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59" r:id="rId4"/>
    <p:sldId id="258" r:id="rId5"/>
    <p:sldId id="266" r:id="rId6"/>
    <p:sldId id="261" r:id="rId7"/>
    <p:sldId id="262" r:id="rId8"/>
    <p:sldId id="264" r:id="rId9"/>
    <p:sldId id="263" r:id="rId10"/>
    <p:sldId id="268" r:id="rId11"/>
    <p:sldId id="269" r:id="rId12"/>
    <p:sldId id="270" r:id="rId13"/>
    <p:sldId id="271" r:id="rId14"/>
    <p:sldId id="275" r:id="rId15"/>
    <p:sldId id="276" r:id="rId16"/>
    <p:sldId id="277" r:id="rId17"/>
    <p:sldId id="278" r:id="rId18"/>
    <p:sldId id="292" r:id="rId19"/>
    <p:sldId id="284" r:id="rId20"/>
    <p:sldId id="285" r:id="rId21"/>
    <p:sldId id="257" r:id="rId22"/>
    <p:sldId id="286" r:id="rId23"/>
    <p:sldId id="289" r:id="rId24"/>
    <p:sldId id="290" r:id="rId25"/>
    <p:sldId id="279" r:id="rId26"/>
    <p:sldId id="280" r:id="rId27"/>
    <p:sldId id="281" r:id="rId28"/>
    <p:sldId id="295" r:id="rId29"/>
  </p:sldIdLst>
  <p:sldSz cx="9144000" cy="6858000" type="screen4x3"/>
  <p:notesSz cx="6858000" cy="9144000"/>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4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8769551892257E-2"/>
          <c:y val="0"/>
          <c:w val="0.62872841501188026"/>
          <c:h val="1"/>
        </c:manualLayout>
      </c:layout>
      <c:pieChart>
        <c:varyColors val="1"/>
        <c:ser>
          <c:idx val="0"/>
          <c:order val="0"/>
          <c:spPr>
            <a:effectLst>
              <a:outerShdw blurRad="50800" dist="38100" dir="2700000" algn="tl" rotWithShape="0">
                <a:prstClr val="black">
                  <a:alpha val="40000"/>
                </a:prstClr>
              </a:outerShdw>
            </a:effectLst>
          </c:spPr>
          <c:dLbls>
            <c:dLbl>
              <c:idx val="0"/>
              <c:layout>
                <c:manualLayout>
                  <c:x val="-0.17018251293253048"/>
                  <c:y val="-5.7881883655214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08-4778-B62E-6CDFC73E657D}"/>
                </c:ext>
              </c:extLst>
            </c:dLbl>
            <c:dLbl>
              <c:idx val="1"/>
              <c:layout>
                <c:manualLayout>
                  <c:x val="6.6087324504457118E-2"/>
                  <c:y val="-7.4451512895873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08-4778-B62E-6CDFC73E657D}"/>
                </c:ext>
              </c:extLst>
            </c:dLbl>
            <c:dLbl>
              <c:idx val="2"/>
              <c:layout>
                <c:manualLayout>
                  <c:x val="0.1659599187966676"/>
                  <c:y val="1.5149239578114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08-4778-B62E-6CDFC73E657D}"/>
                </c:ext>
              </c:extLst>
            </c:dLbl>
            <c:dLbl>
              <c:idx val="3"/>
              <c:layout>
                <c:manualLayout>
                  <c:x val="6.933248831438471E-2"/>
                  <c:y val="0.17923071654803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08-4778-B62E-6CDFC73E657D}"/>
                </c:ext>
              </c:extLst>
            </c:dLbl>
            <c:dLbl>
              <c:idx val="4"/>
              <c:layout>
                <c:manualLayout>
                  <c:x val="1.60401002506265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08-4778-B62E-6CDFC73E657D}"/>
                </c:ext>
              </c:extLst>
            </c:dLbl>
            <c:dLbl>
              <c:idx val="5"/>
              <c:layout>
                <c:manualLayout>
                  <c:x val="2.4060150375939848E-2"/>
                  <c:y val="-4.17972831765939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08-4778-B62E-6CDFC73E657D}"/>
                </c:ext>
              </c:extLst>
            </c:dLbl>
            <c:dLbl>
              <c:idx val="6"/>
              <c:layout>
                <c:manualLayout>
                  <c:x val="1.6040100250626577E-2"/>
                  <c:y val="-8.35945663531872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08-4778-B62E-6CDFC73E657D}"/>
                </c:ext>
              </c:extLst>
            </c:dLbl>
            <c:dLbl>
              <c:idx val="7"/>
              <c:layout>
                <c:manualLayout>
                  <c:x val="1.4035087719298246E-2"/>
                  <c:y val="-1.2539184952978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08-4778-B62E-6CDFC73E657D}"/>
                </c:ext>
              </c:extLst>
            </c:dLbl>
            <c:spPr>
              <a:noFill/>
              <a:ln>
                <a:noFill/>
              </a:ln>
              <a:effectLst/>
            </c:spPr>
            <c:txPr>
              <a:bodyPr/>
              <a:lstStyle/>
              <a:p>
                <a:pPr>
                  <a:defRPr sz="16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'мнение учителя'!$A$8:$A$10</c:f>
              <c:strCache>
                <c:ptCount val="3"/>
                <c:pt idx="0">
                  <c:v>Очень необходимо</c:v>
                </c:pt>
                <c:pt idx="1">
                  <c:v>Не определился</c:v>
                </c:pt>
                <c:pt idx="2">
                  <c:v>Не вижу необходимости</c:v>
                </c:pt>
              </c:strCache>
            </c:strRef>
          </c:cat>
          <c:val>
            <c:numRef>
              <c:f>'мнение учителя'!$B$8:$B$10</c:f>
              <c:numCache>
                <c:formatCode>0.0%</c:formatCode>
                <c:ptCount val="3"/>
                <c:pt idx="0">
                  <c:v>0.51400000000000001</c:v>
                </c:pt>
                <c:pt idx="1">
                  <c:v>8.1000000000000003E-2</c:v>
                </c:pt>
                <c:pt idx="2">
                  <c:v>0.40500000000000008</c:v>
                </c:pt>
              </c:numCache>
            </c:numRef>
          </c:val>
          <c:extLst>
            <c:ext xmlns:c16="http://schemas.microsoft.com/office/drawing/2014/chart" uri="{C3380CC4-5D6E-409C-BE32-E72D297353CC}">
              <c16:uniqueId val="{00000008-1308-4778-B62E-6CDFC73E657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322955522728563"/>
          <c:y val="1.0188417131738884E-2"/>
          <c:w val="0.36677048551833519"/>
          <c:h val="0.98981171122830325"/>
        </c:manualLayout>
      </c:layout>
      <c:overlay val="1"/>
      <c:txPr>
        <a:bodyPr/>
        <a:lstStyle/>
        <a:p>
          <a:pPr>
            <a:defRPr sz="1600" b="1">
              <a:solidFill>
                <a:srgbClr val="002060"/>
              </a:solidFill>
              <a:latin typeface="+mj-lt"/>
            </a:defRPr>
          </a:pPr>
          <a:endParaRPr lang="ru-RU"/>
        </a:p>
      </c:txPr>
    </c:legend>
    <c:plotVisOnly val="1"/>
    <c:dispBlanksAs val="zero"/>
    <c:showDLblsOverMax val="0"/>
  </c:chart>
  <c:spPr>
    <a:ln>
      <a:noFill/>
    </a:ln>
    <a:effectLst>
      <a:outerShdw blurRad="50800" dist="38100" dir="2700000" algn="tl" rotWithShape="0">
        <a:prstClr val="black">
          <a:alpha val="40000"/>
        </a:prstClr>
      </a:outerShdw>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floor>
    <c:sideWall>
      <c:thickness val="0"/>
    </c:sideWall>
    <c:backWall>
      <c:thickness val="0"/>
    </c:backWall>
    <c:plotArea>
      <c:layout>
        <c:manualLayout>
          <c:layoutTarget val="inner"/>
          <c:xMode val="edge"/>
          <c:yMode val="edge"/>
          <c:x val="2.4148541088253917E-2"/>
          <c:y val="0"/>
          <c:w val="0.58648073238237153"/>
          <c:h val="0.93166590979039199"/>
        </c:manualLayout>
      </c:layout>
      <c:pie3DChart>
        <c:varyColors val="1"/>
        <c:ser>
          <c:idx val="0"/>
          <c:order val="0"/>
          <c:dLbls>
            <c:dLbl>
              <c:idx val="0"/>
              <c:layout>
                <c:manualLayout>
                  <c:x val="-0.1128204121524268"/>
                  <c:y val="0.127266436669666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5F-430B-BADF-DBC40ED3241B}"/>
                </c:ext>
              </c:extLst>
            </c:dLbl>
            <c:dLbl>
              <c:idx val="1"/>
              <c:layout>
                <c:manualLayout>
                  <c:x val="-0.11703010944186448"/>
                  <c:y val="-0.119185580374663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5F-430B-BADF-DBC40ED3241B}"/>
                </c:ext>
              </c:extLst>
            </c:dLbl>
            <c:dLbl>
              <c:idx val="2"/>
              <c:layout>
                <c:manualLayout>
                  <c:x val="0.10418534872578659"/>
                  <c:y val="-0.121556816511897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5F-430B-BADF-DBC40ED3241B}"/>
                </c:ext>
              </c:extLst>
            </c:dLbl>
            <c:dLbl>
              <c:idx val="3"/>
              <c:layout>
                <c:manualLayout>
                  <c:x val="3.1826585092733083E-2"/>
                  <c:y val="3.8592686526379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5F-430B-BADF-DBC40ED3241B}"/>
                </c:ext>
              </c:extLst>
            </c:dLbl>
            <c:dLbl>
              <c:idx val="4"/>
              <c:layout>
                <c:manualLayout>
                  <c:x val="1.60401002506265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5F-430B-BADF-DBC40ED3241B}"/>
                </c:ext>
              </c:extLst>
            </c:dLbl>
            <c:dLbl>
              <c:idx val="5"/>
              <c:layout>
                <c:manualLayout>
                  <c:x val="2.4060150375939848E-2"/>
                  <c:y val="-4.17972831765939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5F-430B-BADF-DBC40ED3241B}"/>
                </c:ext>
              </c:extLst>
            </c:dLbl>
            <c:dLbl>
              <c:idx val="6"/>
              <c:layout>
                <c:manualLayout>
                  <c:x val="1.6040100250626577E-2"/>
                  <c:y val="-8.35945663531872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5F-430B-BADF-DBC40ED3241B}"/>
                </c:ext>
              </c:extLst>
            </c:dLbl>
            <c:dLbl>
              <c:idx val="7"/>
              <c:layout>
                <c:manualLayout>
                  <c:x val="1.4035087719298246E-2"/>
                  <c:y val="-1.2539184952978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5F-430B-BADF-DBC40ED3241B}"/>
                </c:ext>
              </c:extLst>
            </c:dLbl>
            <c:spPr>
              <a:noFill/>
              <a:ln>
                <a:noFill/>
              </a:ln>
              <a:effectLst/>
            </c:spPr>
            <c:txPr>
              <a:bodyPr/>
              <a:lstStyle/>
              <a:p>
                <a:pPr>
                  <a:defRPr sz="16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'модели учителя'!$A$8:$A$11</c:f>
              <c:strCache>
                <c:ptCount val="4"/>
                <c:pt idx="0">
                  <c:v>Демонстрационный режим в классе (1 компьютер и проектор)</c:v>
                </c:pt>
                <c:pt idx="1">
                  <c:v>Компьютерный класс (ЭФУ доступны в классе на школьных устройствах)</c:v>
                </c:pt>
                <c:pt idx="2">
                  <c:v>Мобильный класс (ЭФУ доступны всегда и везде на школьных устройствах)</c:v>
                </c:pt>
                <c:pt idx="3">
                  <c:v>BYOD (учебники доступны на личных устройствах детей)</c:v>
                </c:pt>
              </c:strCache>
            </c:strRef>
          </c:cat>
          <c:val>
            <c:numRef>
              <c:f>'модели учителя'!$B$8:$B$11</c:f>
              <c:numCache>
                <c:formatCode>0.0%</c:formatCode>
                <c:ptCount val="4"/>
                <c:pt idx="0">
                  <c:v>0.33300000000000024</c:v>
                </c:pt>
                <c:pt idx="1">
                  <c:v>0.19400000000000001</c:v>
                </c:pt>
                <c:pt idx="2">
                  <c:v>0.41700000000000015</c:v>
                </c:pt>
                <c:pt idx="3">
                  <c:v>5.6000000000000001E-2</c:v>
                </c:pt>
              </c:numCache>
            </c:numRef>
          </c:val>
          <c:extLst>
            <c:ext xmlns:c16="http://schemas.microsoft.com/office/drawing/2014/chart" uri="{C3380CC4-5D6E-409C-BE32-E72D297353CC}">
              <c16:uniqueId val="{00000008-9E5F-430B-BADF-DBC40ED3241B}"/>
            </c:ext>
          </c:extLst>
        </c:ser>
        <c:dLbls>
          <c:showLegendKey val="0"/>
          <c:showVal val="0"/>
          <c:showCatName val="0"/>
          <c:showSerName val="0"/>
          <c:showPercent val="0"/>
          <c:showBubbleSize val="0"/>
          <c:showLeaderLines val="1"/>
        </c:dLbls>
      </c:pie3DChart>
      <c:spPr>
        <a:noFill/>
      </c:spPr>
    </c:plotArea>
    <c:legend>
      <c:legendPos val="r"/>
      <c:layout>
        <c:manualLayout>
          <c:xMode val="edge"/>
          <c:yMode val="edge"/>
          <c:x val="0.59769298509315949"/>
          <c:y val="1.0188545862074228E-2"/>
          <c:w val="0.40230701490684045"/>
          <c:h val="0.9898115487168091"/>
        </c:manualLayout>
      </c:layout>
      <c:overlay val="1"/>
      <c:txPr>
        <a:bodyPr/>
        <a:lstStyle/>
        <a:p>
          <a:pPr>
            <a:defRPr sz="1600" b="1">
              <a:solidFill>
                <a:srgbClr val="002060"/>
              </a:solidFill>
              <a:latin typeface="+mj-lt"/>
            </a:defRPr>
          </a:pPr>
          <a:endParaRPr lang="ru-RU"/>
        </a:p>
      </c:txPr>
    </c:legend>
    <c:plotVisOnly val="1"/>
    <c:dispBlanksAs val="zero"/>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15951487888432"/>
          <c:y val="0"/>
          <c:w val="0.56584047350747946"/>
          <c:h val="0.90228775285991147"/>
        </c:manualLayout>
      </c:layout>
      <c:pieChart>
        <c:varyColors val="1"/>
        <c:ser>
          <c:idx val="0"/>
          <c:order val="0"/>
          <c:dLbls>
            <c:dLbl>
              <c:idx val="0"/>
              <c:layout>
                <c:manualLayout>
                  <c:x val="-7.0904796588664498E-2"/>
                  <c:y val="4.9920923721620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6D-4AE7-A5EA-B6AD57CD5977}"/>
                </c:ext>
              </c:extLst>
            </c:dLbl>
            <c:dLbl>
              <c:idx val="1"/>
              <c:layout>
                <c:manualLayout>
                  <c:x val="6.8196346547934439E-2"/>
                  <c:y val="-0.273219821225649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6D-4AE7-A5EA-B6AD57CD5977}"/>
                </c:ext>
              </c:extLst>
            </c:dLbl>
            <c:dLbl>
              <c:idx val="2"/>
              <c:layout>
                <c:manualLayout>
                  <c:x val="3.2708733911447345E-2"/>
                  <c:y val="2.7630075815773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D-4AE7-A5EA-B6AD57CD5977}"/>
                </c:ext>
              </c:extLst>
            </c:dLbl>
            <c:dLbl>
              <c:idx val="3"/>
              <c:layout>
                <c:manualLayout>
                  <c:x val="6.933248831438471E-2"/>
                  <c:y val="0.17923071654803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6D-4AE7-A5EA-B6AD57CD5977}"/>
                </c:ext>
              </c:extLst>
            </c:dLbl>
            <c:dLbl>
              <c:idx val="4"/>
              <c:layout>
                <c:manualLayout>
                  <c:x val="1.60401002506265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6D-4AE7-A5EA-B6AD57CD5977}"/>
                </c:ext>
              </c:extLst>
            </c:dLbl>
            <c:dLbl>
              <c:idx val="5"/>
              <c:layout>
                <c:manualLayout>
                  <c:x val="2.4060150375939848E-2"/>
                  <c:y val="-4.17972831765939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6D-4AE7-A5EA-B6AD57CD5977}"/>
                </c:ext>
              </c:extLst>
            </c:dLbl>
            <c:dLbl>
              <c:idx val="6"/>
              <c:layout>
                <c:manualLayout>
                  <c:x val="1.6040100250626577E-2"/>
                  <c:y val="-8.35945663531872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6D-4AE7-A5EA-B6AD57CD5977}"/>
                </c:ext>
              </c:extLst>
            </c:dLbl>
            <c:dLbl>
              <c:idx val="7"/>
              <c:layout>
                <c:manualLayout>
                  <c:x val="1.4035087719298246E-2"/>
                  <c:y val="-1.2539184952978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6D-4AE7-A5EA-B6AD57CD5977}"/>
                </c:ext>
              </c:extLst>
            </c:dLbl>
            <c:spPr>
              <a:noFill/>
              <a:ln>
                <a:noFill/>
              </a:ln>
              <a:effectLst/>
            </c:spPr>
            <c:txPr>
              <a:bodyPr/>
              <a:lstStyle/>
              <a:p>
                <a:pPr>
                  <a:defRPr sz="16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'моделиродители (3)'!$A$8:$A$10</c:f>
              <c:strCache>
                <c:ptCount val="3"/>
                <c:pt idx="0">
                  <c:v>Электронные учебники должны полностью заменить бумажные</c:v>
                </c:pt>
                <c:pt idx="1">
                  <c:v>Необходимо использовать и бумажные, и электронные учебники</c:v>
                </c:pt>
                <c:pt idx="2">
                  <c:v>Достаточно только бумажного учебника</c:v>
                </c:pt>
              </c:strCache>
            </c:strRef>
          </c:cat>
          <c:val>
            <c:numRef>
              <c:f>'моделиродители (3)'!$B$8:$B$10</c:f>
              <c:numCache>
                <c:formatCode>0.0%</c:formatCode>
                <c:ptCount val="3"/>
                <c:pt idx="0">
                  <c:v>0.10800000000000001</c:v>
                </c:pt>
                <c:pt idx="1">
                  <c:v>0.83800000000000008</c:v>
                </c:pt>
                <c:pt idx="2">
                  <c:v>5.3999999999999999E-2</c:v>
                </c:pt>
              </c:numCache>
            </c:numRef>
          </c:val>
          <c:extLst>
            <c:ext xmlns:c16="http://schemas.microsoft.com/office/drawing/2014/chart" uri="{C3380CC4-5D6E-409C-BE32-E72D297353CC}">
              <c16:uniqueId val="{00000008-F26D-4AE7-A5EA-B6AD57CD5977}"/>
            </c:ext>
          </c:extLst>
        </c:ser>
        <c:dLbls>
          <c:showLegendKey val="0"/>
          <c:showVal val="0"/>
          <c:showCatName val="0"/>
          <c:showSerName val="0"/>
          <c:showPercent val="0"/>
          <c:showBubbleSize val="0"/>
          <c:showLeaderLines val="1"/>
        </c:dLbls>
        <c:firstSliceAng val="0"/>
      </c:pieChart>
    </c:plotArea>
    <c:legend>
      <c:legendPos val="l"/>
      <c:layout>
        <c:manualLayout>
          <c:xMode val="edge"/>
          <c:yMode val="edge"/>
          <c:x val="1.4330217482677262E-2"/>
          <c:y val="2.5803345145402206E-2"/>
          <c:w val="0.40270752229344131"/>
          <c:h val="0.97309932935141252"/>
        </c:manualLayout>
      </c:layout>
      <c:overlay val="0"/>
      <c:txPr>
        <a:bodyPr/>
        <a:lstStyle/>
        <a:p>
          <a:pPr>
            <a:defRPr sz="1600" b="1">
              <a:latin typeface="+mj-lt"/>
            </a:defRPr>
          </a:pPr>
          <a:endParaRPr lang="ru-RU"/>
        </a:p>
      </c:txPr>
    </c:legend>
    <c:plotVisOnly val="1"/>
    <c:dispBlanksAs val="zero"/>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FD0B3-2E93-4F1E-9877-AC63D24512DD}" type="doc">
      <dgm:prSet loTypeId="urn:microsoft.com/office/officeart/2005/8/layout/hList6" loCatId="list" qsTypeId="urn:microsoft.com/office/officeart/2005/8/quickstyle/simple1#1" qsCatId="simple" csTypeId="urn:microsoft.com/office/officeart/2005/8/colors/accent1_2#2" csCatId="accent1" phldr="1"/>
      <dgm:spPr/>
      <dgm:t>
        <a:bodyPr/>
        <a:lstStyle/>
        <a:p>
          <a:endParaRPr lang="ru-RU"/>
        </a:p>
      </dgm:t>
    </dgm:pt>
    <dgm:pt modelId="{204C8ED6-4AA5-4986-9DD0-27724C3D60A7}">
      <dgm:prSet phldrT="[Текст]"/>
      <dgm:spPr>
        <a:solidFill>
          <a:srgbClr val="29A3FF"/>
        </a:solidFill>
      </dgm:spPr>
      <dgm:t>
        <a:bodyPr/>
        <a:lstStyle/>
        <a:p>
          <a:r>
            <a:rPr lang="ru-RU" b="1" dirty="0" smtClean="0"/>
            <a:t>Поколение </a:t>
          </a:r>
          <a:r>
            <a:rPr lang="en-US" b="1" dirty="0" smtClean="0"/>
            <a:t>Learning</a:t>
          </a:r>
          <a:endParaRPr lang="ru-RU" b="1" dirty="0"/>
        </a:p>
      </dgm:t>
    </dgm:pt>
    <dgm:pt modelId="{D26206C4-CA60-4247-A17F-060188C0A1D5}" type="parTrans" cxnId="{44A15CCC-F66E-4BE5-A2A1-5746A2557C93}">
      <dgm:prSet/>
      <dgm:spPr/>
      <dgm:t>
        <a:bodyPr/>
        <a:lstStyle/>
        <a:p>
          <a:endParaRPr lang="ru-RU"/>
        </a:p>
      </dgm:t>
    </dgm:pt>
    <dgm:pt modelId="{A4BABF06-FE6A-40C5-914A-0E885D38D236}" type="sibTrans" cxnId="{44A15CCC-F66E-4BE5-A2A1-5746A2557C93}">
      <dgm:prSet/>
      <dgm:spPr/>
      <dgm:t>
        <a:bodyPr/>
        <a:lstStyle/>
        <a:p>
          <a:endParaRPr lang="ru-RU"/>
        </a:p>
      </dgm:t>
    </dgm:pt>
    <dgm:pt modelId="{F0CE19CD-1926-480A-B9AD-FE5AFC545CF5}">
      <dgm:prSet phldrT="[Текст]"/>
      <dgm:spPr>
        <a:solidFill>
          <a:srgbClr val="0091FE"/>
        </a:solidFill>
      </dgm:spPr>
      <dgm:t>
        <a:bodyPr/>
        <a:lstStyle/>
        <a:p>
          <a:r>
            <a:rPr lang="ru-RU" b="1" dirty="0" smtClean="0"/>
            <a:t>Поколение</a:t>
          </a:r>
          <a:r>
            <a:rPr lang="ru-RU" dirty="0" smtClean="0"/>
            <a:t> </a:t>
          </a:r>
          <a:r>
            <a:rPr lang="en-US" b="1" dirty="0" smtClean="0"/>
            <a:t>E-Learning</a:t>
          </a:r>
          <a:endParaRPr lang="ru-RU" b="1" dirty="0"/>
        </a:p>
      </dgm:t>
    </dgm:pt>
    <dgm:pt modelId="{9ED8D447-1B14-4FCD-99AA-32D8F212463B}" type="parTrans" cxnId="{E2DDFA0D-174E-4665-901D-C6B0304A40F0}">
      <dgm:prSet/>
      <dgm:spPr/>
      <dgm:t>
        <a:bodyPr/>
        <a:lstStyle/>
        <a:p>
          <a:endParaRPr lang="ru-RU"/>
        </a:p>
      </dgm:t>
    </dgm:pt>
    <dgm:pt modelId="{18A2C1F2-AADC-4EEF-B429-EA92019E3008}" type="sibTrans" cxnId="{E2DDFA0D-174E-4665-901D-C6B0304A40F0}">
      <dgm:prSet/>
      <dgm:spPr/>
      <dgm:t>
        <a:bodyPr/>
        <a:lstStyle/>
        <a:p>
          <a:endParaRPr lang="ru-RU"/>
        </a:p>
      </dgm:t>
    </dgm:pt>
    <dgm:pt modelId="{0E40C289-70DB-403C-837A-68FC4126FE04}">
      <dgm:prSet phldrT="[Текст]"/>
      <dgm:spPr>
        <a:solidFill>
          <a:srgbClr val="008AF2"/>
        </a:solidFill>
      </dgm:spPr>
      <dgm:t>
        <a:bodyPr/>
        <a:lstStyle/>
        <a:p>
          <a:r>
            <a:rPr lang="ru-RU" b="1" dirty="0" smtClean="0"/>
            <a:t>Поколение</a:t>
          </a:r>
          <a:r>
            <a:rPr lang="ru-RU" dirty="0" smtClean="0"/>
            <a:t> </a:t>
          </a:r>
          <a:r>
            <a:rPr lang="en-US" b="1" dirty="0" smtClean="0"/>
            <a:t>M-Learning</a:t>
          </a:r>
          <a:endParaRPr lang="ru-RU" b="1" dirty="0"/>
        </a:p>
      </dgm:t>
    </dgm:pt>
    <dgm:pt modelId="{BA7A9FE9-D94D-4766-9A87-CFDCF6D98505}" type="parTrans" cxnId="{4CF3CB13-B967-4816-B686-34E43AE587F9}">
      <dgm:prSet/>
      <dgm:spPr/>
      <dgm:t>
        <a:bodyPr/>
        <a:lstStyle/>
        <a:p>
          <a:endParaRPr lang="ru-RU"/>
        </a:p>
      </dgm:t>
    </dgm:pt>
    <dgm:pt modelId="{107090D1-524E-440E-AAD6-B0C0E0E483F7}" type="sibTrans" cxnId="{4CF3CB13-B967-4816-B686-34E43AE587F9}">
      <dgm:prSet/>
      <dgm:spPr/>
      <dgm:t>
        <a:bodyPr/>
        <a:lstStyle/>
        <a:p>
          <a:endParaRPr lang="ru-RU"/>
        </a:p>
      </dgm:t>
    </dgm:pt>
    <dgm:pt modelId="{7E4AF674-D90A-4BC6-BE73-CCD3836DA355}">
      <dgm:prSet/>
      <dgm:spPr>
        <a:solidFill>
          <a:srgbClr val="0070C0"/>
        </a:solidFill>
      </dgm:spPr>
      <dgm:t>
        <a:bodyPr/>
        <a:lstStyle/>
        <a:p>
          <a:r>
            <a:rPr lang="ru-RU" b="1" dirty="0" smtClean="0"/>
            <a:t>Поколение</a:t>
          </a:r>
          <a:r>
            <a:rPr lang="ru-RU" dirty="0" smtClean="0"/>
            <a:t> </a:t>
          </a:r>
          <a:r>
            <a:rPr lang="en-US" dirty="0" smtClean="0"/>
            <a:t>V</a:t>
          </a:r>
          <a:r>
            <a:rPr lang="en-US" b="1" dirty="0" smtClean="0"/>
            <a:t>-Learning</a:t>
          </a:r>
          <a:endParaRPr lang="ru-RU" b="1" dirty="0"/>
        </a:p>
      </dgm:t>
    </dgm:pt>
    <dgm:pt modelId="{B9534E8B-3768-4EE8-9D1D-7670C5CB5780}" type="parTrans" cxnId="{3272EC6C-E6FF-4E0A-8109-2BF1E53AFFEE}">
      <dgm:prSet/>
      <dgm:spPr/>
      <dgm:t>
        <a:bodyPr/>
        <a:lstStyle/>
        <a:p>
          <a:endParaRPr lang="ru-RU"/>
        </a:p>
      </dgm:t>
    </dgm:pt>
    <dgm:pt modelId="{67A467A3-562D-4933-91BA-313777D325BD}" type="sibTrans" cxnId="{3272EC6C-E6FF-4E0A-8109-2BF1E53AFFEE}">
      <dgm:prSet/>
      <dgm:spPr/>
      <dgm:t>
        <a:bodyPr/>
        <a:lstStyle/>
        <a:p>
          <a:endParaRPr lang="ru-RU"/>
        </a:p>
      </dgm:t>
    </dgm:pt>
    <dgm:pt modelId="{5F667ABA-B347-4189-9E3B-38876B771269}" type="pres">
      <dgm:prSet presAssocID="{9E2FD0B3-2E93-4F1E-9877-AC63D24512DD}" presName="Name0" presStyleCnt="0">
        <dgm:presLayoutVars>
          <dgm:dir/>
          <dgm:resizeHandles val="exact"/>
        </dgm:presLayoutVars>
      </dgm:prSet>
      <dgm:spPr/>
      <dgm:t>
        <a:bodyPr/>
        <a:lstStyle/>
        <a:p>
          <a:endParaRPr lang="ru-RU"/>
        </a:p>
      </dgm:t>
    </dgm:pt>
    <dgm:pt modelId="{9FA77125-A231-4286-87BE-F1EE542648B0}" type="pres">
      <dgm:prSet presAssocID="{204C8ED6-4AA5-4986-9DD0-27724C3D60A7}" presName="node" presStyleLbl="node1" presStyleIdx="0" presStyleCnt="4">
        <dgm:presLayoutVars>
          <dgm:bulletEnabled val="1"/>
        </dgm:presLayoutVars>
      </dgm:prSet>
      <dgm:spPr/>
      <dgm:t>
        <a:bodyPr/>
        <a:lstStyle/>
        <a:p>
          <a:endParaRPr lang="ru-RU"/>
        </a:p>
      </dgm:t>
    </dgm:pt>
    <dgm:pt modelId="{93CAB9CE-726C-4B71-B08F-614B95B87BE2}" type="pres">
      <dgm:prSet presAssocID="{A4BABF06-FE6A-40C5-914A-0E885D38D236}" presName="sibTrans" presStyleCnt="0"/>
      <dgm:spPr/>
    </dgm:pt>
    <dgm:pt modelId="{2C8AC8B7-F0E3-43D0-ACEC-71438AEBF930}" type="pres">
      <dgm:prSet presAssocID="{F0CE19CD-1926-480A-B9AD-FE5AFC545CF5}" presName="node" presStyleLbl="node1" presStyleIdx="1" presStyleCnt="4">
        <dgm:presLayoutVars>
          <dgm:bulletEnabled val="1"/>
        </dgm:presLayoutVars>
      </dgm:prSet>
      <dgm:spPr/>
      <dgm:t>
        <a:bodyPr/>
        <a:lstStyle/>
        <a:p>
          <a:endParaRPr lang="ru-RU"/>
        </a:p>
      </dgm:t>
    </dgm:pt>
    <dgm:pt modelId="{5711357B-D33A-4A43-87ED-609199552B42}" type="pres">
      <dgm:prSet presAssocID="{18A2C1F2-AADC-4EEF-B429-EA92019E3008}" presName="sibTrans" presStyleCnt="0"/>
      <dgm:spPr/>
    </dgm:pt>
    <dgm:pt modelId="{ECD90D91-A06C-4115-82D3-FA597C18BDF1}" type="pres">
      <dgm:prSet presAssocID="{0E40C289-70DB-403C-837A-68FC4126FE04}" presName="node" presStyleLbl="node1" presStyleIdx="2" presStyleCnt="4">
        <dgm:presLayoutVars>
          <dgm:bulletEnabled val="1"/>
        </dgm:presLayoutVars>
      </dgm:prSet>
      <dgm:spPr/>
      <dgm:t>
        <a:bodyPr/>
        <a:lstStyle/>
        <a:p>
          <a:endParaRPr lang="ru-RU"/>
        </a:p>
      </dgm:t>
    </dgm:pt>
    <dgm:pt modelId="{62D95D8D-8BB7-4B03-BFAF-094D8C569D37}" type="pres">
      <dgm:prSet presAssocID="{107090D1-524E-440E-AAD6-B0C0E0E483F7}" presName="sibTrans" presStyleCnt="0"/>
      <dgm:spPr/>
    </dgm:pt>
    <dgm:pt modelId="{E8F7D901-CE7D-49AA-AAD8-1E9AD061D562}" type="pres">
      <dgm:prSet presAssocID="{7E4AF674-D90A-4BC6-BE73-CCD3836DA355}" presName="node" presStyleLbl="node1" presStyleIdx="3" presStyleCnt="4" custLinFactY="-13471" custLinFactNeighborX="63254" custLinFactNeighborY="-100000">
        <dgm:presLayoutVars>
          <dgm:bulletEnabled val="1"/>
        </dgm:presLayoutVars>
      </dgm:prSet>
      <dgm:spPr/>
      <dgm:t>
        <a:bodyPr/>
        <a:lstStyle/>
        <a:p>
          <a:endParaRPr lang="ru-RU"/>
        </a:p>
      </dgm:t>
    </dgm:pt>
  </dgm:ptLst>
  <dgm:cxnLst>
    <dgm:cxn modelId="{1E020520-E64E-4F6F-A7C4-E1ABCB55140E}" type="presOf" srcId="{9E2FD0B3-2E93-4F1E-9877-AC63D24512DD}" destId="{5F667ABA-B347-4189-9E3B-38876B771269}" srcOrd="0" destOrd="0" presId="urn:microsoft.com/office/officeart/2005/8/layout/hList6"/>
    <dgm:cxn modelId="{E2DDFA0D-174E-4665-901D-C6B0304A40F0}" srcId="{9E2FD0B3-2E93-4F1E-9877-AC63D24512DD}" destId="{F0CE19CD-1926-480A-B9AD-FE5AFC545CF5}" srcOrd="1" destOrd="0" parTransId="{9ED8D447-1B14-4FCD-99AA-32D8F212463B}" sibTransId="{18A2C1F2-AADC-4EEF-B429-EA92019E3008}"/>
    <dgm:cxn modelId="{F2B279E8-061F-4AFC-BB4A-1A904EFDBA0A}" type="presOf" srcId="{7E4AF674-D90A-4BC6-BE73-CCD3836DA355}" destId="{E8F7D901-CE7D-49AA-AAD8-1E9AD061D562}" srcOrd="0" destOrd="0" presId="urn:microsoft.com/office/officeart/2005/8/layout/hList6"/>
    <dgm:cxn modelId="{50FE2233-EB67-4529-9D8D-FFCB01AF71C3}" type="presOf" srcId="{204C8ED6-4AA5-4986-9DD0-27724C3D60A7}" destId="{9FA77125-A231-4286-87BE-F1EE542648B0}" srcOrd="0" destOrd="0" presId="urn:microsoft.com/office/officeart/2005/8/layout/hList6"/>
    <dgm:cxn modelId="{4CF3CB13-B967-4816-B686-34E43AE587F9}" srcId="{9E2FD0B3-2E93-4F1E-9877-AC63D24512DD}" destId="{0E40C289-70DB-403C-837A-68FC4126FE04}" srcOrd="2" destOrd="0" parTransId="{BA7A9FE9-D94D-4766-9A87-CFDCF6D98505}" sibTransId="{107090D1-524E-440E-AAD6-B0C0E0E483F7}"/>
    <dgm:cxn modelId="{D8B61347-F222-421E-9C79-33446B369424}" type="presOf" srcId="{0E40C289-70DB-403C-837A-68FC4126FE04}" destId="{ECD90D91-A06C-4115-82D3-FA597C18BDF1}" srcOrd="0" destOrd="0" presId="urn:microsoft.com/office/officeart/2005/8/layout/hList6"/>
    <dgm:cxn modelId="{824D5642-EF20-46C8-8704-21DB65C82C17}" type="presOf" srcId="{F0CE19CD-1926-480A-B9AD-FE5AFC545CF5}" destId="{2C8AC8B7-F0E3-43D0-ACEC-71438AEBF930}" srcOrd="0" destOrd="0" presId="urn:microsoft.com/office/officeart/2005/8/layout/hList6"/>
    <dgm:cxn modelId="{44A15CCC-F66E-4BE5-A2A1-5746A2557C93}" srcId="{9E2FD0B3-2E93-4F1E-9877-AC63D24512DD}" destId="{204C8ED6-4AA5-4986-9DD0-27724C3D60A7}" srcOrd="0" destOrd="0" parTransId="{D26206C4-CA60-4247-A17F-060188C0A1D5}" sibTransId="{A4BABF06-FE6A-40C5-914A-0E885D38D236}"/>
    <dgm:cxn modelId="{3272EC6C-E6FF-4E0A-8109-2BF1E53AFFEE}" srcId="{9E2FD0B3-2E93-4F1E-9877-AC63D24512DD}" destId="{7E4AF674-D90A-4BC6-BE73-CCD3836DA355}" srcOrd="3" destOrd="0" parTransId="{B9534E8B-3768-4EE8-9D1D-7670C5CB5780}" sibTransId="{67A467A3-562D-4933-91BA-313777D325BD}"/>
    <dgm:cxn modelId="{E9F104FC-34DB-4D63-9F88-19D76360B058}" type="presParOf" srcId="{5F667ABA-B347-4189-9E3B-38876B771269}" destId="{9FA77125-A231-4286-87BE-F1EE542648B0}" srcOrd="0" destOrd="0" presId="urn:microsoft.com/office/officeart/2005/8/layout/hList6"/>
    <dgm:cxn modelId="{89B646DD-3D5C-43C4-9336-F9CB4442F5C4}" type="presParOf" srcId="{5F667ABA-B347-4189-9E3B-38876B771269}" destId="{93CAB9CE-726C-4B71-B08F-614B95B87BE2}" srcOrd="1" destOrd="0" presId="urn:microsoft.com/office/officeart/2005/8/layout/hList6"/>
    <dgm:cxn modelId="{3011C0E2-2CBE-42B9-83C5-9A85A02C35B2}" type="presParOf" srcId="{5F667ABA-B347-4189-9E3B-38876B771269}" destId="{2C8AC8B7-F0E3-43D0-ACEC-71438AEBF930}" srcOrd="2" destOrd="0" presId="urn:microsoft.com/office/officeart/2005/8/layout/hList6"/>
    <dgm:cxn modelId="{145B60E9-0787-4E3E-87ED-06D45E78EDA9}" type="presParOf" srcId="{5F667ABA-B347-4189-9E3B-38876B771269}" destId="{5711357B-D33A-4A43-87ED-609199552B42}" srcOrd="3" destOrd="0" presId="urn:microsoft.com/office/officeart/2005/8/layout/hList6"/>
    <dgm:cxn modelId="{CA30B74A-036F-4649-8C24-E82B93385C1C}" type="presParOf" srcId="{5F667ABA-B347-4189-9E3B-38876B771269}" destId="{ECD90D91-A06C-4115-82D3-FA597C18BDF1}" srcOrd="4" destOrd="0" presId="urn:microsoft.com/office/officeart/2005/8/layout/hList6"/>
    <dgm:cxn modelId="{9151E51D-4648-4A76-9FF9-30A50602DE1B}" type="presParOf" srcId="{5F667ABA-B347-4189-9E3B-38876B771269}" destId="{62D95D8D-8BB7-4B03-BFAF-094D8C569D37}" srcOrd="5" destOrd="0" presId="urn:microsoft.com/office/officeart/2005/8/layout/hList6"/>
    <dgm:cxn modelId="{DBCB4341-C9F4-4A21-B23C-66F7E24E6972}" type="presParOf" srcId="{5F667ABA-B347-4189-9E3B-38876B771269}" destId="{E8F7D901-CE7D-49AA-AAD8-1E9AD061D562}" srcOrd="6"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8828C-91BF-4108-BB28-D7219133B5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2CCF8F94-8F24-46A8-AA0D-5355CF392611}">
      <dgm:prSet custT="1">
        <dgm:style>
          <a:lnRef idx="2">
            <a:schemeClr val="dk1"/>
          </a:lnRef>
          <a:fillRef idx="1">
            <a:schemeClr val="lt1"/>
          </a:fillRef>
          <a:effectRef idx="0">
            <a:schemeClr val="dk1"/>
          </a:effectRef>
          <a:fontRef idx="minor">
            <a:schemeClr val="dk1"/>
          </a:fontRef>
        </dgm:style>
      </dgm:prSet>
      <dgm:spPr/>
      <dgm:t>
        <a:bodyPr/>
        <a:lstStyle/>
        <a:p>
          <a:pPr algn="ctr" rtl="0"/>
          <a:r>
            <a:rPr lang="ru-RU" sz="2400" dirty="0" smtClean="0">
              <a:solidFill>
                <a:srgbClr val="0070C0"/>
              </a:solidFill>
              <a:latin typeface="Times New Roman" panose="02020603050405020304" pitchFamily="18" charset="0"/>
              <a:cs typeface="Times New Roman" panose="02020603050405020304" pitchFamily="18" charset="0"/>
            </a:rPr>
            <a:t>Для успешного внедрения ЭФУ необходимо эффективное взаимодействие всех участников образовательных отношений</a:t>
          </a:r>
          <a:endParaRPr lang="ru-RU" sz="3600" dirty="0">
            <a:solidFill>
              <a:schemeClr val="tx1"/>
            </a:solidFill>
            <a:latin typeface="Times New Roman" panose="02020603050405020304" pitchFamily="18" charset="0"/>
            <a:cs typeface="Times New Roman" panose="02020603050405020304" pitchFamily="18" charset="0"/>
          </a:endParaRPr>
        </a:p>
      </dgm:t>
    </dgm:pt>
    <dgm:pt modelId="{44013297-A834-4D2F-8948-F045975CE013}" type="parTrans" cxnId="{DE0082F6-CCE2-4AFA-8C28-264A027072BC}">
      <dgm:prSet/>
      <dgm:spPr/>
      <dgm:t>
        <a:bodyPr/>
        <a:lstStyle/>
        <a:p>
          <a:endParaRPr lang="ru-RU" sz="1600"/>
        </a:p>
      </dgm:t>
    </dgm:pt>
    <dgm:pt modelId="{D8C1FDE2-BB61-4F5B-B25B-BD921FDC0CE6}" type="sibTrans" cxnId="{DE0082F6-CCE2-4AFA-8C28-264A027072BC}">
      <dgm:prSet/>
      <dgm:spPr/>
      <dgm:t>
        <a:bodyPr/>
        <a:lstStyle/>
        <a:p>
          <a:endParaRPr lang="ru-RU" sz="1600"/>
        </a:p>
      </dgm:t>
    </dgm:pt>
    <dgm:pt modelId="{24647B12-4AF4-4FE0-A0E8-465490A92B25}">
      <dgm:prSet custT="1"/>
      <dgm:spPr/>
      <dgm:t>
        <a:bodyPr/>
        <a:lstStyle/>
        <a:p>
          <a:pPr rtl="0"/>
          <a:r>
            <a:rPr lang="ru-RU" sz="2400" dirty="0" smtClean="0">
              <a:solidFill>
                <a:srgbClr val="0070C0"/>
              </a:solidFill>
            </a:rPr>
            <a:t>Федеральные и региональные органы законодательной и исполнительной власти в сфере образования </a:t>
          </a:r>
          <a:endParaRPr lang="ru-RU" sz="2400" dirty="0">
            <a:solidFill>
              <a:srgbClr val="0070C0"/>
            </a:solidFill>
          </a:endParaRPr>
        </a:p>
      </dgm:t>
    </dgm:pt>
    <dgm:pt modelId="{F133C0E4-2DC3-49B9-90F7-BCADBC6EBF2F}" type="parTrans" cxnId="{D5BF8FBD-2340-47DE-A5D5-496806B478AB}">
      <dgm:prSet/>
      <dgm:spPr/>
      <dgm:t>
        <a:bodyPr/>
        <a:lstStyle/>
        <a:p>
          <a:endParaRPr lang="ru-RU" sz="1600"/>
        </a:p>
      </dgm:t>
    </dgm:pt>
    <dgm:pt modelId="{CA079765-E098-46D6-B5EA-4A9AA8E954C3}" type="sibTrans" cxnId="{D5BF8FBD-2340-47DE-A5D5-496806B478AB}">
      <dgm:prSet/>
      <dgm:spPr/>
      <dgm:t>
        <a:bodyPr/>
        <a:lstStyle/>
        <a:p>
          <a:endParaRPr lang="ru-RU" sz="1600"/>
        </a:p>
      </dgm:t>
    </dgm:pt>
    <dgm:pt modelId="{361DCE5D-BDC1-4C0B-9F7D-4FF51085670F}">
      <dgm:prSet custT="1"/>
      <dgm:spPr/>
      <dgm:t>
        <a:bodyPr/>
        <a:lstStyle/>
        <a:p>
          <a:pPr rtl="0"/>
          <a:r>
            <a:rPr lang="ru-RU" sz="2400" dirty="0" smtClean="0">
              <a:solidFill>
                <a:srgbClr val="0070C0"/>
              </a:solidFill>
            </a:rPr>
            <a:t>Муниципальные органы управления образованием</a:t>
          </a:r>
          <a:endParaRPr lang="ru-RU" sz="2400" dirty="0">
            <a:solidFill>
              <a:srgbClr val="0070C0"/>
            </a:solidFill>
          </a:endParaRPr>
        </a:p>
      </dgm:t>
    </dgm:pt>
    <dgm:pt modelId="{E0D62441-FDE7-48BC-8C72-1175112434C0}" type="parTrans" cxnId="{3A4608CA-7C9D-436E-B291-54FC109118D7}">
      <dgm:prSet/>
      <dgm:spPr/>
      <dgm:t>
        <a:bodyPr/>
        <a:lstStyle/>
        <a:p>
          <a:endParaRPr lang="ru-RU" sz="1600"/>
        </a:p>
      </dgm:t>
    </dgm:pt>
    <dgm:pt modelId="{0F6CECE7-BBA6-44A9-8AD2-CE76051177D8}" type="sibTrans" cxnId="{3A4608CA-7C9D-436E-B291-54FC109118D7}">
      <dgm:prSet/>
      <dgm:spPr/>
      <dgm:t>
        <a:bodyPr/>
        <a:lstStyle/>
        <a:p>
          <a:endParaRPr lang="ru-RU" sz="1600"/>
        </a:p>
      </dgm:t>
    </dgm:pt>
    <dgm:pt modelId="{B960A553-5118-47C5-89D8-3BB82D516D8C}">
      <dgm:prSet custT="1"/>
      <dgm:spPr/>
      <dgm:t>
        <a:bodyPr/>
        <a:lstStyle/>
        <a:p>
          <a:pPr rtl="0"/>
          <a:r>
            <a:rPr lang="ru-RU" sz="2400" dirty="0" smtClean="0">
              <a:solidFill>
                <a:srgbClr val="0070C0"/>
              </a:solidFill>
            </a:rPr>
            <a:t>Образовательные организации </a:t>
          </a:r>
          <a:endParaRPr lang="ru-RU" sz="2400" dirty="0">
            <a:solidFill>
              <a:srgbClr val="0070C0"/>
            </a:solidFill>
          </a:endParaRPr>
        </a:p>
      </dgm:t>
    </dgm:pt>
    <dgm:pt modelId="{2DABBDED-2787-4E92-B436-9207E0BF59DA}" type="parTrans" cxnId="{59CC058C-EED2-4B01-8214-265BAB1F5085}">
      <dgm:prSet/>
      <dgm:spPr/>
      <dgm:t>
        <a:bodyPr/>
        <a:lstStyle/>
        <a:p>
          <a:endParaRPr lang="ru-RU" sz="1600"/>
        </a:p>
      </dgm:t>
    </dgm:pt>
    <dgm:pt modelId="{49255FCC-87BF-441C-9EDC-633DFA88EB15}" type="sibTrans" cxnId="{59CC058C-EED2-4B01-8214-265BAB1F5085}">
      <dgm:prSet/>
      <dgm:spPr/>
      <dgm:t>
        <a:bodyPr/>
        <a:lstStyle/>
        <a:p>
          <a:endParaRPr lang="ru-RU" sz="1600"/>
        </a:p>
      </dgm:t>
    </dgm:pt>
    <dgm:pt modelId="{632FCFFC-A042-4500-8C97-28F2CAB3F5E4}">
      <dgm:prSet custT="1"/>
      <dgm:spPr/>
      <dgm:t>
        <a:bodyPr/>
        <a:lstStyle/>
        <a:p>
          <a:pPr rtl="0"/>
          <a:r>
            <a:rPr lang="ru-RU" sz="2400" dirty="0" smtClean="0">
              <a:solidFill>
                <a:srgbClr val="0070C0"/>
              </a:solidFill>
            </a:rPr>
            <a:t>Издательства </a:t>
          </a:r>
          <a:endParaRPr lang="ru-RU" sz="2400" dirty="0">
            <a:solidFill>
              <a:srgbClr val="0070C0"/>
            </a:solidFill>
          </a:endParaRPr>
        </a:p>
      </dgm:t>
    </dgm:pt>
    <dgm:pt modelId="{94BA092B-D39C-4764-8DBA-820C3FA7243C}" type="parTrans" cxnId="{38DC4118-E520-446C-B64A-C7B43B4CEF93}">
      <dgm:prSet/>
      <dgm:spPr/>
      <dgm:t>
        <a:bodyPr/>
        <a:lstStyle/>
        <a:p>
          <a:endParaRPr lang="ru-RU" sz="1600"/>
        </a:p>
      </dgm:t>
    </dgm:pt>
    <dgm:pt modelId="{7570E252-9025-4BA0-A515-10A98D93DF6B}" type="sibTrans" cxnId="{38DC4118-E520-446C-B64A-C7B43B4CEF93}">
      <dgm:prSet/>
      <dgm:spPr/>
      <dgm:t>
        <a:bodyPr/>
        <a:lstStyle/>
        <a:p>
          <a:endParaRPr lang="ru-RU" sz="1600"/>
        </a:p>
      </dgm:t>
    </dgm:pt>
    <dgm:pt modelId="{C06FFC6E-350E-4BB2-A02B-419B3F5748E1}" type="pres">
      <dgm:prSet presAssocID="{7158828C-91BF-4108-BB28-D7219133B5DD}" presName="Name0" presStyleCnt="0">
        <dgm:presLayoutVars>
          <dgm:dir/>
          <dgm:animLvl val="lvl"/>
          <dgm:resizeHandles val="exact"/>
        </dgm:presLayoutVars>
      </dgm:prSet>
      <dgm:spPr/>
      <dgm:t>
        <a:bodyPr/>
        <a:lstStyle/>
        <a:p>
          <a:endParaRPr lang="ru-RU"/>
        </a:p>
      </dgm:t>
    </dgm:pt>
    <dgm:pt modelId="{9AC3F13F-6DC9-4536-B441-FA1AC0CC497D}" type="pres">
      <dgm:prSet presAssocID="{2CCF8F94-8F24-46A8-AA0D-5355CF392611}" presName="linNode" presStyleCnt="0"/>
      <dgm:spPr/>
    </dgm:pt>
    <dgm:pt modelId="{2120D307-8254-452F-B72A-A06E39F0DC5F}" type="pres">
      <dgm:prSet presAssocID="{2CCF8F94-8F24-46A8-AA0D-5355CF392611}" presName="parentText" presStyleLbl="node1" presStyleIdx="0" presStyleCnt="1">
        <dgm:presLayoutVars>
          <dgm:chMax val="1"/>
          <dgm:bulletEnabled val="1"/>
        </dgm:presLayoutVars>
      </dgm:prSet>
      <dgm:spPr/>
      <dgm:t>
        <a:bodyPr/>
        <a:lstStyle/>
        <a:p>
          <a:endParaRPr lang="ru-RU"/>
        </a:p>
      </dgm:t>
    </dgm:pt>
    <dgm:pt modelId="{A19DAD11-0A0E-4CA7-9F81-4446668E79EB}" type="pres">
      <dgm:prSet presAssocID="{2CCF8F94-8F24-46A8-AA0D-5355CF392611}" presName="descendantText" presStyleLbl="alignAccFollowNode1" presStyleIdx="0" presStyleCnt="1" custScaleY="121578" custLinFactNeighborX="-719" custLinFactNeighborY="897">
        <dgm:presLayoutVars>
          <dgm:bulletEnabled val="1"/>
        </dgm:presLayoutVars>
      </dgm:prSet>
      <dgm:spPr/>
      <dgm:t>
        <a:bodyPr/>
        <a:lstStyle/>
        <a:p>
          <a:endParaRPr lang="ru-RU"/>
        </a:p>
      </dgm:t>
    </dgm:pt>
  </dgm:ptLst>
  <dgm:cxnLst>
    <dgm:cxn modelId="{DE0082F6-CCE2-4AFA-8C28-264A027072BC}" srcId="{7158828C-91BF-4108-BB28-D7219133B5DD}" destId="{2CCF8F94-8F24-46A8-AA0D-5355CF392611}" srcOrd="0" destOrd="0" parTransId="{44013297-A834-4D2F-8948-F045975CE013}" sibTransId="{D8C1FDE2-BB61-4F5B-B25B-BD921FDC0CE6}"/>
    <dgm:cxn modelId="{59CC058C-EED2-4B01-8214-265BAB1F5085}" srcId="{2CCF8F94-8F24-46A8-AA0D-5355CF392611}" destId="{B960A553-5118-47C5-89D8-3BB82D516D8C}" srcOrd="2" destOrd="0" parTransId="{2DABBDED-2787-4E92-B436-9207E0BF59DA}" sibTransId="{49255FCC-87BF-441C-9EDC-633DFA88EB15}"/>
    <dgm:cxn modelId="{D5BF8FBD-2340-47DE-A5D5-496806B478AB}" srcId="{2CCF8F94-8F24-46A8-AA0D-5355CF392611}" destId="{24647B12-4AF4-4FE0-A0E8-465490A92B25}" srcOrd="0" destOrd="0" parTransId="{F133C0E4-2DC3-49B9-90F7-BCADBC6EBF2F}" sibTransId="{CA079765-E098-46D6-B5EA-4A9AA8E954C3}"/>
    <dgm:cxn modelId="{29037093-F2B6-4DC9-9326-FC0DE330FBD8}" type="presOf" srcId="{2CCF8F94-8F24-46A8-AA0D-5355CF392611}" destId="{2120D307-8254-452F-B72A-A06E39F0DC5F}" srcOrd="0" destOrd="0" presId="urn:microsoft.com/office/officeart/2005/8/layout/vList5"/>
    <dgm:cxn modelId="{DDEB5D4D-EFC6-45A4-AC95-8B08F1B81BF2}" type="presOf" srcId="{24647B12-4AF4-4FE0-A0E8-465490A92B25}" destId="{A19DAD11-0A0E-4CA7-9F81-4446668E79EB}" srcOrd="0" destOrd="0" presId="urn:microsoft.com/office/officeart/2005/8/layout/vList5"/>
    <dgm:cxn modelId="{E2802FC2-46C8-4858-ADA8-056580068509}" type="presOf" srcId="{632FCFFC-A042-4500-8C97-28F2CAB3F5E4}" destId="{A19DAD11-0A0E-4CA7-9F81-4446668E79EB}" srcOrd="0" destOrd="3" presId="urn:microsoft.com/office/officeart/2005/8/layout/vList5"/>
    <dgm:cxn modelId="{57242C63-7820-43BC-AB30-8C53CE35F6C5}" type="presOf" srcId="{B960A553-5118-47C5-89D8-3BB82D516D8C}" destId="{A19DAD11-0A0E-4CA7-9F81-4446668E79EB}" srcOrd="0" destOrd="2" presId="urn:microsoft.com/office/officeart/2005/8/layout/vList5"/>
    <dgm:cxn modelId="{757CB409-BF2E-4B66-982C-A8C4684BAD16}" type="presOf" srcId="{7158828C-91BF-4108-BB28-D7219133B5DD}" destId="{C06FFC6E-350E-4BB2-A02B-419B3F5748E1}" srcOrd="0" destOrd="0" presId="urn:microsoft.com/office/officeart/2005/8/layout/vList5"/>
    <dgm:cxn modelId="{38DC4118-E520-446C-B64A-C7B43B4CEF93}" srcId="{2CCF8F94-8F24-46A8-AA0D-5355CF392611}" destId="{632FCFFC-A042-4500-8C97-28F2CAB3F5E4}" srcOrd="3" destOrd="0" parTransId="{94BA092B-D39C-4764-8DBA-820C3FA7243C}" sibTransId="{7570E252-9025-4BA0-A515-10A98D93DF6B}"/>
    <dgm:cxn modelId="{3A4608CA-7C9D-436E-B291-54FC109118D7}" srcId="{2CCF8F94-8F24-46A8-AA0D-5355CF392611}" destId="{361DCE5D-BDC1-4C0B-9F7D-4FF51085670F}" srcOrd="1" destOrd="0" parTransId="{E0D62441-FDE7-48BC-8C72-1175112434C0}" sibTransId="{0F6CECE7-BBA6-44A9-8AD2-CE76051177D8}"/>
    <dgm:cxn modelId="{5480FE65-A1E1-4E7C-9238-E8EEEB967A8E}" type="presOf" srcId="{361DCE5D-BDC1-4C0B-9F7D-4FF51085670F}" destId="{A19DAD11-0A0E-4CA7-9F81-4446668E79EB}" srcOrd="0" destOrd="1" presId="urn:microsoft.com/office/officeart/2005/8/layout/vList5"/>
    <dgm:cxn modelId="{0CB7A997-C2E5-4A18-8800-DDE0A5997095}" type="presParOf" srcId="{C06FFC6E-350E-4BB2-A02B-419B3F5748E1}" destId="{9AC3F13F-6DC9-4536-B441-FA1AC0CC497D}" srcOrd="0" destOrd="0" presId="urn:microsoft.com/office/officeart/2005/8/layout/vList5"/>
    <dgm:cxn modelId="{E9DC024E-7B9D-4446-BEEA-503D7DC2372B}" type="presParOf" srcId="{9AC3F13F-6DC9-4536-B441-FA1AC0CC497D}" destId="{2120D307-8254-452F-B72A-A06E39F0DC5F}" srcOrd="0" destOrd="0" presId="urn:microsoft.com/office/officeart/2005/8/layout/vList5"/>
    <dgm:cxn modelId="{4FC234D9-E6C2-43A6-8DDF-00BAEA0B1B0E}" type="presParOf" srcId="{9AC3F13F-6DC9-4536-B441-FA1AC0CC497D}" destId="{A19DAD11-0A0E-4CA7-9F81-4446668E79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A2EFF2-C1BA-44EF-9F95-39859E40A6A5}" type="doc">
      <dgm:prSet loTypeId="urn:microsoft.com/office/officeart/2005/8/layout/vList2" loCatId="list" qsTypeId="urn:microsoft.com/office/officeart/2005/8/quickstyle/3d7" qsCatId="3D" csTypeId="urn:microsoft.com/office/officeart/2005/8/colors/accent1_2" csCatId="accent1"/>
      <dgm:spPr/>
      <dgm:t>
        <a:bodyPr/>
        <a:lstStyle/>
        <a:p>
          <a:endParaRPr lang="ru-RU"/>
        </a:p>
      </dgm:t>
    </dgm:pt>
    <dgm:pt modelId="{FA0A59FD-A940-4A0B-A549-9B853FB6EEB2}">
      <dgm:prSet/>
      <dgm:spPr/>
      <dgm:t>
        <a:bodyPr/>
        <a:lstStyle/>
        <a:p>
          <a:pPr rtl="0"/>
          <a:r>
            <a:rPr lang="ru-RU" b="1" dirty="0" smtClean="0"/>
            <a:t>Безопасность</a:t>
          </a:r>
          <a:endParaRPr lang="ru-RU" b="1" dirty="0"/>
        </a:p>
      </dgm:t>
    </dgm:pt>
    <dgm:pt modelId="{D557FFC8-D7C9-4FD2-A452-C6FD4D86E1D8}" type="parTrans" cxnId="{752C87F4-12FF-4ED6-8AAA-3D44D364D7B9}">
      <dgm:prSet/>
      <dgm:spPr/>
      <dgm:t>
        <a:bodyPr/>
        <a:lstStyle/>
        <a:p>
          <a:endParaRPr lang="ru-RU"/>
        </a:p>
      </dgm:t>
    </dgm:pt>
    <dgm:pt modelId="{9985060E-B97A-40D7-B0B6-C3DB5F550E5C}" type="sibTrans" cxnId="{752C87F4-12FF-4ED6-8AAA-3D44D364D7B9}">
      <dgm:prSet/>
      <dgm:spPr/>
      <dgm:t>
        <a:bodyPr/>
        <a:lstStyle/>
        <a:p>
          <a:endParaRPr lang="ru-RU"/>
        </a:p>
      </dgm:t>
    </dgm:pt>
    <dgm:pt modelId="{E357C286-BF40-4F4E-80B0-BDDD9772640E}">
      <dgm:prSet/>
      <dgm:spPr/>
      <dgm:t>
        <a:bodyPr/>
        <a:lstStyle/>
        <a:p>
          <a:pPr rtl="0"/>
          <a:r>
            <a:rPr lang="ru-RU" b="1" dirty="0" smtClean="0"/>
            <a:t>Удобство</a:t>
          </a:r>
          <a:endParaRPr lang="ru-RU" b="1" dirty="0"/>
        </a:p>
      </dgm:t>
    </dgm:pt>
    <dgm:pt modelId="{31144A04-CB37-4252-A721-3077BE833968}" type="parTrans" cxnId="{B385DEC6-8361-4ED6-AE3F-693E2052C72F}">
      <dgm:prSet/>
      <dgm:spPr/>
      <dgm:t>
        <a:bodyPr/>
        <a:lstStyle/>
        <a:p>
          <a:endParaRPr lang="ru-RU"/>
        </a:p>
      </dgm:t>
    </dgm:pt>
    <dgm:pt modelId="{1B6A2815-B342-4A92-A351-6B0CC8095CB0}" type="sibTrans" cxnId="{B385DEC6-8361-4ED6-AE3F-693E2052C72F}">
      <dgm:prSet/>
      <dgm:spPr/>
      <dgm:t>
        <a:bodyPr/>
        <a:lstStyle/>
        <a:p>
          <a:endParaRPr lang="ru-RU"/>
        </a:p>
      </dgm:t>
    </dgm:pt>
    <dgm:pt modelId="{09F13FB1-15E2-4463-9E8F-9B21F78EE92B}">
      <dgm:prSet/>
      <dgm:spPr/>
      <dgm:t>
        <a:bodyPr/>
        <a:lstStyle/>
        <a:p>
          <a:pPr rtl="0"/>
          <a:r>
            <a:rPr lang="ru-RU" b="1" dirty="0" smtClean="0"/>
            <a:t>Универсальность</a:t>
          </a:r>
          <a:endParaRPr lang="ru-RU" b="1" dirty="0"/>
        </a:p>
      </dgm:t>
    </dgm:pt>
    <dgm:pt modelId="{98A018DB-F829-4942-A63F-BC463B587445}" type="parTrans" cxnId="{27F9F6AF-1437-47E1-8C2D-2C985D8B13B1}">
      <dgm:prSet/>
      <dgm:spPr/>
      <dgm:t>
        <a:bodyPr/>
        <a:lstStyle/>
        <a:p>
          <a:endParaRPr lang="ru-RU"/>
        </a:p>
      </dgm:t>
    </dgm:pt>
    <dgm:pt modelId="{CC2070B3-7E93-4180-8C01-48A5A36B809C}" type="sibTrans" cxnId="{27F9F6AF-1437-47E1-8C2D-2C985D8B13B1}">
      <dgm:prSet/>
      <dgm:spPr/>
      <dgm:t>
        <a:bodyPr/>
        <a:lstStyle/>
        <a:p>
          <a:endParaRPr lang="ru-RU"/>
        </a:p>
      </dgm:t>
    </dgm:pt>
    <dgm:pt modelId="{962A2EC7-D593-412A-B853-1EAD851AEE0B}">
      <dgm:prSet/>
      <dgm:spPr/>
      <dgm:t>
        <a:bodyPr/>
        <a:lstStyle/>
        <a:p>
          <a:pPr rtl="0"/>
          <a:r>
            <a:rPr lang="ru-RU" b="1" dirty="0" smtClean="0"/>
            <a:t>Надёжность</a:t>
          </a:r>
          <a:endParaRPr lang="ru-RU" dirty="0"/>
        </a:p>
      </dgm:t>
    </dgm:pt>
    <dgm:pt modelId="{8467F335-14CA-4531-8D68-AA9FDDBDBC3A}" type="parTrans" cxnId="{57F991D2-CFA8-4653-8102-02968EF61C66}">
      <dgm:prSet/>
      <dgm:spPr/>
      <dgm:t>
        <a:bodyPr/>
        <a:lstStyle/>
        <a:p>
          <a:endParaRPr lang="ru-RU"/>
        </a:p>
      </dgm:t>
    </dgm:pt>
    <dgm:pt modelId="{EC5CA3A8-4666-4271-8560-7192CCD2C323}" type="sibTrans" cxnId="{57F991D2-CFA8-4653-8102-02968EF61C66}">
      <dgm:prSet/>
      <dgm:spPr/>
      <dgm:t>
        <a:bodyPr/>
        <a:lstStyle/>
        <a:p>
          <a:endParaRPr lang="ru-RU"/>
        </a:p>
      </dgm:t>
    </dgm:pt>
    <dgm:pt modelId="{CA534E29-BEB5-40D6-A4A9-84F538127C5A}">
      <dgm:prSet/>
      <dgm:spPr/>
      <dgm:t>
        <a:bodyPr/>
        <a:lstStyle/>
        <a:p>
          <a:pPr rtl="0"/>
          <a:r>
            <a:rPr lang="ru-RU" b="1" dirty="0" smtClean="0"/>
            <a:t>Доступность</a:t>
          </a:r>
          <a:endParaRPr lang="ru-RU" dirty="0"/>
        </a:p>
      </dgm:t>
    </dgm:pt>
    <dgm:pt modelId="{160DCD45-E4D5-49D5-811B-BCD46D000610}" type="parTrans" cxnId="{8AE178FF-3D0E-4F38-8DBD-8C37D3ED2092}">
      <dgm:prSet/>
      <dgm:spPr/>
      <dgm:t>
        <a:bodyPr/>
        <a:lstStyle/>
        <a:p>
          <a:endParaRPr lang="ru-RU"/>
        </a:p>
      </dgm:t>
    </dgm:pt>
    <dgm:pt modelId="{E4B76661-C4D1-40FA-972B-F4027D9A76AC}" type="sibTrans" cxnId="{8AE178FF-3D0E-4F38-8DBD-8C37D3ED2092}">
      <dgm:prSet/>
      <dgm:spPr/>
      <dgm:t>
        <a:bodyPr/>
        <a:lstStyle/>
        <a:p>
          <a:endParaRPr lang="ru-RU"/>
        </a:p>
      </dgm:t>
    </dgm:pt>
    <dgm:pt modelId="{321BCF91-FC27-4E22-B098-D1C4B4825F53}" type="pres">
      <dgm:prSet presAssocID="{B1A2EFF2-C1BA-44EF-9F95-39859E40A6A5}" presName="linear" presStyleCnt="0">
        <dgm:presLayoutVars>
          <dgm:animLvl val="lvl"/>
          <dgm:resizeHandles val="exact"/>
        </dgm:presLayoutVars>
      </dgm:prSet>
      <dgm:spPr/>
      <dgm:t>
        <a:bodyPr/>
        <a:lstStyle/>
        <a:p>
          <a:endParaRPr lang="ru-RU"/>
        </a:p>
      </dgm:t>
    </dgm:pt>
    <dgm:pt modelId="{445CA9FC-55B1-444A-8CF6-696183847DD5}" type="pres">
      <dgm:prSet presAssocID="{FA0A59FD-A940-4A0B-A549-9B853FB6EEB2}" presName="parentText" presStyleLbl="node1" presStyleIdx="0" presStyleCnt="5">
        <dgm:presLayoutVars>
          <dgm:chMax val="0"/>
          <dgm:bulletEnabled val="1"/>
        </dgm:presLayoutVars>
      </dgm:prSet>
      <dgm:spPr/>
      <dgm:t>
        <a:bodyPr/>
        <a:lstStyle/>
        <a:p>
          <a:endParaRPr lang="ru-RU"/>
        </a:p>
      </dgm:t>
    </dgm:pt>
    <dgm:pt modelId="{E0307400-22A5-47EE-AAFF-538B73C2A186}" type="pres">
      <dgm:prSet presAssocID="{9985060E-B97A-40D7-B0B6-C3DB5F550E5C}" presName="spacer" presStyleCnt="0"/>
      <dgm:spPr/>
    </dgm:pt>
    <dgm:pt modelId="{57D91AE4-A58E-4D6B-A669-3A13825F11DB}" type="pres">
      <dgm:prSet presAssocID="{E357C286-BF40-4F4E-80B0-BDDD9772640E}" presName="parentText" presStyleLbl="node1" presStyleIdx="1" presStyleCnt="5">
        <dgm:presLayoutVars>
          <dgm:chMax val="0"/>
          <dgm:bulletEnabled val="1"/>
        </dgm:presLayoutVars>
      </dgm:prSet>
      <dgm:spPr/>
      <dgm:t>
        <a:bodyPr/>
        <a:lstStyle/>
        <a:p>
          <a:endParaRPr lang="ru-RU"/>
        </a:p>
      </dgm:t>
    </dgm:pt>
    <dgm:pt modelId="{95ABB7C5-AD18-44F6-A98F-D0FDFBA5F2BE}" type="pres">
      <dgm:prSet presAssocID="{1B6A2815-B342-4A92-A351-6B0CC8095CB0}" presName="spacer" presStyleCnt="0"/>
      <dgm:spPr/>
    </dgm:pt>
    <dgm:pt modelId="{A86D10B6-55F3-4E82-8FA1-D29F50EB797E}" type="pres">
      <dgm:prSet presAssocID="{09F13FB1-15E2-4463-9E8F-9B21F78EE92B}" presName="parentText" presStyleLbl="node1" presStyleIdx="2" presStyleCnt="5">
        <dgm:presLayoutVars>
          <dgm:chMax val="0"/>
          <dgm:bulletEnabled val="1"/>
        </dgm:presLayoutVars>
      </dgm:prSet>
      <dgm:spPr/>
      <dgm:t>
        <a:bodyPr/>
        <a:lstStyle/>
        <a:p>
          <a:endParaRPr lang="ru-RU"/>
        </a:p>
      </dgm:t>
    </dgm:pt>
    <dgm:pt modelId="{3C8F039C-38C7-4ACB-B650-94E5DF4F76D1}" type="pres">
      <dgm:prSet presAssocID="{CC2070B3-7E93-4180-8C01-48A5A36B809C}" presName="spacer" presStyleCnt="0"/>
      <dgm:spPr/>
    </dgm:pt>
    <dgm:pt modelId="{B08DD467-C8E8-4D79-A499-B7FCED82C3E3}" type="pres">
      <dgm:prSet presAssocID="{962A2EC7-D593-412A-B853-1EAD851AEE0B}" presName="parentText" presStyleLbl="node1" presStyleIdx="3" presStyleCnt="5">
        <dgm:presLayoutVars>
          <dgm:chMax val="0"/>
          <dgm:bulletEnabled val="1"/>
        </dgm:presLayoutVars>
      </dgm:prSet>
      <dgm:spPr/>
      <dgm:t>
        <a:bodyPr/>
        <a:lstStyle/>
        <a:p>
          <a:endParaRPr lang="ru-RU"/>
        </a:p>
      </dgm:t>
    </dgm:pt>
    <dgm:pt modelId="{4C0CE8ED-9B97-4137-B7B1-AB0A9F2A4048}" type="pres">
      <dgm:prSet presAssocID="{EC5CA3A8-4666-4271-8560-7192CCD2C323}" presName="spacer" presStyleCnt="0"/>
      <dgm:spPr/>
    </dgm:pt>
    <dgm:pt modelId="{C1D437B2-F1AB-40F3-865A-E8D22269ABB0}" type="pres">
      <dgm:prSet presAssocID="{CA534E29-BEB5-40D6-A4A9-84F538127C5A}" presName="parentText" presStyleLbl="node1" presStyleIdx="4" presStyleCnt="5">
        <dgm:presLayoutVars>
          <dgm:chMax val="0"/>
          <dgm:bulletEnabled val="1"/>
        </dgm:presLayoutVars>
      </dgm:prSet>
      <dgm:spPr/>
      <dgm:t>
        <a:bodyPr/>
        <a:lstStyle/>
        <a:p>
          <a:endParaRPr lang="ru-RU"/>
        </a:p>
      </dgm:t>
    </dgm:pt>
  </dgm:ptLst>
  <dgm:cxnLst>
    <dgm:cxn modelId="{477D4A2D-1661-4DE8-8957-596BEACD728C}" type="presOf" srcId="{E357C286-BF40-4F4E-80B0-BDDD9772640E}" destId="{57D91AE4-A58E-4D6B-A669-3A13825F11DB}" srcOrd="0" destOrd="0" presId="urn:microsoft.com/office/officeart/2005/8/layout/vList2"/>
    <dgm:cxn modelId="{57F991D2-CFA8-4653-8102-02968EF61C66}" srcId="{B1A2EFF2-C1BA-44EF-9F95-39859E40A6A5}" destId="{962A2EC7-D593-412A-B853-1EAD851AEE0B}" srcOrd="3" destOrd="0" parTransId="{8467F335-14CA-4531-8D68-AA9FDDBDBC3A}" sibTransId="{EC5CA3A8-4666-4271-8560-7192CCD2C323}"/>
    <dgm:cxn modelId="{61D24E15-A933-4E56-8ABF-E37E1AEE4B7B}" type="presOf" srcId="{B1A2EFF2-C1BA-44EF-9F95-39859E40A6A5}" destId="{321BCF91-FC27-4E22-B098-D1C4B4825F53}" srcOrd="0" destOrd="0" presId="urn:microsoft.com/office/officeart/2005/8/layout/vList2"/>
    <dgm:cxn modelId="{B385DEC6-8361-4ED6-AE3F-693E2052C72F}" srcId="{B1A2EFF2-C1BA-44EF-9F95-39859E40A6A5}" destId="{E357C286-BF40-4F4E-80B0-BDDD9772640E}" srcOrd="1" destOrd="0" parTransId="{31144A04-CB37-4252-A721-3077BE833968}" sibTransId="{1B6A2815-B342-4A92-A351-6B0CC8095CB0}"/>
    <dgm:cxn modelId="{76D579B2-E797-425D-8FEA-AE034DFF018F}" type="presOf" srcId="{09F13FB1-15E2-4463-9E8F-9B21F78EE92B}" destId="{A86D10B6-55F3-4E82-8FA1-D29F50EB797E}" srcOrd="0" destOrd="0" presId="urn:microsoft.com/office/officeart/2005/8/layout/vList2"/>
    <dgm:cxn modelId="{B7BA647B-ADA5-436C-AAE2-821EF51DB4B9}" type="presOf" srcId="{962A2EC7-D593-412A-B853-1EAD851AEE0B}" destId="{B08DD467-C8E8-4D79-A499-B7FCED82C3E3}" srcOrd="0" destOrd="0" presId="urn:microsoft.com/office/officeart/2005/8/layout/vList2"/>
    <dgm:cxn modelId="{27F9F6AF-1437-47E1-8C2D-2C985D8B13B1}" srcId="{B1A2EFF2-C1BA-44EF-9F95-39859E40A6A5}" destId="{09F13FB1-15E2-4463-9E8F-9B21F78EE92B}" srcOrd="2" destOrd="0" parTransId="{98A018DB-F829-4942-A63F-BC463B587445}" sibTransId="{CC2070B3-7E93-4180-8C01-48A5A36B809C}"/>
    <dgm:cxn modelId="{8AE178FF-3D0E-4F38-8DBD-8C37D3ED2092}" srcId="{B1A2EFF2-C1BA-44EF-9F95-39859E40A6A5}" destId="{CA534E29-BEB5-40D6-A4A9-84F538127C5A}" srcOrd="4" destOrd="0" parTransId="{160DCD45-E4D5-49D5-811B-BCD46D000610}" sibTransId="{E4B76661-C4D1-40FA-972B-F4027D9A76AC}"/>
    <dgm:cxn modelId="{752C87F4-12FF-4ED6-8AAA-3D44D364D7B9}" srcId="{B1A2EFF2-C1BA-44EF-9F95-39859E40A6A5}" destId="{FA0A59FD-A940-4A0B-A549-9B853FB6EEB2}" srcOrd="0" destOrd="0" parTransId="{D557FFC8-D7C9-4FD2-A452-C6FD4D86E1D8}" sibTransId="{9985060E-B97A-40D7-B0B6-C3DB5F550E5C}"/>
    <dgm:cxn modelId="{2B8C35E3-8412-4DEF-98CB-5FAFFB7C40E7}" type="presOf" srcId="{FA0A59FD-A940-4A0B-A549-9B853FB6EEB2}" destId="{445CA9FC-55B1-444A-8CF6-696183847DD5}" srcOrd="0" destOrd="0" presId="urn:microsoft.com/office/officeart/2005/8/layout/vList2"/>
    <dgm:cxn modelId="{B276631A-F396-4587-96ED-35C90298AD47}" type="presOf" srcId="{CA534E29-BEB5-40D6-A4A9-84F538127C5A}" destId="{C1D437B2-F1AB-40F3-865A-E8D22269ABB0}" srcOrd="0" destOrd="0" presId="urn:microsoft.com/office/officeart/2005/8/layout/vList2"/>
    <dgm:cxn modelId="{2B7ECAFD-2680-4C6A-817A-0747BBD6009B}" type="presParOf" srcId="{321BCF91-FC27-4E22-B098-D1C4B4825F53}" destId="{445CA9FC-55B1-444A-8CF6-696183847DD5}" srcOrd="0" destOrd="0" presId="urn:microsoft.com/office/officeart/2005/8/layout/vList2"/>
    <dgm:cxn modelId="{BF469AC9-E592-4340-A650-02728D6D26B9}" type="presParOf" srcId="{321BCF91-FC27-4E22-B098-D1C4B4825F53}" destId="{E0307400-22A5-47EE-AAFF-538B73C2A186}" srcOrd="1" destOrd="0" presId="urn:microsoft.com/office/officeart/2005/8/layout/vList2"/>
    <dgm:cxn modelId="{373A2591-BAB8-44E8-BA75-535A321C86E9}" type="presParOf" srcId="{321BCF91-FC27-4E22-B098-D1C4B4825F53}" destId="{57D91AE4-A58E-4D6B-A669-3A13825F11DB}" srcOrd="2" destOrd="0" presId="urn:microsoft.com/office/officeart/2005/8/layout/vList2"/>
    <dgm:cxn modelId="{320BFE24-8402-4CA4-A875-FA9C4D176679}" type="presParOf" srcId="{321BCF91-FC27-4E22-B098-D1C4B4825F53}" destId="{95ABB7C5-AD18-44F6-A98F-D0FDFBA5F2BE}" srcOrd="3" destOrd="0" presId="urn:microsoft.com/office/officeart/2005/8/layout/vList2"/>
    <dgm:cxn modelId="{ECECB4E3-CC2A-4029-8946-994D50699220}" type="presParOf" srcId="{321BCF91-FC27-4E22-B098-D1C4B4825F53}" destId="{A86D10B6-55F3-4E82-8FA1-D29F50EB797E}" srcOrd="4" destOrd="0" presId="urn:microsoft.com/office/officeart/2005/8/layout/vList2"/>
    <dgm:cxn modelId="{80C324D9-BF3F-4C8D-874A-A8E9619316E0}" type="presParOf" srcId="{321BCF91-FC27-4E22-B098-D1C4B4825F53}" destId="{3C8F039C-38C7-4ACB-B650-94E5DF4F76D1}" srcOrd="5" destOrd="0" presId="urn:microsoft.com/office/officeart/2005/8/layout/vList2"/>
    <dgm:cxn modelId="{0B4948E3-F9CD-45BA-A6E8-AB174E9FA6A3}" type="presParOf" srcId="{321BCF91-FC27-4E22-B098-D1C4B4825F53}" destId="{B08DD467-C8E8-4D79-A499-B7FCED82C3E3}" srcOrd="6" destOrd="0" presId="urn:microsoft.com/office/officeart/2005/8/layout/vList2"/>
    <dgm:cxn modelId="{A6FAC474-DBE4-44BD-86C6-C2DB07E33F33}" type="presParOf" srcId="{321BCF91-FC27-4E22-B098-D1C4B4825F53}" destId="{4C0CE8ED-9B97-4137-B7B1-AB0A9F2A4048}" srcOrd="7" destOrd="0" presId="urn:microsoft.com/office/officeart/2005/8/layout/vList2"/>
    <dgm:cxn modelId="{E3196EA4-9E14-48F6-A8A7-63CE72FABA44}" type="presParOf" srcId="{321BCF91-FC27-4E22-B098-D1C4B4825F53}" destId="{C1D437B2-F1AB-40F3-865A-E8D22269ABB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7125-A231-4286-87BE-F1EE542648B0}">
      <dsp:nvSpPr>
        <dsp:cNvPr id="0" name=""/>
        <dsp:cNvSpPr/>
      </dsp:nvSpPr>
      <dsp:spPr>
        <a:xfrm rot="16200000">
          <a:off x="-243891" y="245284"/>
          <a:ext cx="1856800" cy="1366231"/>
        </a:xfrm>
        <a:prstGeom prst="flowChartManualOperation">
          <a:avLst/>
        </a:prstGeom>
        <a:solidFill>
          <a:srgbClr val="29A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271" bIns="0" numCol="1" spcCol="1270" anchor="ctr" anchorCtr="0">
          <a:noAutofit/>
        </a:bodyPr>
        <a:lstStyle/>
        <a:p>
          <a:pPr lvl="0" algn="ctr" defTabSz="800100">
            <a:lnSpc>
              <a:spcPct val="90000"/>
            </a:lnSpc>
            <a:spcBef>
              <a:spcPct val="0"/>
            </a:spcBef>
            <a:spcAft>
              <a:spcPct val="35000"/>
            </a:spcAft>
          </a:pPr>
          <a:r>
            <a:rPr lang="ru-RU" sz="1800" b="1" kern="1200" dirty="0" smtClean="0"/>
            <a:t>Поколение </a:t>
          </a:r>
          <a:r>
            <a:rPr lang="en-US" sz="1800" b="1" kern="1200" dirty="0" smtClean="0"/>
            <a:t>Learning</a:t>
          </a:r>
          <a:endParaRPr lang="ru-RU" sz="1800" b="1" kern="1200" dirty="0"/>
        </a:p>
      </dsp:txBody>
      <dsp:txXfrm rot="5400000">
        <a:off x="1394" y="371359"/>
        <a:ext cx="1366231" cy="1114080"/>
      </dsp:txXfrm>
    </dsp:sp>
    <dsp:sp modelId="{2C8AC8B7-F0E3-43D0-ACEC-71438AEBF930}">
      <dsp:nvSpPr>
        <dsp:cNvPr id="0" name=""/>
        <dsp:cNvSpPr/>
      </dsp:nvSpPr>
      <dsp:spPr>
        <a:xfrm rot="16200000">
          <a:off x="1224807" y="245284"/>
          <a:ext cx="1856800" cy="1366231"/>
        </a:xfrm>
        <a:prstGeom prst="flowChartManualOperation">
          <a:avLst/>
        </a:prstGeom>
        <a:solidFill>
          <a:srgbClr val="0091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271" bIns="0" numCol="1" spcCol="1270" anchor="ctr" anchorCtr="0">
          <a:noAutofit/>
        </a:bodyPr>
        <a:lstStyle/>
        <a:p>
          <a:pPr lvl="0" algn="ctr" defTabSz="800100">
            <a:lnSpc>
              <a:spcPct val="90000"/>
            </a:lnSpc>
            <a:spcBef>
              <a:spcPct val="0"/>
            </a:spcBef>
            <a:spcAft>
              <a:spcPct val="35000"/>
            </a:spcAft>
          </a:pPr>
          <a:r>
            <a:rPr lang="ru-RU" sz="1800" b="1" kern="1200" dirty="0" smtClean="0"/>
            <a:t>Поколение</a:t>
          </a:r>
          <a:r>
            <a:rPr lang="ru-RU" sz="1800" kern="1200" dirty="0" smtClean="0"/>
            <a:t> </a:t>
          </a:r>
          <a:r>
            <a:rPr lang="en-US" sz="1800" b="1" kern="1200" dirty="0" smtClean="0"/>
            <a:t>E-Learning</a:t>
          </a:r>
          <a:endParaRPr lang="ru-RU" sz="1800" b="1" kern="1200" dirty="0"/>
        </a:p>
      </dsp:txBody>
      <dsp:txXfrm rot="5400000">
        <a:off x="1470092" y="371359"/>
        <a:ext cx="1366231" cy="1114080"/>
      </dsp:txXfrm>
    </dsp:sp>
    <dsp:sp modelId="{ECD90D91-A06C-4115-82D3-FA597C18BDF1}">
      <dsp:nvSpPr>
        <dsp:cNvPr id="0" name=""/>
        <dsp:cNvSpPr/>
      </dsp:nvSpPr>
      <dsp:spPr>
        <a:xfrm rot="16200000">
          <a:off x="2693506" y="245284"/>
          <a:ext cx="1856800" cy="1366231"/>
        </a:xfrm>
        <a:prstGeom prst="flowChartManualOperation">
          <a:avLst/>
        </a:prstGeom>
        <a:solidFill>
          <a:srgbClr val="008A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271" bIns="0" numCol="1" spcCol="1270" anchor="ctr" anchorCtr="0">
          <a:noAutofit/>
        </a:bodyPr>
        <a:lstStyle/>
        <a:p>
          <a:pPr lvl="0" algn="ctr" defTabSz="800100">
            <a:lnSpc>
              <a:spcPct val="90000"/>
            </a:lnSpc>
            <a:spcBef>
              <a:spcPct val="0"/>
            </a:spcBef>
            <a:spcAft>
              <a:spcPct val="35000"/>
            </a:spcAft>
          </a:pPr>
          <a:r>
            <a:rPr lang="ru-RU" sz="1800" b="1" kern="1200" dirty="0" smtClean="0"/>
            <a:t>Поколение</a:t>
          </a:r>
          <a:r>
            <a:rPr lang="ru-RU" sz="1800" kern="1200" dirty="0" smtClean="0"/>
            <a:t> </a:t>
          </a:r>
          <a:r>
            <a:rPr lang="en-US" sz="1800" b="1" kern="1200" dirty="0" smtClean="0"/>
            <a:t>M-Learning</a:t>
          </a:r>
          <a:endParaRPr lang="ru-RU" sz="1800" b="1" kern="1200" dirty="0"/>
        </a:p>
      </dsp:txBody>
      <dsp:txXfrm rot="5400000">
        <a:off x="2938791" y="371359"/>
        <a:ext cx="1366231" cy="1114080"/>
      </dsp:txXfrm>
    </dsp:sp>
    <dsp:sp modelId="{E8F7D901-CE7D-49AA-AAD8-1E9AD061D562}">
      <dsp:nvSpPr>
        <dsp:cNvPr id="0" name=""/>
        <dsp:cNvSpPr/>
      </dsp:nvSpPr>
      <dsp:spPr>
        <a:xfrm rot="16200000">
          <a:off x="4163598" y="245284"/>
          <a:ext cx="1856800" cy="1366231"/>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271" bIns="0" numCol="1" spcCol="1270" anchor="ctr" anchorCtr="0">
          <a:noAutofit/>
        </a:bodyPr>
        <a:lstStyle/>
        <a:p>
          <a:pPr lvl="0" algn="ctr" defTabSz="800100">
            <a:lnSpc>
              <a:spcPct val="90000"/>
            </a:lnSpc>
            <a:spcBef>
              <a:spcPct val="0"/>
            </a:spcBef>
            <a:spcAft>
              <a:spcPct val="35000"/>
            </a:spcAft>
          </a:pPr>
          <a:r>
            <a:rPr lang="ru-RU" sz="1800" b="1" kern="1200" dirty="0" smtClean="0"/>
            <a:t>Поколение</a:t>
          </a:r>
          <a:r>
            <a:rPr lang="ru-RU" sz="1800" kern="1200" dirty="0" smtClean="0"/>
            <a:t> </a:t>
          </a:r>
          <a:r>
            <a:rPr lang="en-US" sz="1800" kern="1200" dirty="0" smtClean="0"/>
            <a:t>V</a:t>
          </a:r>
          <a:r>
            <a:rPr lang="en-US" sz="1800" b="1" kern="1200" dirty="0" smtClean="0"/>
            <a:t>-Learning</a:t>
          </a:r>
          <a:endParaRPr lang="ru-RU" sz="1800" b="1" kern="1200" dirty="0"/>
        </a:p>
      </dsp:txBody>
      <dsp:txXfrm rot="5400000">
        <a:off x="4408883" y="371359"/>
        <a:ext cx="1366231" cy="111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DAD11-0A0E-4CA7-9F81-4446668E79EB}">
      <dsp:nvSpPr>
        <dsp:cNvPr id="0" name=""/>
        <dsp:cNvSpPr/>
      </dsp:nvSpPr>
      <dsp:spPr>
        <a:xfrm rot="5400000">
          <a:off x="4298005" y="-1088812"/>
          <a:ext cx="3294739" cy="561702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ru-RU" sz="2400" kern="1200" dirty="0" smtClean="0">
              <a:solidFill>
                <a:srgbClr val="0070C0"/>
              </a:solidFill>
            </a:rPr>
            <a:t>Федеральные и региональные органы законодательной и исполнительной власти в сфере образования </a:t>
          </a:r>
          <a:endParaRPr lang="ru-RU" sz="2400" kern="1200" dirty="0">
            <a:solidFill>
              <a:srgbClr val="0070C0"/>
            </a:solidFill>
          </a:endParaRPr>
        </a:p>
        <a:p>
          <a:pPr marL="228600" lvl="1" indent="-228600" algn="l" defTabSz="1066800" rtl="0">
            <a:lnSpc>
              <a:spcPct val="90000"/>
            </a:lnSpc>
            <a:spcBef>
              <a:spcPct val="0"/>
            </a:spcBef>
            <a:spcAft>
              <a:spcPct val="15000"/>
            </a:spcAft>
            <a:buChar char="••"/>
          </a:pPr>
          <a:r>
            <a:rPr lang="ru-RU" sz="2400" kern="1200" dirty="0" smtClean="0">
              <a:solidFill>
                <a:srgbClr val="0070C0"/>
              </a:solidFill>
            </a:rPr>
            <a:t>Муниципальные органы управления образованием</a:t>
          </a:r>
          <a:endParaRPr lang="ru-RU" sz="2400" kern="1200" dirty="0">
            <a:solidFill>
              <a:srgbClr val="0070C0"/>
            </a:solidFill>
          </a:endParaRPr>
        </a:p>
        <a:p>
          <a:pPr marL="228600" lvl="1" indent="-228600" algn="l" defTabSz="1066800" rtl="0">
            <a:lnSpc>
              <a:spcPct val="90000"/>
            </a:lnSpc>
            <a:spcBef>
              <a:spcPct val="0"/>
            </a:spcBef>
            <a:spcAft>
              <a:spcPct val="15000"/>
            </a:spcAft>
            <a:buChar char="••"/>
          </a:pPr>
          <a:r>
            <a:rPr lang="ru-RU" sz="2400" kern="1200" dirty="0" smtClean="0">
              <a:solidFill>
                <a:srgbClr val="0070C0"/>
              </a:solidFill>
            </a:rPr>
            <a:t>Образовательные организации </a:t>
          </a:r>
          <a:endParaRPr lang="ru-RU" sz="2400" kern="1200" dirty="0">
            <a:solidFill>
              <a:srgbClr val="0070C0"/>
            </a:solidFill>
          </a:endParaRPr>
        </a:p>
        <a:p>
          <a:pPr marL="228600" lvl="1" indent="-228600" algn="l" defTabSz="1066800" rtl="0">
            <a:lnSpc>
              <a:spcPct val="90000"/>
            </a:lnSpc>
            <a:spcBef>
              <a:spcPct val="0"/>
            </a:spcBef>
            <a:spcAft>
              <a:spcPct val="15000"/>
            </a:spcAft>
            <a:buChar char="••"/>
          </a:pPr>
          <a:r>
            <a:rPr lang="ru-RU" sz="2400" kern="1200" dirty="0" smtClean="0">
              <a:solidFill>
                <a:srgbClr val="0070C0"/>
              </a:solidFill>
            </a:rPr>
            <a:t>Издательства </a:t>
          </a:r>
          <a:endParaRPr lang="ru-RU" sz="2400" kern="1200" dirty="0">
            <a:solidFill>
              <a:srgbClr val="0070C0"/>
            </a:solidFill>
          </a:endParaRPr>
        </a:p>
      </dsp:txBody>
      <dsp:txXfrm rot="-5400000">
        <a:off x="3136861" y="233168"/>
        <a:ext cx="5456192" cy="2973067"/>
      </dsp:txXfrm>
    </dsp:sp>
    <dsp:sp modelId="{2120D307-8254-452F-B72A-A06E39F0DC5F}">
      <dsp:nvSpPr>
        <dsp:cNvPr id="0" name=""/>
        <dsp:cNvSpPr/>
      </dsp:nvSpPr>
      <dsp:spPr>
        <a:xfrm>
          <a:off x="0" y="1655"/>
          <a:ext cx="3159578" cy="3387474"/>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ru-RU" sz="2400" kern="1200" dirty="0" smtClean="0">
              <a:solidFill>
                <a:srgbClr val="0070C0"/>
              </a:solidFill>
              <a:latin typeface="Times New Roman" panose="02020603050405020304" pitchFamily="18" charset="0"/>
              <a:cs typeface="Times New Roman" panose="02020603050405020304" pitchFamily="18" charset="0"/>
            </a:rPr>
            <a:t>Для успешного внедрения ЭФУ необходимо эффективное взаимодействие всех участников образовательных отношений</a:t>
          </a:r>
          <a:endParaRPr lang="ru-RU" sz="3600" kern="1200" dirty="0">
            <a:solidFill>
              <a:schemeClr val="tx1"/>
            </a:solidFill>
            <a:latin typeface="Times New Roman" panose="02020603050405020304" pitchFamily="18" charset="0"/>
            <a:cs typeface="Times New Roman" panose="02020603050405020304" pitchFamily="18" charset="0"/>
          </a:endParaRPr>
        </a:p>
      </dsp:txBody>
      <dsp:txXfrm>
        <a:off x="154238" y="155893"/>
        <a:ext cx="2851102" cy="3078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CA9FC-55B1-444A-8CF6-696183847DD5}">
      <dsp:nvSpPr>
        <dsp:cNvPr id="0" name=""/>
        <dsp:cNvSpPr/>
      </dsp:nvSpPr>
      <dsp:spPr>
        <a:xfrm>
          <a:off x="0" y="35477"/>
          <a:ext cx="3913777" cy="71954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u-RU" sz="3000" b="1" kern="1200" dirty="0" smtClean="0"/>
            <a:t>Безопасность</a:t>
          </a:r>
          <a:endParaRPr lang="ru-RU" sz="3000" b="1" kern="1200" dirty="0"/>
        </a:p>
      </dsp:txBody>
      <dsp:txXfrm>
        <a:off x="35125" y="70602"/>
        <a:ext cx="3843527" cy="649299"/>
      </dsp:txXfrm>
    </dsp:sp>
    <dsp:sp modelId="{57D91AE4-A58E-4D6B-A669-3A13825F11DB}">
      <dsp:nvSpPr>
        <dsp:cNvPr id="0" name=""/>
        <dsp:cNvSpPr/>
      </dsp:nvSpPr>
      <dsp:spPr>
        <a:xfrm>
          <a:off x="0" y="841427"/>
          <a:ext cx="3913777" cy="71954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u-RU" sz="3000" b="1" kern="1200" dirty="0" smtClean="0"/>
            <a:t>Удобство</a:t>
          </a:r>
          <a:endParaRPr lang="ru-RU" sz="3000" b="1" kern="1200" dirty="0"/>
        </a:p>
      </dsp:txBody>
      <dsp:txXfrm>
        <a:off x="35125" y="876552"/>
        <a:ext cx="3843527" cy="649299"/>
      </dsp:txXfrm>
    </dsp:sp>
    <dsp:sp modelId="{A86D10B6-55F3-4E82-8FA1-D29F50EB797E}">
      <dsp:nvSpPr>
        <dsp:cNvPr id="0" name=""/>
        <dsp:cNvSpPr/>
      </dsp:nvSpPr>
      <dsp:spPr>
        <a:xfrm>
          <a:off x="0" y="1647377"/>
          <a:ext cx="3913777" cy="71954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u-RU" sz="3000" b="1" kern="1200" dirty="0" smtClean="0"/>
            <a:t>Универсальность</a:t>
          </a:r>
          <a:endParaRPr lang="ru-RU" sz="3000" b="1" kern="1200" dirty="0"/>
        </a:p>
      </dsp:txBody>
      <dsp:txXfrm>
        <a:off x="35125" y="1682502"/>
        <a:ext cx="3843527" cy="649299"/>
      </dsp:txXfrm>
    </dsp:sp>
    <dsp:sp modelId="{B08DD467-C8E8-4D79-A499-B7FCED82C3E3}">
      <dsp:nvSpPr>
        <dsp:cNvPr id="0" name=""/>
        <dsp:cNvSpPr/>
      </dsp:nvSpPr>
      <dsp:spPr>
        <a:xfrm>
          <a:off x="0" y="2453327"/>
          <a:ext cx="3913777" cy="71954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u-RU" sz="3000" b="1" kern="1200" dirty="0" smtClean="0"/>
            <a:t>Надёжность</a:t>
          </a:r>
          <a:endParaRPr lang="ru-RU" sz="3000" kern="1200" dirty="0"/>
        </a:p>
      </dsp:txBody>
      <dsp:txXfrm>
        <a:off x="35125" y="2488452"/>
        <a:ext cx="3843527" cy="649299"/>
      </dsp:txXfrm>
    </dsp:sp>
    <dsp:sp modelId="{C1D437B2-F1AB-40F3-865A-E8D22269ABB0}">
      <dsp:nvSpPr>
        <dsp:cNvPr id="0" name=""/>
        <dsp:cNvSpPr/>
      </dsp:nvSpPr>
      <dsp:spPr>
        <a:xfrm>
          <a:off x="0" y="3259277"/>
          <a:ext cx="3913777" cy="71954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u-RU" sz="3000" b="1" kern="1200" dirty="0" smtClean="0"/>
            <a:t>Доступность</a:t>
          </a:r>
          <a:endParaRPr lang="ru-RU" sz="3000" kern="1200" dirty="0"/>
        </a:p>
      </dsp:txBody>
      <dsp:txXfrm>
        <a:off x="35125" y="3294402"/>
        <a:ext cx="3843527"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062C2-44EF-4566-AB34-FA671175E674}" type="datetimeFigureOut">
              <a:rPr lang="ru-RU" smtClean="0"/>
              <a:t>01.07.2019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639D-15A9-498E-9EDD-31EE4627266B}" type="slidenum">
              <a:rPr lang="ru-RU" smtClean="0"/>
              <a:t>‹#›</a:t>
            </a:fld>
            <a:endParaRPr lang="ru-RU"/>
          </a:p>
        </p:txBody>
      </p:sp>
    </p:spTree>
    <p:extLst>
      <p:ext uri="{BB962C8B-B14F-4D97-AF65-F5344CB8AC3E}">
        <p14:creationId xmlns:p14="http://schemas.microsoft.com/office/powerpoint/2010/main" val="148531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54273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697B58-7A6D-43D0-AC65-DF4096FA609A}" type="datetimeFigureOut">
              <a:rPr lang="ru-RU" smtClean="0"/>
              <a:pPr/>
              <a:t>01.07.2019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6C9E79-9E72-451A-84B5-EF77E618CBE5}" type="slidenum">
              <a:rPr lang="ru-RU" smtClean="0"/>
              <a:pPr/>
              <a:t>‹#›</a:t>
            </a:fld>
            <a:endParaRPr lang="ru-RU"/>
          </a:p>
        </p:txBody>
      </p:sp>
    </p:spTree>
    <p:extLst>
      <p:ext uri="{BB962C8B-B14F-4D97-AF65-F5344CB8AC3E}">
        <p14:creationId xmlns:p14="http://schemas.microsoft.com/office/powerpoint/2010/main" val="3920702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t>01.07.2019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t>01.07.2019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t>01.07.2019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01.07.2019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01.07.2019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01.07.2019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01.07.2019</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7" name="Рисунок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E4EA1BE6C13F3B40A389B19E9DBFBACDAE04A32A02BA6F476485B44781E1D7F2CDD9ECCFCEBF524BR1k8M" TargetMode="External"/><Relationship Id="rId2" Type="http://schemas.openxmlformats.org/officeDocument/2006/relationships/hyperlink" Target="consultantplus://offline/ref=E4EA1BE6C13F3B40A389B19E9DBFBACDAE04A02E02BB6F476485B44781REk1M" TargetMode="External"/><Relationship Id="rId1" Type="http://schemas.openxmlformats.org/officeDocument/2006/relationships/slideLayout" Target="../slideLayouts/slideLayout2.xml"/><Relationship Id="rId4" Type="http://schemas.openxmlformats.org/officeDocument/2006/relationships/hyperlink" Target="consultantplus://offline/ref=E4EA1BE6C13F3B40A389B19E9DBFBACDAE02A42906BA6F476485B44781E1D7F2CDD9ECCFCEBF524AR1kF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ft6xblJ7FQ"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youtube.com/watch?v=tFo3yJ5Fa3E" TargetMode="External"/><Relationship Id="rId4" Type="http://schemas.openxmlformats.org/officeDocument/2006/relationships/hyperlink" Target="https://www.youtube.com/watch?v=XTEoOQ3cPr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12"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8.jpe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K:\&#1080;&#1085;&#1092;&#1086;&#1088;&#1084;&#1072;&#1090;&#1080;&#1082;&#1072;\&#1069;&#1083;&#1077;&#1082;&#1090;&#1088;&#1086;&#1085;&#1085;&#1099;&#1081;%20&#1091;&#1095;&#1077;&#1073;&#1085;&#1080;&#1082;.files\78_2_01.gi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68165" y="-1"/>
            <a:ext cx="8607669" cy="5644055"/>
          </a:xfrm>
        </p:spPr>
        <p:txBody>
          <a:bodyPr>
            <a:noAutofit/>
          </a:bodyPr>
          <a:lstStyle/>
          <a:p>
            <a:pPr algn="l"/>
            <a:r>
              <a:rPr lang="ru-RU" sz="2400" b="1" dirty="0"/>
              <a:t/>
            </a:r>
            <a:br>
              <a:rPr lang="ru-RU" sz="2400" b="1" dirty="0"/>
            </a:br>
            <a:r>
              <a:rPr lang="ru-RU" sz="2400" b="1" dirty="0"/>
              <a:t>Областной семинар в режиме </a:t>
            </a:r>
            <a:r>
              <a:rPr lang="ru-RU" sz="2400" b="1" dirty="0" err="1"/>
              <a:t>on-line</a:t>
            </a:r>
            <a:r>
              <a:rPr lang="ru-RU" sz="2400" b="1" dirty="0"/>
              <a:t> </a:t>
            </a:r>
            <a:r>
              <a:rPr lang="ru-RU" sz="2400" b="1" dirty="0" smtClean="0"/>
              <a:t>«Использование </a:t>
            </a:r>
            <a:r>
              <a:rPr lang="ru-RU" sz="2400" b="1" dirty="0"/>
              <a:t>электронных форм учебников в образовательной </a:t>
            </a:r>
            <a:r>
              <a:rPr lang="ru-RU" sz="2400" b="1" dirty="0" smtClean="0"/>
              <a:t>деятельности»</a:t>
            </a:r>
            <a:r>
              <a:rPr lang="ru-RU" sz="2400" dirty="0" smtClean="0"/>
              <a:t/>
            </a:r>
            <a:br>
              <a:rPr lang="ru-RU" sz="2400" dirty="0" smtClean="0"/>
            </a:br>
            <a:r>
              <a:rPr lang="ru-RU" sz="2800" dirty="0" smtClean="0"/>
              <a:t/>
            </a:r>
            <a:br>
              <a:rPr lang="ru-RU" sz="2800" dirty="0" smtClean="0"/>
            </a:br>
            <a:r>
              <a:rPr lang="ru-RU" sz="3600" b="1" dirty="0">
                <a:solidFill>
                  <a:schemeClr val="accent5">
                    <a:lumMod val="50000"/>
                  </a:schemeClr>
                </a:solidFill>
                <a:effectLst>
                  <a:outerShdw blurRad="38100" dist="38100" dir="2700000" algn="tl">
                    <a:srgbClr val="000000">
                      <a:alpha val="43137"/>
                    </a:srgbClr>
                  </a:outerShdw>
                </a:effectLst>
                <a:latin typeface="+mn-lt"/>
              </a:rPr>
              <a:t>Методические рекомендации </a:t>
            </a:r>
            <a:br>
              <a:rPr lang="ru-RU" sz="3600" b="1" dirty="0">
                <a:solidFill>
                  <a:schemeClr val="accent5">
                    <a:lumMod val="50000"/>
                  </a:schemeClr>
                </a:solidFill>
                <a:effectLst>
                  <a:outerShdw blurRad="38100" dist="38100" dir="2700000" algn="tl">
                    <a:srgbClr val="000000">
                      <a:alpha val="43137"/>
                    </a:srgbClr>
                  </a:outerShdw>
                </a:effectLst>
                <a:latin typeface="+mn-lt"/>
              </a:rPr>
            </a:br>
            <a:r>
              <a:rPr lang="ru-RU" sz="3600" b="1" dirty="0">
                <a:solidFill>
                  <a:schemeClr val="accent5">
                    <a:lumMod val="50000"/>
                  </a:schemeClr>
                </a:solidFill>
                <a:effectLst>
                  <a:outerShdw blurRad="38100" dist="38100" dir="2700000" algn="tl">
                    <a:srgbClr val="000000">
                      <a:alpha val="43137"/>
                    </a:srgbClr>
                  </a:outerShdw>
                </a:effectLst>
                <a:latin typeface="+mn-lt"/>
              </a:rPr>
              <a:t>по применению </a:t>
            </a:r>
            <a:br>
              <a:rPr lang="ru-RU" sz="3600" b="1" dirty="0">
                <a:solidFill>
                  <a:schemeClr val="accent5">
                    <a:lumMod val="50000"/>
                  </a:schemeClr>
                </a:solidFill>
                <a:effectLst>
                  <a:outerShdw blurRad="38100" dist="38100" dir="2700000" algn="tl">
                    <a:srgbClr val="000000">
                      <a:alpha val="43137"/>
                    </a:srgbClr>
                  </a:outerShdw>
                </a:effectLst>
                <a:latin typeface="+mn-lt"/>
              </a:rPr>
            </a:br>
            <a:r>
              <a:rPr lang="ru-RU" sz="3600" b="1" dirty="0">
                <a:solidFill>
                  <a:schemeClr val="accent5">
                    <a:lumMod val="50000"/>
                  </a:schemeClr>
                </a:solidFill>
                <a:effectLst>
                  <a:outerShdw blurRad="38100" dist="38100" dir="2700000" algn="tl">
                    <a:srgbClr val="000000">
                      <a:alpha val="43137"/>
                    </a:srgbClr>
                  </a:outerShdw>
                </a:effectLst>
                <a:latin typeface="+mn-lt"/>
              </a:rPr>
              <a:t>электронных форм учебников </a:t>
            </a:r>
            <a:br>
              <a:rPr lang="ru-RU" sz="3600" b="1" dirty="0">
                <a:solidFill>
                  <a:schemeClr val="accent5">
                    <a:lumMod val="50000"/>
                  </a:schemeClr>
                </a:solidFill>
                <a:effectLst>
                  <a:outerShdw blurRad="38100" dist="38100" dir="2700000" algn="tl">
                    <a:srgbClr val="000000">
                      <a:alpha val="43137"/>
                    </a:srgbClr>
                  </a:outerShdw>
                </a:effectLst>
                <a:latin typeface="+mn-lt"/>
              </a:rPr>
            </a:br>
            <a:r>
              <a:rPr lang="ru-RU" sz="3600" b="1" dirty="0">
                <a:solidFill>
                  <a:schemeClr val="accent5">
                    <a:lumMod val="50000"/>
                  </a:schemeClr>
                </a:solidFill>
                <a:effectLst>
                  <a:outerShdw blurRad="38100" dist="38100" dir="2700000" algn="tl">
                    <a:srgbClr val="000000">
                      <a:alpha val="43137"/>
                    </a:srgbClr>
                  </a:outerShdw>
                </a:effectLst>
                <a:latin typeface="+mn-lt"/>
              </a:rPr>
              <a:t>издательства «Просвещение»</a:t>
            </a:r>
            <a:br>
              <a:rPr lang="ru-RU" sz="3600" b="1" dirty="0">
                <a:solidFill>
                  <a:schemeClr val="accent5">
                    <a:lumMod val="50000"/>
                  </a:schemeClr>
                </a:solidFill>
                <a:effectLst>
                  <a:outerShdw blurRad="38100" dist="38100" dir="2700000" algn="tl">
                    <a:srgbClr val="000000">
                      <a:alpha val="43137"/>
                    </a:srgbClr>
                  </a:outerShdw>
                </a:effectLst>
                <a:latin typeface="+mn-lt"/>
              </a:rPr>
            </a:br>
            <a:r>
              <a:rPr lang="ru-RU" sz="3600" dirty="0"/>
              <a:t/>
            </a:r>
            <a:br>
              <a:rPr lang="ru-RU" sz="3600" dirty="0"/>
            </a:br>
            <a:r>
              <a:rPr lang="ru-RU" sz="2000" dirty="0" smtClean="0"/>
              <a:t>Кузьмина </a:t>
            </a:r>
            <a:r>
              <a:rPr lang="ru-RU" sz="2000" dirty="0"/>
              <a:t>Маргарита Витальевна, канд. </a:t>
            </a:r>
            <a:r>
              <a:rPr lang="ru-RU" sz="2000" dirty="0" err="1"/>
              <a:t>пед</a:t>
            </a:r>
            <a:r>
              <a:rPr lang="ru-RU" sz="2000" dirty="0"/>
              <a:t>. наук, </a:t>
            </a:r>
            <a:r>
              <a:rPr lang="en-US" sz="2000" dirty="0" smtClean="0"/>
              <a:t/>
            </a:r>
            <a:br>
              <a:rPr lang="en-US" sz="2000" dirty="0" smtClean="0"/>
            </a:br>
            <a:r>
              <a:rPr lang="ru-RU" sz="2000" dirty="0" smtClean="0"/>
              <a:t>доцент </a:t>
            </a:r>
            <a:r>
              <a:rPr lang="ru-RU" sz="2000" dirty="0"/>
              <a:t>кафедры предметных области </a:t>
            </a:r>
            <a:r>
              <a:rPr lang="en-US" sz="2000" dirty="0" smtClean="0"/>
              <a:t/>
            </a:r>
            <a:br>
              <a:rPr lang="en-US" sz="2000" dirty="0" smtClean="0"/>
            </a:br>
            <a:r>
              <a:rPr lang="ru-RU" sz="2000" dirty="0" smtClean="0"/>
              <a:t>КОГОАУ </a:t>
            </a:r>
            <a:r>
              <a:rPr lang="ru-RU" sz="2000" dirty="0"/>
              <a:t>ДПО «ИРО Кировской </a:t>
            </a:r>
            <a:r>
              <a:rPr lang="ru-RU" sz="2000" dirty="0" smtClean="0"/>
              <a:t>области»</a:t>
            </a:r>
            <a:r>
              <a:rPr lang="en-US" sz="2000" dirty="0" smtClean="0"/>
              <a:t>, </a:t>
            </a:r>
            <a:r>
              <a:rPr lang="ru-RU" sz="2000" dirty="0" smtClean="0"/>
              <a:t> </a:t>
            </a:r>
            <a:r>
              <a:rPr lang="en-US" sz="2000" dirty="0" smtClean="0"/>
              <a:t/>
            </a:r>
            <a:br>
              <a:rPr lang="en-US" sz="2000" dirty="0" smtClean="0"/>
            </a:br>
            <a:r>
              <a:rPr lang="en-US" sz="2000" dirty="0" smtClean="0"/>
              <a:t>Kuzminamv2@gmail.com </a:t>
            </a: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Киров 2019</a:t>
            </a:r>
            <a:endParaRPr lang="ru-RU" sz="2000" b="1" dirty="0">
              <a:solidFill>
                <a:srgbClr val="00B05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552" y="463112"/>
            <a:ext cx="8270240" cy="1017270"/>
          </a:xfrm>
        </p:spPr>
        <p:txBody>
          <a:bodyPr vert="horz" lIns="91440" tIns="45720" rIns="91440" bIns="45720" rtlCol="0" anchor="ctr">
            <a:normAutofit fontScale="90000"/>
          </a:bodyPr>
          <a:lstStyle/>
          <a:p>
            <a:r>
              <a:rPr lang="ru-RU" sz="3600" b="1" dirty="0">
                <a:solidFill>
                  <a:schemeClr val="bg1"/>
                </a:solidFill>
                <a:effectLst>
                  <a:outerShdw blurRad="38100" dist="38100" dir="2700000" algn="tl">
                    <a:srgbClr val="000000">
                      <a:alpha val="43137"/>
                    </a:srgbClr>
                  </a:outerShdw>
                </a:effectLst>
                <a:latin typeface="+mn-lt"/>
              </a:rPr>
              <a:t>Нормативное обоснование введения в образовательный процесс электронных форм учебников</a:t>
            </a:r>
          </a:p>
        </p:txBody>
      </p:sp>
      <p:sp>
        <p:nvSpPr>
          <p:cNvPr id="3" name="Объект 2"/>
          <p:cNvSpPr>
            <a:spLocks noGrp="1"/>
          </p:cNvSpPr>
          <p:nvPr>
            <p:ph idx="1"/>
          </p:nvPr>
        </p:nvSpPr>
        <p:spPr>
          <a:xfrm>
            <a:off x="359410" y="1965961"/>
            <a:ext cx="8167370" cy="3794760"/>
          </a:xfrm>
        </p:spPr>
        <p:txBody>
          <a:bodyPr>
            <a:normAutofit fontScale="92500" lnSpcReduction="20000"/>
          </a:bodyPr>
          <a:lstStyle/>
          <a:p>
            <a:pPr marL="0" indent="0">
              <a:buNone/>
            </a:pPr>
            <a:r>
              <a:rPr lang="ru-RU" sz="2300" b="1" dirty="0" smtClean="0">
                <a:cs typeface="Times New Roman" panose="02020603050405020304" pitchFamily="18" charset="0"/>
              </a:rPr>
              <a:t>Федеральный </a:t>
            </a:r>
            <a:r>
              <a:rPr lang="ru-RU" sz="2300" b="1" dirty="0">
                <a:cs typeface="Times New Roman" panose="02020603050405020304" pitchFamily="18" charset="0"/>
              </a:rPr>
              <a:t>закон РФ "Об образовании в Российской Федерации» N 273-ФЗ от 29.12.2012. Статья 16 «Реализация образовательных программ с применением электронного обучения и дистанционных образовательных технологий» </a:t>
            </a:r>
          </a:p>
          <a:p>
            <a:r>
              <a:rPr lang="ru-RU" sz="2300" dirty="0">
                <a:cs typeface="Times New Roman" panose="02020603050405020304" pitchFamily="18" charset="0"/>
              </a:rPr>
              <a:t> Предоставляется возможность образовательным организациям применять </a:t>
            </a:r>
            <a:r>
              <a:rPr lang="ru-RU" sz="2300" b="1" dirty="0">
                <a:cs typeface="Times New Roman" panose="02020603050405020304" pitchFamily="18" charset="0"/>
              </a:rPr>
              <a:t>электронное обучение </a:t>
            </a:r>
            <a:r>
              <a:rPr lang="ru-RU" sz="2300" dirty="0">
                <a:cs typeface="Times New Roman" panose="02020603050405020304" pitchFamily="18" charset="0"/>
              </a:rPr>
              <a:t>и дистанционные образовательные технологии при реализации образовательных программ; </a:t>
            </a:r>
          </a:p>
          <a:p>
            <a:r>
              <a:rPr lang="ru-RU" sz="2300" dirty="0">
                <a:cs typeface="Times New Roman" panose="02020603050405020304" pitchFamily="18" charset="0"/>
              </a:rPr>
              <a:t>Указывается необходимость создания информационно-образовательной среды, включающей в себя </a:t>
            </a:r>
            <a:r>
              <a:rPr lang="ru-RU" sz="2300" b="1" dirty="0">
                <a:cs typeface="Times New Roman" panose="02020603050405020304" pitchFamily="18" charset="0"/>
              </a:rPr>
              <a:t>электронные информационные ресурсы, электронные образовательные ресурсы</a:t>
            </a:r>
            <a:r>
              <a:rPr lang="ru-RU" sz="2300" dirty="0">
                <a:cs typeface="Times New Roman" panose="02020603050405020304" pitchFamily="18" charset="0"/>
              </a:rPr>
              <a:t>, совокупность информационных технологий, телекоммуникационных технологий, соответствующих технологических средств; </a:t>
            </a:r>
          </a:p>
          <a:p>
            <a:endParaRPr lang="ru-RU" dirty="0"/>
          </a:p>
        </p:txBody>
      </p:sp>
    </p:spTree>
    <p:extLst>
      <p:ext uri="{BB962C8B-B14F-4D97-AF65-F5344CB8AC3E}">
        <p14:creationId xmlns:p14="http://schemas.microsoft.com/office/powerpoint/2010/main" val="3330984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498" y="376854"/>
            <a:ext cx="8541887" cy="718457"/>
          </a:xfrm>
        </p:spPr>
        <p:txBody>
          <a:bodyPr>
            <a:noAutofit/>
          </a:bodyPr>
          <a:lstStyle/>
          <a:p>
            <a:r>
              <a:rPr lang="ru-RU" sz="3200" b="1" dirty="0">
                <a:solidFill>
                  <a:schemeClr val="bg1"/>
                </a:solidFill>
                <a:effectLst>
                  <a:outerShdw blurRad="38100" dist="38100" dir="2700000" algn="tl">
                    <a:srgbClr val="000000">
                      <a:alpha val="43137"/>
                    </a:srgbClr>
                  </a:outerShdw>
                </a:effectLst>
                <a:latin typeface="+mn-lt"/>
              </a:rPr>
              <a:t>Федеральный закон от 29 декабря </a:t>
            </a:r>
            <a:r>
              <a:rPr lang="ru-RU" sz="3200" b="1" dirty="0" smtClean="0">
                <a:solidFill>
                  <a:schemeClr val="bg1"/>
                </a:solidFill>
                <a:effectLst>
                  <a:outerShdw blurRad="38100" dist="38100" dir="2700000" algn="tl">
                    <a:srgbClr val="000000">
                      <a:alpha val="43137"/>
                    </a:srgbClr>
                  </a:outerShdw>
                </a:effectLst>
                <a:latin typeface="+mn-lt"/>
              </a:rPr>
              <a:t>2012 </a:t>
            </a:r>
            <a:r>
              <a:rPr lang="ru-RU" sz="3200" b="1" dirty="0">
                <a:solidFill>
                  <a:schemeClr val="bg1"/>
                </a:solidFill>
                <a:effectLst>
                  <a:outerShdw blurRad="38100" dist="38100" dir="2700000" algn="tl">
                    <a:srgbClr val="000000">
                      <a:alpha val="43137"/>
                    </a:srgbClr>
                  </a:outerShdw>
                </a:effectLst>
                <a:latin typeface="+mn-lt"/>
              </a:rPr>
              <a:t>№ 273</a:t>
            </a:r>
            <a:br>
              <a:rPr lang="ru-RU" sz="3200" b="1" dirty="0">
                <a:solidFill>
                  <a:schemeClr val="bg1"/>
                </a:solidFill>
                <a:effectLst>
                  <a:outerShdw blurRad="38100" dist="38100" dir="2700000" algn="tl">
                    <a:srgbClr val="000000">
                      <a:alpha val="43137"/>
                    </a:srgbClr>
                  </a:outerShdw>
                </a:effectLst>
                <a:latin typeface="+mn-lt"/>
              </a:rPr>
            </a:br>
            <a:r>
              <a:rPr lang="ru-RU" sz="3200" b="1" dirty="0">
                <a:solidFill>
                  <a:schemeClr val="bg1"/>
                </a:solidFill>
                <a:effectLst>
                  <a:outerShdw blurRad="38100" dist="38100" dir="2700000" algn="tl">
                    <a:srgbClr val="000000">
                      <a:alpha val="43137"/>
                    </a:srgbClr>
                  </a:outerShdw>
                </a:effectLst>
                <a:latin typeface="+mn-lt"/>
              </a:rPr>
              <a:t> «Об образовании в Российской Федерации</a:t>
            </a:r>
            <a:r>
              <a:rPr lang="ru-RU" sz="3200" b="1" dirty="0" smtClean="0">
                <a:solidFill>
                  <a:schemeClr val="bg1"/>
                </a:solidFill>
                <a:effectLst>
                  <a:outerShdw blurRad="38100" dist="38100" dir="2700000" algn="tl">
                    <a:srgbClr val="000000">
                      <a:alpha val="43137"/>
                    </a:srgbClr>
                  </a:outerShdw>
                </a:effectLst>
                <a:latin typeface="+mn-lt"/>
              </a:rPr>
              <a:t>»</a:t>
            </a:r>
            <a:endParaRPr lang="ru-RU" dirty="0">
              <a:latin typeface="Monotype Corsiva" panose="03010101010201010101" pitchFamily="66" charset="0"/>
              <a:cs typeface="Times New Roman" panose="02020603050405020304" pitchFamily="18" charset="0"/>
            </a:endParaRPr>
          </a:p>
        </p:txBody>
      </p:sp>
      <p:sp>
        <p:nvSpPr>
          <p:cNvPr id="3" name="Содержимое 2"/>
          <p:cNvSpPr>
            <a:spLocks noGrp="1"/>
          </p:cNvSpPr>
          <p:nvPr>
            <p:ph idx="1"/>
          </p:nvPr>
        </p:nvSpPr>
        <p:spPr>
          <a:xfrm>
            <a:off x="508000" y="1797270"/>
            <a:ext cx="8247385" cy="4929352"/>
          </a:xfrm>
        </p:spPr>
        <p:txBody>
          <a:bodyPr>
            <a:noAutofit/>
          </a:bodyPr>
          <a:lstStyle/>
          <a:p>
            <a:pPr marL="0" indent="0">
              <a:spcBef>
                <a:spcPts val="0"/>
              </a:spcBef>
              <a:buNone/>
            </a:pPr>
            <a:r>
              <a:rPr lang="ru-RU" sz="1500" b="1" dirty="0" smtClean="0">
                <a:cs typeface="Tahoma" pitchFamily="34" charset="0"/>
              </a:rPr>
              <a:t>Статья 18. Печатные и электронные образовательные и информационные ресурсы</a:t>
            </a:r>
          </a:p>
          <a:p>
            <a:pPr marL="0" indent="271463">
              <a:spcBef>
                <a:spcPts val="0"/>
              </a:spcBef>
            </a:pPr>
            <a:r>
              <a:rPr lang="ru-RU" sz="1500" dirty="0" smtClean="0">
                <a:cs typeface="Times New Roman" pitchFamily="18" charset="0"/>
              </a:rPr>
              <a:t> В организациях, осуществляющих образовательную деятельность, в целях обеспечения реализации образовательных программ формируются библиотеки, в том числе цифровые (электронные) библиотеки, обеспечивающие доступ к профессиональным базам данных, информационным справочным и поисковым системам, а также иным информационным ресурсам. </a:t>
            </a:r>
            <a:r>
              <a:rPr lang="ru-RU" sz="1500" b="1" dirty="0" smtClean="0">
                <a:cs typeface="Times New Roman" pitchFamily="18" charset="0"/>
              </a:rPr>
              <a:t>Библиотечный фонд должен быть укомплектован печатными и (или) электронными учебными изданиями </a:t>
            </a:r>
            <a:r>
              <a:rPr lang="ru-RU" sz="1500" dirty="0" smtClean="0">
                <a:cs typeface="Times New Roman" pitchFamily="18" charset="0"/>
              </a:rPr>
              <a:t>(включая учебники и учебные пособия), методическими и периодическими изданиями по всем входящим в реализуемые основные образовательные программы учебным предметам, курсам, дисциплинам (модулям).</a:t>
            </a:r>
          </a:p>
          <a:p>
            <a:pPr marL="0" indent="271463">
              <a:spcBef>
                <a:spcPts val="0"/>
              </a:spcBef>
            </a:pPr>
            <a:r>
              <a:rPr lang="ru-RU" sz="1500" b="1" dirty="0" smtClean="0">
                <a:cs typeface="Times New Roman" pitchFamily="18" charset="0"/>
              </a:rPr>
              <a:t>Нормы обеспеченности </a:t>
            </a:r>
            <a:r>
              <a:rPr lang="ru-RU" sz="1500" dirty="0" smtClean="0">
                <a:cs typeface="Times New Roman" pitchFamily="18" charset="0"/>
              </a:rPr>
              <a:t>образовательной деятельности учебными изданиями в расчете на одного обучающегося по основной образовательной программе устанавливаются соответствующими федеральными государственными образовательными </a:t>
            </a:r>
            <a:r>
              <a:rPr lang="ru-RU" sz="1500" dirty="0" smtClean="0">
                <a:cs typeface="Times New Roman" pitchFamily="18" charset="0"/>
                <a:hlinkClick r:id="rId2"/>
              </a:rPr>
              <a:t>стандартами</a:t>
            </a:r>
            <a:r>
              <a:rPr lang="ru-RU" sz="1500" dirty="0" smtClean="0">
                <a:cs typeface="Times New Roman" pitchFamily="18" charset="0"/>
              </a:rPr>
              <a:t>.</a:t>
            </a:r>
          </a:p>
          <a:p>
            <a:pPr marL="0" indent="271463">
              <a:spcBef>
                <a:spcPts val="0"/>
              </a:spcBef>
            </a:pPr>
            <a:r>
              <a:rPr lang="ru-RU" sz="1500" dirty="0" smtClean="0">
                <a:cs typeface="Times New Roman" pitchFamily="18" charset="0"/>
              </a:rPr>
              <a:t>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для использования при реализации указанных образовательных программ выбирают:</a:t>
            </a:r>
          </a:p>
          <a:p>
            <a:pPr marL="0" indent="271463">
              <a:spcBef>
                <a:spcPts val="0"/>
              </a:spcBef>
            </a:pPr>
            <a:r>
              <a:rPr lang="ru-RU" sz="1500" dirty="0" smtClean="0">
                <a:cs typeface="Times New Roman" pitchFamily="18" charset="0"/>
              </a:rPr>
              <a:t> </a:t>
            </a:r>
            <a:r>
              <a:rPr lang="ru-RU" sz="1500" b="1" dirty="0" smtClean="0">
                <a:cs typeface="Times New Roman" pitchFamily="18" charset="0"/>
              </a:rPr>
              <a:t>учебники</a:t>
            </a:r>
            <a:r>
              <a:rPr lang="ru-RU" sz="1500" dirty="0" smtClean="0">
                <a:cs typeface="Times New Roman" pitchFamily="18" charset="0"/>
              </a:rPr>
              <a:t> из числа входящих в </a:t>
            </a:r>
            <a:r>
              <a:rPr lang="ru-RU" sz="1500" b="1" dirty="0" smtClean="0">
                <a:cs typeface="Times New Roman" pitchFamily="18" charset="0"/>
              </a:rPr>
              <a:t>федеральный </a:t>
            </a:r>
            <a:r>
              <a:rPr lang="ru-RU" sz="1500" b="1" dirty="0" smtClean="0">
                <a:cs typeface="Times New Roman" pitchFamily="18" charset="0"/>
                <a:hlinkClick r:id="rId3"/>
              </a:rPr>
              <a:t>перечень</a:t>
            </a:r>
            <a:r>
              <a:rPr lang="ru-RU" sz="1500" b="1" dirty="0" smtClean="0">
                <a:cs typeface="Times New Roman" pitchFamily="18" charset="0"/>
              </a:rPr>
              <a:t> </a:t>
            </a:r>
            <a:r>
              <a:rPr lang="ru-RU" sz="1500" dirty="0" smtClean="0">
                <a:cs typeface="Times New Roman" pitchFamily="18" charset="0"/>
              </a:rPr>
              <a:t>учебников, рекомендуемых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a:t>
            </a:r>
          </a:p>
          <a:p>
            <a:pPr marL="0" indent="271463">
              <a:spcBef>
                <a:spcPts val="0"/>
              </a:spcBef>
            </a:pPr>
            <a:r>
              <a:rPr lang="ru-RU" sz="1500" dirty="0" smtClean="0">
                <a:cs typeface="Times New Roman" pitchFamily="18" charset="0"/>
              </a:rPr>
              <a:t> </a:t>
            </a:r>
            <a:r>
              <a:rPr lang="ru-RU" sz="1500" b="1" dirty="0" smtClean="0">
                <a:cs typeface="Times New Roman" pitchFamily="18" charset="0"/>
              </a:rPr>
              <a:t>учебные пособия</a:t>
            </a:r>
            <a:r>
              <a:rPr lang="ru-RU" sz="1500" dirty="0" smtClean="0">
                <a:cs typeface="Times New Roman" pitchFamily="18" charset="0"/>
              </a:rPr>
              <a:t>, выпущенные организациями, входящими в </a:t>
            </a:r>
            <a:r>
              <a:rPr lang="ru-RU" sz="1500" b="1" dirty="0" smtClean="0">
                <a:cs typeface="Times New Roman" pitchFamily="18" charset="0"/>
                <a:hlinkClick r:id="rId4"/>
              </a:rPr>
              <a:t>перечень</a:t>
            </a:r>
            <a:r>
              <a:rPr lang="ru-RU" sz="1500" b="1" dirty="0" smtClean="0">
                <a:cs typeface="Times New Roman" pitchFamily="18" charset="0"/>
              </a:rPr>
              <a:t> организаций, </a:t>
            </a:r>
            <a:r>
              <a:rPr lang="ru-RU" sz="1500" dirty="0" smtClean="0">
                <a:cs typeface="Times New Roman" pitchFamily="18" charset="0"/>
              </a:rPr>
              <a:t>осуществляющих выпуск учебных пособий, которые допускаются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a:t>
            </a:r>
          </a:p>
          <a:p>
            <a:pPr>
              <a:spcBef>
                <a:spcPts val="0"/>
              </a:spcBef>
            </a:pPr>
            <a:endParaRPr lang="ru-RU" sz="1500" dirty="0"/>
          </a:p>
        </p:txBody>
      </p:sp>
    </p:spTree>
    <p:extLst>
      <p:ext uri="{BB962C8B-B14F-4D97-AF65-F5344CB8AC3E}">
        <p14:creationId xmlns:p14="http://schemas.microsoft.com/office/powerpoint/2010/main" val="1708709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320" y="334098"/>
            <a:ext cx="7710170" cy="990600"/>
          </a:xfrm>
        </p:spPr>
        <p:txBody>
          <a:bodyPr>
            <a:noAutofit/>
          </a:bodyPr>
          <a:lstStyle/>
          <a:p>
            <a:r>
              <a:rPr lang="ru-RU" sz="3200" b="1" dirty="0">
                <a:solidFill>
                  <a:schemeClr val="bg1"/>
                </a:solidFill>
                <a:effectLst>
                  <a:outerShdw blurRad="38100" dist="38100" dir="2700000" algn="tl">
                    <a:srgbClr val="000000">
                      <a:alpha val="43137"/>
                    </a:srgbClr>
                  </a:outerShdw>
                </a:effectLst>
                <a:latin typeface="+mn-lt"/>
              </a:rPr>
              <a:t>Норма обеспеченности учебными изданиями </a:t>
            </a:r>
          </a:p>
        </p:txBody>
      </p:sp>
      <p:sp>
        <p:nvSpPr>
          <p:cNvPr id="3" name="Содержимое 2"/>
          <p:cNvSpPr>
            <a:spLocks noGrp="1"/>
          </p:cNvSpPr>
          <p:nvPr>
            <p:ph sz="half" idx="1"/>
          </p:nvPr>
        </p:nvSpPr>
        <p:spPr>
          <a:xfrm>
            <a:off x="267970" y="1758462"/>
            <a:ext cx="8224520" cy="4554183"/>
          </a:xfrm>
        </p:spPr>
        <p:txBody>
          <a:bodyPr>
            <a:noAutofit/>
          </a:bodyPr>
          <a:lstStyle/>
          <a:p>
            <a:pPr marL="0" indent="271463" algn="just">
              <a:buNone/>
            </a:pPr>
            <a:r>
              <a:rPr lang="ru-RU" b="1" dirty="0">
                <a:cs typeface="Times New Roman" pitchFamily="18" charset="0"/>
              </a:rPr>
              <a:t>В соответствии с ФГОС норма обеспеченности образовательной деятельности учебными изданиями определяется исходя из расчета:</a:t>
            </a:r>
          </a:p>
          <a:p>
            <a:pPr algn="just"/>
            <a:r>
              <a:rPr lang="ru-RU" b="1" dirty="0">
                <a:cs typeface="Times New Roman" pitchFamily="18" charset="0"/>
              </a:rPr>
              <a:t>не менее одного учебника</a:t>
            </a:r>
            <a:r>
              <a:rPr lang="ru-RU" dirty="0">
                <a:cs typeface="Times New Roman" pitchFamily="18" charset="0"/>
              </a:rPr>
              <a:t> в </a:t>
            </a:r>
            <a:r>
              <a:rPr lang="ru-RU" b="1" i="1" dirty="0">
                <a:cs typeface="Times New Roman" pitchFamily="18" charset="0"/>
              </a:rPr>
              <a:t>печатной</a:t>
            </a:r>
            <a:r>
              <a:rPr lang="ru-RU" dirty="0">
                <a:cs typeface="Times New Roman" pitchFamily="18" charset="0"/>
              </a:rPr>
              <a:t> </a:t>
            </a:r>
            <a:r>
              <a:rPr lang="ru-RU" b="1" dirty="0">
                <a:cs typeface="Times New Roman" pitchFamily="18" charset="0"/>
              </a:rPr>
              <a:t>и (или) </a:t>
            </a:r>
            <a:r>
              <a:rPr lang="ru-RU" b="1" i="1" dirty="0">
                <a:cs typeface="Times New Roman" pitchFamily="18" charset="0"/>
              </a:rPr>
              <a:t>электронной</a:t>
            </a:r>
            <a:r>
              <a:rPr lang="ru-RU" b="1" dirty="0">
                <a:cs typeface="Times New Roman" pitchFamily="18" charset="0"/>
              </a:rPr>
              <a:t> форме</a:t>
            </a:r>
            <a:r>
              <a:rPr lang="ru-RU" dirty="0">
                <a:cs typeface="Times New Roman" pitchFamily="18" charset="0"/>
              </a:rPr>
              <a:t>, достаточного для освоения программы учебного предмета на каждого обучающегося по каждому учебному предмету, входящему в обязательную часть учебного плана основной образовательной программы основного общего образования;</a:t>
            </a:r>
          </a:p>
          <a:p>
            <a:pPr algn="just"/>
            <a:r>
              <a:rPr lang="ru-RU" b="1" dirty="0">
                <a:cs typeface="Times New Roman" pitchFamily="18" charset="0"/>
              </a:rPr>
              <a:t>не менее одного учебника</a:t>
            </a:r>
            <a:r>
              <a:rPr lang="ru-RU" dirty="0">
                <a:cs typeface="Times New Roman" pitchFamily="18" charset="0"/>
              </a:rPr>
              <a:t> в печатной и (или) электронной форме </a:t>
            </a:r>
            <a:r>
              <a:rPr lang="ru-RU" b="1" dirty="0">
                <a:cs typeface="Times New Roman" pitchFamily="18" charset="0"/>
              </a:rPr>
              <a:t>или учебного пособия</a:t>
            </a:r>
            <a:r>
              <a:rPr lang="ru-RU" dirty="0">
                <a:cs typeface="Times New Roman" pitchFamily="18" charset="0"/>
              </a:rPr>
              <a:t>, достаточного для освоения программы учебного предмета на каждого обучающегося по каждому учебному предмету, входящему в часть, формируемую участниками образовательных отношений, учебного плана основной образовательной программы основного общего образования</a:t>
            </a:r>
            <a:endParaRPr lang="ru-RU" dirty="0"/>
          </a:p>
        </p:txBody>
      </p:sp>
    </p:spTree>
    <p:extLst>
      <p:ext uri="{BB962C8B-B14F-4D97-AF65-F5344CB8AC3E}">
        <p14:creationId xmlns:p14="http://schemas.microsoft.com/office/powerpoint/2010/main" val="143956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658" y="330419"/>
            <a:ext cx="8544560" cy="594360"/>
          </a:xfrm>
        </p:spPr>
        <p:txBody>
          <a:bodyPr>
            <a:normAutofit/>
          </a:bodyPr>
          <a:lstStyle/>
          <a:p>
            <a:r>
              <a:rPr lang="ru-RU" sz="3200" b="1" dirty="0">
                <a:solidFill>
                  <a:schemeClr val="bg1"/>
                </a:solidFill>
                <a:effectLst>
                  <a:outerShdw blurRad="38100" dist="38100" dir="2700000" algn="tl">
                    <a:srgbClr val="000000">
                      <a:alpha val="43137"/>
                    </a:srgbClr>
                  </a:outerShdw>
                </a:effectLst>
                <a:latin typeface="+mn-lt"/>
              </a:rPr>
              <a:t>Взаимодействие по  внедрению ЭФУ</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887095094"/>
              </p:ext>
            </p:extLst>
          </p:nvPr>
        </p:nvGraphicFramePr>
        <p:xfrm>
          <a:off x="161658" y="1391422"/>
          <a:ext cx="8776607" cy="3390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50922" y="5248851"/>
            <a:ext cx="8754191" cy="1323439"/>
          </a:xfrm>
          <a:prstGeom prst="rect">
            <a:avLst/>
          </a:prstGeom>
          <a:noFill/>
        </p:spPr>
        <p:txBody>
          <a:bodyPr wrap="none" rtlCol="0">
            <a:spAutoFit/>
          </a:bodyPr>
          <a:lstStyle/>
          <a:p>
            <a:r>
              <a:rPr lang="ru-RU" sz="2000" b="1" dirty="0">
                <a:cs typeface="Times New Roman" panose="02020603050405020304" pitchFamily="18" charset="0"/>
              </a:rPr>
              <a:t>Приказ </a:t>
            </a:r>
            <a:r>
              <a:rPr lang="ru-RU" sz="2000" b="1" dirty="0" err="1">
                <a:cs typeface="Times New Roman" panose="02020603050405020304" pitchFamily="18" charset="0"/>
              </a:rPr>
              <a:t>Минобрнауки</a:t>
            </a:r>
            <a:r>
              <a:rPr lang="ru-RU" sz="2000" b="1" dirty="0">
                <a:cs typeface="Times New Roman" panose="02020603050405020304" pitchFamily="18" charset="0"/>
              </a:rPr>
              <a:t> России от 8 декабря 2014 г. № 1559 г. Москва </a:t>
            </a:r>
            <a:br>
              <a:rPr lang="ru-RU" sz="2000" b="1" dirty="0">
                <a:cs typeface="Times New Roman" panose="02020603050405020304" pitchFamily="18" charset="0"/>
              </a:rPr>
            </a:br>
            <a:r>
              <a:rPr lang="ru-RU" sz="2000" b="1" dirty="0">
                <a:cs typeface="Times New Roman" panose="02020603050405020304" pitchFamily="18" charset="0"/>
              </a:rPr>
              <a:t>«О внесении изменений в Порядок формирования федерального перечня </a:t>
            </a:r>
            <a:r>
              <a:rPr lang="ru-RU" sz="2000" b="1" dirty="0" smtClean="0">
                <a:cs typeface="Times New Roman" panose="02020603050405020304" pitchFamily="18" charset="0"/>
              </a:rPr>
              <a:t/>
            </a:r>
            <a:br>
              <a:rPr lang="ru-RU" sz="2000" b="1" dirty="0" smtClean="0">
                <a:cs typeface="Times New Roman" panose="02020603050405020304" pitchFamily="18" charset="0"/>
              </a:rPr>
            </a:br>
            <a:r>
              <a:rPr lang="ru-RU" sz="2000" b="1" dirty="0" smtClean="0">
                <a:cs typeface="Times New Roman" panose="02020603050405020304" pitchFamily="18" charset="0"/>
              </a:rPr>
              <a:t>учебников</a:t>
            </a:r>
            <a:r>
              <a:rPr lang="ru-RU" sz="2000" b="1" dirty="0">
                <a:cs typeface="Times New Roman" panose="02020603050405020304" pitchFamily="18" charset="0"/>
              </a:rPr>
              <a:t>…» </a:t>
            </a:r>
            <a:r>
              <a:rPr lang="ru-RU" sz="2000" dirty="0" smtClean="0">
                <a:cs typeface="Times New Roman" panose="02020603050405020304" pitchFamily="18" charset="0"/>
              </a:rPr>
              <a:t>Наличие </a:t>
            </a:r>
            <a:r>
              <a:rPr lang="ru-RU" sz="2000" dirty="0">
                <a:cs typeface="Times New Roman" panose="02020603050405020304" pitchFamily="18" charset="0"/>
              </a:rPr>
              <a:t>электронной формы учебника </a:t>
            </a:r>
            <a:r>
              <a:rPr lang="ru-RU" sz="2000" u="sng" dirty="0" smtClean="0">
                <a:cs typeface="Times New Roman" panose="02020603050405020304" pitchFamily="18" charset="0"/>
              </a:rPr>
              <a:t>является </a:t>
            </a:r>
            <a:r>
              <a:rPr lang="ru-RU" sz="2000" u="sng" dirty="0">
                <a:cs typeface="Times New Roman" panose="02020603050405020304" pitchFamily="18" charset="0"/>
              </a:rPr>
              <a:t>обязательным </a:t>
            </a:r>
            <a:r>
              <a:rPr lang="ru-RU" sz="2000" u="sng" dirty="0" smtClean="0">
                <a:cs typeface="Times New Roman" panose="02020603050405020304" pitchFamily="18" charset="0"/>
              </a:rPr>
              <a:t/>
            </a:r>
            <a:br>
              <a:rPr lang="ru-RU" sz="2000" u="sng" dirty="0" smtClean="0">
                <a:cs typeface="Times New Roman" panose="02020603050405020304" pitchFamily="18" charset="0"/>
              </a:rPr>
            </a:br>
            <a:r>
              <a:rPr lang="ru-RU" sz="2000" u="sng" dirty="0" smtClean="0">
                <a:cs typeface="Times New Roman" panose="02020603050405020304" pitchFamily="18" charset="0"/>
              </a:rPr>
              <a:t>требованием </a:t>
            </a:r>
            <a:r>
              <a:rPr lang="ru-RU" sz="2000" u="sng" dirty="0">
                <a:cs typeface="Times New Roman" panose="02020603050405020304" pitchFamily="18" charset="0"/>
              </a:rPr>
              <a:t>для учебника, </a:t>
            </a:r>
            <a:r>
              <a:rPr lang="ru-RU" sz="2000" dirty="0" smtClean="0">
                <a:cs typeface="Times New Roman" panose="02020603050405020304" pitchFamily="18" charset="0"/>
              </a:rPr>
              <a:t>включенного </a:t>
            </a:r>
            <a:r>
              <a:rPr lang="ru-RU" sz="2000" dirty="0">
                <a:cs typeface="Times New Roman" panose="02020603050405020304" pitchFamily="18" charset="0"/>
              </a:rPr>
              <a:t>в Федеральный </a:t>
            </a:r>
            <a:r>
              <a:rPr lang="ru-RU" sz="2000" dirty="0" smtClean="0">
                <a:cs typeface="Times New Roman" panose="02020603050405020304" pitchFamily="18" charset="0"/>
              </a:rPr>
              <a:t>перечень</a:t>
            </a:r>
            <a:endParaRPr lang="ru-RU" sz="2000" dirty="0"/>
          </a:p>
        </p:txBody>
      </p:sp>
    </p:spTree>
    <p:extLst>
      <p:ext uri="{BB962C8B-B14F-4D97-AF65-F5344CB8AC3E}">
        <p14:creationId xmlns:p14="http://schemas.microsoft.com/office/powerpoint/2010/main" val="2161061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260" y="436836"/>
            <a:ext cx="8555990" cy="628650"/>
          </a:xfrm>
        </p:spPr>
        <p:txBody>
          <a:bodyPr>
            <a:normAutofit/>
          </a:bodyPr>
          <a:lstStyle/>
          <a:p>
            <a:r>
              <a:rPr lang="ru-RU" sz="3200" b="1" dirty="0" smtClean="0">
                <a:solidFill>
                  <a:schemeClr val="bg1"/>
                </a:solidFill>
                <a:effectLst>
                  <a:outerShdw blurRad="38100" dist="38100" dir="2700000" algn="tl">
                    <a:srgbClr val="000000">
                      <a:alpha val="43137"/>
                    </a:srgbClr>
                  </a:outerShdw>
                </a:effectLst>
                <a:latin typeface="+mn-lt"/>
              </a:rPr>
              <a:t>Функции </a:t>
            </a:r>
            <a:r>
              <a:rPr lang="ru-RU" sz="3200" b="1" dirty="0">
                <a:solidFill>
                  <a:schemeClr val="bg1"/>
                </a:solidFill>
                <a:effectLst>
                  <a:outerShdw blurRad="38100" dist="38100" dir="2700000" algn="tl">
                    <a:srgbClr val="000000">
                      <a:alpha val="43137"/>
                    </a:srgbClr>
                  </a:outerShdw>
                </a:effectLst>
                <a:latin typeface="+mn-lt"/>
              </a:rPr>
              <a:t>ЭФУ</a:t>
            </a:r>
          </a:p>
        </p:txBody>
      </p:sp>
      <p:sp>
        <p:nvSpPr>
          <p:cNvPr id="3" name="Объект 2"/>
          <p:cNvSpPr>
            <a:spLocks noGrp="1"/>
          </p:cNvSpPr>
          <p:nvPr>
            <p:ph idx="1"/>
          </p:nvPr>
        </p:nvSpPr>
        <p:spPr>
          <a:xfrm>
            <a:off x="168184" y="1730326"/>
            <a:ext cx="8690066" cy="4923692"/>
          </a:xfrm>
        </p:spPr>
        <p:txBody>
          <a:bodyPr>
            <a:noAutofit/>
          </a:bodyPr>
          <a:lstStyle/>
          <a:p>
            <a:r>
              <a:rPr lang="ru-RU" dirty="0">
                <a:cs typeface="Times New Roman" panose="02020603050405020304" pitchFamily="18" charset="0"/>
              </a:rPr>
              <a:t>…</a:t>
            </a:r>
            <a:r>
              <a:rPr lang="ru-RU" b="1" dirty="0">
                <a:cs typeface="Times New Roman" panose="02020603050405020304" pitchFamily="18" charset="0"/>
              </a:rPr>
              <a:t>реализует</a:t>
            </a:r>
            <a:r>
              <a:rPr lang="ru-RU" dirty="0">
                <a:cs typeface="Times New Roman" panose="02020603050405020304" pitchFamily="18" charset="0"/>
              </a:rPr>
              <a:t> </a:t>
            </a:r>
            <a:r>
              <a:rPr lang="ru-RU" b="1" dirty="0">
                <a:cs typeface="Times New Roman" panose="02020603050405020304" pitchFamily="18" charset="0"/>
              </a:rPr>
              <a:t>возможность</a:t>
            </a:r>
            <a:r>
              <a:rPr lang="ru-RU" dirty="0">
                <a:cs typeface="Times New Roman" panose="02020603050405020304" pitchFamily="18" charset="0"/>
              </a:rPr>
              <a:t> создания пользователем заметок, закладок, а также возможность оперативного перехода к ним» </a:t>
            </a:r>
          </a:p>
          <a:p>
            <a:r>
              <a:rPr lang="ru-RU" dirty="0">
                <a:cs typeface="Times New Roman" panose="02020603050405020304" pitchFamily="18" charset="0"/>
              </a:rPr>
              <a:t>…</a:t>
            </a:r>
            <a:r>
              <a:rPr lang="ru-RU" b="1" dirty="0">
                <a:cs typeface="Times New Roman" panose="02020603050405020304" pitchFamily="18" charset="0"/>
              </a:rPr>
              <a:t>поддерживает</a:t>
            </a:r>
            <a:r>
              <a:rPr lang="ru-RU" dirty="0">
                <a:cs typeface="Times New Roman" panose="02020603050405020304" pitchFamily="18" charset="0"/>
              </a:rPr>
              <a:t> </a:t>
            </a:r>
            <a:r>
              <a:rPr lang="ru-RU" b="1" dirty="0">
                <a:cs typeface="Times New Roman" panose="02020603050405020304" pitchFamily="18" charset="0"/>
              </a:rPr>
              <a:t>возможность</a:t>
            </a:r>
            <a:r>
              <a:rPr lang="ru-RU" dirty="0">
                <a:cs typeface="Times New Roman" panose="02020603050405020304" pitchFamily="18" charset="0"/>
              </a:rPr>
              <a:t> определения номера страниц печатной версии учебника, на которой расположено содержание текущей страницы учебника в электронной форме» </a:t>
            </a:r>
          </a:p>
          <a:p>
            <a:r>
              <a:rPr lang="ru-RU" dirty="0">
                <a:cs typeface="Times New Roman" panose="02020603050405020304" pitchFamily="18" charset="0"/>
              </a:rPr>
              <a:t>… </a:t>
            </a:r>
            <a:r>
              <a:rPr lang="ru-RU" b="1" dirty="0">
                <a:cs typeface="Times New Roman" panose="02020603050405020304" pitchFamily="18" charset="0"/>
              </a:rPr>
              <a:t>содержит</a:t>
            </a:r>
            <a:r>
              <a:rPr lang="ru-RU" dirty="0">
                <a:cs typeface="Times New Roman" panose="02020603050405020304" pitchFamily="18" charset="0"/>
              </a:rPr>
              <a:t> </a:t>
            </a:r>
            <a:r>
              <a:rPr lang="ru-RU" b="1" dirty="0">
                <a:cs typeface="Times New Roman" panose="02020603050405020304" pitchFamily="18" charset="0"/>
              </a:rPr>
              <a:t>средства</a:t>
            </a:r>
            <a:r>
              <a:rPr lang="ru-RU" dirty="0">
                <a:cs typeface="Times New Roman" panose="02020603050405020304" pitchFamily="18" charset="0"/>
              </a:rPr>
              <a:t> контроля и самоконтроля» </a:t>
            </a:r>
          </a:p>
          <a:p>
            <a:r>
              <a:rPr lang="ru-RU" dirty="0">
                <a:cs typeface="Times New Roman" panose="02020603050405020304" pitchFamily="18" charset="0"/>
              </a:rPr>
              <a:t>… </a:t>
            </a:r>
            <a:r>
              <a:rPr lang="ru-RU" b="1" dirty="0">
                <a:cs typeface="Times New Roman" panose="02020603050405020304" pitchFamily="18" charset="0"/>
              </a:rPr>
              <a:t>функционирует</a:t>
            </a:r>
            <a:r>
              <a:rPr lang="ru-RU" dirty="0">
                <a:cs typeface="Times New Roman" panose="02020603050405020304" pitchFamily="18" charset="0"/>
              </a:rPr>
              <a:t> на устройствах пользователей без подключения к сети Интернет (за исключением внешних ссылок) … работать  в режимах </a:t>
            </a:r>
            <a:r>
              <a:rPr lang="ru-RU" dirty="0" err="1">
                <a:cs typeface="Times New Roman" panose="02020603050405020304" pitchFamily="18" charset="0"/>
              </a:rPr>
              <a:t>онлайн</a:t>
            </a:r>
            <a:r>
              <a:rPr lang="ru-RU" dirty="0">
                <a:cs typeface="Times New Roman" panose="02020603050405020304" pitchFamily="18" charset="0"/>
              </a:rPr>
              <a:t> /</a:t>
            </a:r>
            <a:r>
              <a:rPr lang="ru-RU" dirty="0" err="1">
                <a:cs typeface="Times New Roman" panose="02020603050405020304" pitchFamily="18" charset="0"/>
              </a:rPr>
              <a:t>оффлайн</a:t>
            </a:r>
            <a:r>
              <a:rPr lang="ru-RU" dirty="0">
                <a:cs typeface="Times New Roman" panose="02020603050405020304" pitchFamily="18" charset="0"/>
              </a:rPr>
              <a:t> </a:t>
            </a:r>
          </a:p>
          <a:p>
            <a:r>
              <a:rPr lang="ru-RU" dirty="0">
                <a:cs typeface="Times New Roman" panose="02020603050405020304" pitchFamily="18" charset="0"/>
              </a:rPr>
              <a:t>…</a:t>
            </a:r>
            <a:r>
              <a:rPr lang="ru-RU" b="1" dirty="0">
                <a:cs typeface="Times New Roman" panose="02020603050405020304" pitchFamily="18" charset="0"/>
              </a:rPr>
              <a:t>может</a:t>
            </a:r>
            <a:r>
              <a:rPr lang="ru-RU" dirty="0">
                <a:cs typeface="Times New Roman" panose="02020603050405020304" pitchFamily="18" charset="0"/>
              </a:rPr>
              <a:t> </a:t>
            </a:r>
            <a:r>
              <a:rPr lang="ru-RU" b="1" dirty="0">
                <a:cs typeface="Times New Roman" panose="02020603050405020304" pitchFamily="18" charset="0"/>
              </a:rPr>
              <a:t>быть</a:t>
            </a:r>
            <a:r>
              <a:rPr lang="ru-RU" dirty="0">
                <a:cs typeface="Times New Roman" panose="02020603050405020304" pitchFamily="18" charset="0"/>
              </a:rPr>
              <a:t> </a:t>
            </a:r>
            <a:r>
              <a:rPr lang="ru-RU" b="1" dirty="0">
                <a:cs typeface="Times New Roman" panose="02020603050405020304" pitchFamily="18" charset="0"/>
              </a:rPr>
              <a:t>воспроизведена</a:t>
            </a:r>
            <a:r>
              <a:rPr lang="ru-RU" dirty="0">
                <a:cs typeface="Times New Roman" panose="02020603050405020304" pitchFamily="18" charset="0"/>
              </a:rPr>
              <a:t> на трех или более операционных системах</a:t>
            </a:r>
          </a:p>
          <a:p>
            <a:r>
              <a:rPr lang="ru-RU" dirty="0">
                <a:cs typeface="Times New Roman" panose="02020603050405020304" pitchFamily="18" charset="0"/>
              </a:rPr>
              <a:t>..должна </a:t>
            </a:r>
            <a:r>
              <a:rPr lang="ru-RU" b="1" dirty="0">
                <a:cs typeface="Times New Roman" panose="02020603050405020304" pitchFamily="18" charset="0"/>
              </a:rPr>
              <a:t>воспроизводиться</a:t>
            </a:r>
            <a:r>
              <a:rPr lang="ru-RU" dirty="0">
                <a:cs typeface="Times New Roman" panose="02020603050405020304" pitchFamily="18" charset="0"/>
              </a:rPr>
              <a:t> на не менее чем двух видах электронных устройств (стационарный или персональный компьютер, в том числе с подключением к интерактивной доске, планшетный компьютер и иное</a:t>
            </a:r>
          </a:p>
        </p:txBody>
      </p:sp>
    </p:spTree>
    <p:extLst>
      <p:ext uri="{BB962C8B-B14F-4D97-AF65-F5344CB8AC3E}">
        <p14:creationId xmlns:p14="http://schemas.microsoft.com/office/powerpoint/2010/main" val="1393859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40" y="474805"/>
            <a:ext cx="7973060" cy="674370"/>
          </a:xfrm>
        </p:spPr>
        <p:txBody>
          <a:bodyPr>
            <a:noAutofit/>
          </a:bodyPr>
          <a:lstStyle/>
          <a:p>
            <a:r>
              <a:rPr lang="ru-RU" sz="3200" b="1" dirty="0">
                <a:solidFill>
                  <a:schemeClr val="bg1"/>
                </a:solidFill>
                <a:effectLst>
                  <a:outerShdw blurRad="38100" dist="38100" dir="2700000" algn="tl">
                    <a:srgbClr val="000000">
                      <a:alpha val="43137"/>
                    </a:srgbClr>
                  </a:outerShdw>
                </a:effectLst>
                <a:latin typeface="+mn-lt"/>
              </a:rPr>
              <a:t>Чем ЭФУ отличается от электронных </a:t>
            </a:r>
            <a:r>
              <a:rPr lang="ru-RU" sz="3200" b="1" dirty="0" smtClean="0">
                <a:solidFill>
                  <a:schemeClr val="bg1"/>
                </a:solidFill>
                <a:effectLst>
                  <a:outerShdw blurRad="38100" dist="38100" dir="2700000" algn="tl">
                    <a:srgbClr val="000000">
                      <a:alpha val="43137"/>
                    </a:srgbClr>
                  </a:outerShdw>
                </a:effectLst>
                <a:latin typeface="+mn-lt"/>
              </a:rPr>
              <a:t>приложений к </a:t>
            </a:r>
            <a:r>
              <a:rPr lang="ru-RU" sz="3200" b="1" dirty="0">
                <a:solidFill>
                  <a:schemeClr val="bg1"/>
                </a:solidFill>
                <a:effectLst>
                  <a:outerShdw blurRad="38100" dist="38100" dir="2700000" algn="tl">
                    <a:srgbClr val="000000">
                      <a:alpha val="43137"/>
                    </a:srgbClr>
                  </a:outerShdw>
                </a:effectLst>
                <a:latin typeface="+mn-lt"/>
              </a:rPr>
              <a:t>печатным учебникам</a:t>
            </a:r>
            <a:r>
              <a:rPr lang="ru-RU" sz="3200" b="1" dirty="0" smtClean="0">
                <a:solidFill>
                  <a:schemeClr val="bg1"/>
                </a:solidFill>
                <a:effectLst>
                  <a:outerShdw blurRad="38100" dist="38100" dir="2700000" algn="tl">
                    <a:srgbClr val="000000">
                      <a:alpha val="43137"/>
                    </a:srgbClr>
                  </a:outerShdw>
                </a:effectLst>
                <a:latin typeface="+mn-lt"/>
              </a:rPr>
              <a:t>?</a:t>
            </a:r>
            <a:endParaRPr lang="ru-RU" sz="3200" b="1" dirty="0">
              <a:solidFill>
                <a:schemeClr val="bg1"/>
              </a:solidFill>
              <a:effectLst>
                <a:outerShdw blurRad="38100" dist="38100" dir="2700000" algn="tl">
                  <a:srgbClr val="000000">
                    <a:alpha val="43137"/>
                  </a:srgbClr>
                </a:outerShdw>
              </a:effectLst>
              <a:latin typeface="+mn-lt"/>
            </a:endParaRPr>
          </a:p>
        </p:txBody>
      </p:sp>
      <p:sp>
        <p:nvSpPr>
          <p:cNvPr id="3" name="Объект 2"/>
          <p:cNvSpPr>
            <a:spLocks noGrp="1"/>
          </p:cNvSpPr>
          <p:nvPr>
            <p:ph idx="1"/>
          </p:nvPr>
        </p:nvSpPr>
        <p:spPr>
          <a:xfrm>
            <a:off x="245990" y="2025746"/>
            <a:ext cx="8898010" cy="4572001"/>
          </a:xfrm>
        </p:spPr>
        <p:txBody>
          <a:bodyPr>
            <a:normAutofit/>
          </a:bodyPr>
          <a:lstStyle/>
          <a:p>
            <a:pPr fontAlgn="base"/>
            <a:r>
              <a:rPr lang="ru-RU" b="1" dirty="0">
                <a:cs typeface="Times New Roman" panose="02020603050405020304" pitchFamily="18" charset="0"/>
              </a:rPr>
              <a:t>Электронное приложение к печатному учебнику </a:t>
            </a:r>
            <a:r>
              <a:rPr lang="ru-RU" dirty="0">
                <a:cs typeface="Times New Roman" panose="02020603050405020304" pitchFamily="18" charset="0"/>
              </a:rPr>
              <a:t>— это набор обособленных электронных объектов, чаще всего не имеющих точной содержательной привязки к материалу учебника и дополняющих этот материал. Использование электронного приложения не является обязательным. </a:t>
            </a:r>
          </a:p>
          <a:p>
            <a:pPr fontAlgn="base"/>
            <a:r>
              <a:rPr lang="ru-RU" dirty="0">
                <a:cs typeface="Times New Roman" panose="02020603050405020304" pitchFamily="18" charset="0"/>
              </a:rPr>
              <a:t>В отличие от электронного приложения, </a:t>
            </a:r>
            <a:r>
              <a:rPr lang="ru-RU" b="1" dirty="0">
                <a:cs typeface="Times New Roman" panose="02020603050405020304" pitchFamily="18" charset="0"/>
              </a:rPr>
              <a:t>ЭФУ — это полноценный учебник, включающий в себя электронные образовательные ресурсы </a:t>
            </a:r>
            <a:r>
              <a:rPr lang="ru-RU" dirty="0">
                <a:cs typeface="Times New Roman" panose="02020603050405020304" pitchFamily="18" charset="0"/>
              </a:rPr>
              <a:t>(ЭОР), которые дополняют и расширяют основной учебный </a:t>
            </a:r>
            <a:r>
              <a:rPr lang="ru-RU" dirty="0" smtClean="0">
                <a:cs typeface="Times New Roman" panose="02020603050405020304" pitchFamily="18" charset="0"/>
              </a:rPr>
              <a:t>материал.</a:t>
            </a:r>
          </a:p>
          <a:p>
            <a:r>
              <a:rPr lang="ru-RU" b="1" dirty="0"/>
              <a:t>Наименования </a:t>
            </a:r>
            <a:r>
              <a:rPr lang="ru-RU" b="1" dirty="0" smtClean="0"/>
              <a:t>ЭОР: </a:t>
            </a:r>
            <a:r>
              <a:rPr lang="ru-RU" dirty="0">
                <a:cs typeface="Times New Roman" panose="02020603050405020304" pitchFamily="18" charset="0"/>
              </a:rPr>
              <a:t>текст, иллюстрация, слайд-шоу, тренажер, КИМ, </a:t>
            </a:r>
            <a:r>
              <a:rPr lang="ru-RU" dirty="0" err="1">
                <a:cs typeface="Times New Roman" panose="02020603050405020304" pitchFamily="18" charset="0"/>
              </a:rPr>
              <a:t>интерактив</a:t>
            </a:r>
            <a:r>
              <a:rPr lang="ru-RU" dirty="0">
                <a:cs typeface="Times New Roman" panose="02020603050405020304" pitchFamily="18" charset="0"/>
              </a:rPr>
              <a:t>, анимация, видео, аудио, </a:t>
            </a:r>
            <a:r>
              <a:rPr lang="ru-RU" dirty="0" smtClean="0">
                <a:cs typeface="Times New Roman" panose="02020603050405020304" pitchFamily="18" charset="0"/>
              </a:rPr>
              <a:t>гиперссылки</a:t>
            </a:r>
            <a:endParaRPr lang="ru-RU" dirty="0">
              <a:cs typeface="Times New Roman" panose="02020603050405020304" pitchFamily="18" charset="0"/>
            </a:endParaRPr>
          </a:p>
          <a:p>
            <a:pPr fontAlgn="base"/>
            <a:endParaRPr lang="ru-RU" dirty="0">
              <a:cs typeface="Times New Roman" panose="02020603050405020304" pitchFamily="18" charset="0"/>
            </a:endParaRPr>
          </a:p>
        </p:txBody>
      </p:sp>
    </p:spTree>
    <p:extLst>
      <p:ext uri="{BB962C8B-B14F-4D97-AF65-F5344CB8AC3E}">
        <p14:creationId xmlns:p14="http://schemas.microsoft.com/office/powerpoint/2010/main" val="334949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092" y="579913"/>
            <a:ext cx="8635183" cy="662940"/>
          </a:xfrm>
        </p:spPr>
        <p:txBody>
          <a:bodyPr>
            <a:noAutofit/>
          </a:bodyPr>
          <a:lstStyle/>
          <a:p>
            <a:pPr algn="ctr"/>
            <a:r>
              <a:rPr lang="ru-RU" sz="3200" b="1" dirty="0">
                <a:solidFill>
                  <a:schemeClr val="bg1"/>
                </a:solidFill>
                <a:effectLst>
                  <a:outerShdw blurRad="38100" dist="38100" dir="2700000" algn="tl">
                    <a:srgbClr val="000000">
                      <a:alpha val="43137"/>
                    </a:srgbClr>
                  </a:outerShdw>
                </a:effectLst>
                <a:latin typeface="+mn-lt"/>
              </a:rPr>
              <a:t>Требования к электронному учебнику</a:t>
            </a:r>
            <a:r>
              <a:rPr lang="ru-RU" b="1" dirty="0">
                <a:solidFill>
                  <a:srgbClr val="7030A0"/>
                </a:solidFill>
                <a:latin typeface="Monotype Corsiva" panose="03010101010201010101" pitchFamily="66" charset="0"/>
              </a:rPr>
              <a:t/>
            </a:r>
            <a:br>
              <a:rPr lang="ru-RU" b="1" dirty="0">
                <a:solidFill>
                  <a:srgbClr val="7030A0"/>
                </a:solidFill>
                <a:latin typeface="Monotype Corsiva" panose="03010101010201010101" pitchFamily="66" charset="0"/>
              </a:rPr>
            </a:br>
            <a:endParaRPr lang="ru-RU" dirty="0">
              <a:solidFill>
                <a:srgbClr val="7030A0"/>
              </a:solidFill>
              <a:latin typeface="Monotype Corsiva" panose="03010101010201010101" pitchFamily="66" charset="0"/>
            </a:endParaRPr>
          </a:p>
        </p:txBody>
      </p:sp>
      <p:graphicFrame>
        <p:nvGraphicFramePr>
          <p:cNvPr id="5" name="Объект 4"/>
          <p:cNvGraphicFramePr>
            <a:graphicFrameLocks noGrp="1"/>
          </p:cNvGraphicFramePr>
          <p:nvPr>
            <p:ph sz="half" idx="1"/>
            <p:extLst/>
          </p:nvPr>
        </p:nvGraphicFramePr>
        <p:xfrm>
          <a:off x="521067" y="1769279"/>
          <a:ext cx="3913777" cy="401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Объект 5"/>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4529069" y="2514600"/>
            <a:ext cx="3005889" cy="1905719"/>
          </a:xfrm>
        </p:spPr>
      </p:pic>
    </p:spTree>
    <p:extLst>
      <p:ext uri="{BB962C8B-B14F-4D97-AF65-F5344CB8AC3E}">
        <p14:creationId xmlns:p14="http://schemas.microsoft.com/office/powerpoint/2010/main" val="646314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772" y="139545"/>
            <a:ext cx="8362730" cy="1458764"/>
          </a:xfrm>
        </p:spPr>
        <p:txBody>
          <a:bodyPr>
            <a:noAutofit/>
          </a:bodyPr>
          <a:lstStyle/>
          <a:p>
            <a:r>
              <a:rPr lang="ru-RU" sz="3200" b="1" dirty="0">
                <a:solidFill>
                  <a:schemeClr val="bg1"/>
                </a:solidFill>
                <a:effectLst>
                  <a:outerShdw blurRad="38100" dist="38100" dir="2700000" algn="tl">
                    <a:srgbClr val="000000">
                      <a:alpha val="43137"/>
                    </a:srgbClr>
                  </a:outerShdw>
                </a:effectLst>
                <a:latin typeface="+mn-lt"/>
              </a:rPr>
              <a:t>Требования к уровню ИКТ-умений и навыков </a:t>
            </a:r>
            <a:r>
              <a:rPr lang="ru-RU" sz="3200" b="1" dirty="0" smtClean="0">
                <a:solidFill>
                  <a:schemeClr val="bg1"/>
                </a:solidFill>
                <a:effectLst>
                  <a:outerShdw blurRad="38100" dist="38100" dir="2700000" algn="tl">
                    <a:srgbClr val="000000">
                      <a:alpha val="43137"/>
                    </a:srgbClr>
                  </a:outerShdw>
                </a:effectLst>
                <a:latin typeface="+mn-lt"/>
              </a:rPr>
              <a:t>учителей</a:t>
            </a:r>
            <a:endParaRPr lang="ru-RU" sz="3200" b="1" dirty="0">
              <a:solidFill>
                <a:schemeClr val="bg1"/>
              </a:solidFill>
              <a:effectLst>
                <a:outerShdw blurRad="38100" dist="38100" dir="2700000" algn="tl">
                  <a:srgbClr val="000000">
                    <a:alpha val="43137"/>
                  </a:srgbClr>
                </a:outerShdw>
              </a:effectLst>
              <a:latin typeface="+mn-lt"/>
            </a:endParaRPr>
          </a:p>
        </p:txBody>
      </p:sp>
      <p:sp>
        <p:nvSpPr>
          <p:cNvPr id="3" name="Объект 2"/>
          <p:cNvSpPr>
            <a:spLocks noGrp="1"/>
          </p:cNvSpPr>
          <p:nvPr>
            <p:ph sz="half" idx="1"/>
          </p:nvPr>
        </p:nvSpPr>
        <p:spPr>
          <a:xfrm>
            <a:off x="508000" y="1891862"/>
            <a:ext cx="4379310" cy="4966138"/>
          </a:xfrm>
        </p:spPr>
        <p:txBody>
          <a:bodyPr>
            <a:noAutofit/>
          </a:bodyPr>
          <a:lstStyle/>
          <a:p>
            <a:pPr lvl="0" fontAlgn="base"/>
            <a:r>
              <a:rPr lang="ru-RU" sz="1800" b="1" dirty="0" smtClean="0">
                <a:latin typeface="Times New Roman" panose="02020603050405020304" pitchFamily="18" charset="0"/>
                <a:cs typeface="Times New Roman" panose="02020603050405020304" pitchFamily="18" charset="0"/>
              </a:rPr>
              <a:t>Базовая </a:t>
            </a:r>
            <a:r>
              <a:rPr lang="ru-RU" sz="1800" b="1" dirty="0">
                <a:latin typeface="Times New Roman" panose="02020603050405020304" pitchFamily="18" charset="0"/>
                <a:cs typeface="Times New Roman" panose="02020603050405020304" pitchFamily="18" charset="0"/>
              </a:rPr>
              <a:t>компьютерная грамотность</a:t>
            </a:r>
            <a:r>
              <a:rPr lang="ru-RU" sz="1800" dirty="0">
                <a:latin typeface="Times New Roman" panose="02020603050405020304" pitchFamily="18" charset="0"/>
                <a:cs typeface="Times New Roman" panose="02020603050405020304" pitchFamily="18" charset="0"/>
              </a:rPr>
              <a:t>: умение работать с текстовыми редакторами, электронными таблицами, программами для подготовки презентаций.</a:t>
            </a:r>
            <a:endParaRPr lang="ru-RU" sz="1800" b="1" dirty="0">
              <a:latin typeface="Times New Roman" panose="02020603050405020304" pitchFamily="18" charset="0"/>
              <a:cs typeface="Times New Roman" panose="02020603050405020304" pitchFamily="18" charset="0"/>
            </a:endParaRPr>
          </a:p>
          <a:p>
            <a:pPr lvl="0" fontAlgn="base"/>
            <a:r>
              <a:rPr lang="ru-RU" sz="1800" b="1" dirty="0">
                <a:latin typeface="Times New Roman" panose="02020603050405020304" pitchFamily="18" charset="0"/>
                <a:cs typeface="Times New Roman" panose="02020603050405020304" pitchFamily="18" charset="0"/>
              </a:rPr>
              <a:t>Работа с файлами</a:t>
            </a:r>
            <a:r>
              <a:rPr lang="ru-RU" sz="1800" dirty="0">
                <a:latin typeface="Times New Roman" panose="02020603050405020304" pitchFamily="18" charset="0"/>
                <a:cs typeface="Times New Roman" panose="02020603050405020304" pitchFamily="18" charset="0"/>
              </a:rPr>
              <a:t>: приемы выполнения файловых операций, организация информационной среды как файловой системы, ввод-вывод информации, установка и удаление приложений.</a:t>
            </a:r>
            <a:endParaRPr lang="ru-RU" sz="1800" b="1" dirty="0">
              <a:latin typeface="Times New Roman" panose="02020603050405020304" pitchFamily="18" charset="0"/>
              <a:cs typeface="Times New Roman" panose="02020603050405020304" pitchFamily="18" charset="0"/>
            </a:endParaRPr>
          </a:p>
          <a:p>
            <a:pPr lvl="0" fontAlgn="base"/>
            <a:r>
              <a:rPr lang="ru-RU" sz="1800" b="1" dirty="0">
                <a:latin typeface="Times New Roman" panose="02020603050405020304" pitchFamily="18" charset="0"/>
                <a:cs typeface="Times New Roman" panose="02020603050405020304" pitchFamily="18" charset="0"/>
              </a:rPr>
              <a:t>Умение работать в сети Интернет: </a:t>
            </a:r>
            <a:r>
              <a:rPr lang="ru-RU" sz="1800" dirty="0">
                <a:latin typeface="Times New Roman" panose="02020603050405020304" pitchFamily="18" charset="0"/>
                <a:cs typeface="Times New Roman" panose="02020603050405020304" pitchFamily="18" charset="0"/>
              </a:rPr>
              <a:t>навигация и поиск информации, загрузка и сохранение данных, создание и использование электронных почтовых ящиков, общение в сети на профессиональные темы</a:t>
            </a:r>
            <a:r>
              <a:rPr lang="ru-RU" sz="1800"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5373858" y="1891861"/>
            <a:ext cx="3333644" cy="4414345"/>
          </a:xfrm>
        </p:spPr>
        <p:txBody>
          <a:bodyPr>
            <a:noAutofit/>
          </a:bodyPr>
          <a:lstStyle/>
          <a:p>
            <a:pPr lvl="0" fontAlgn="base"/>
            <a:r>
              <a:rPr lang="ru-RU" sz="1800" b="1" dirty="0">
                <a:latin typeface="Times New Roman" panose="02020603050405020304" pitchFamily="18" charset="0"/>
                <a:cs typeface="Times New Roman" panose="02020603050405020304" pitchFamily="18" charset="0"/>
              </a:rPr>
              <a:t>Подготовка методических материалов </a:t>
            </a:r>
            <a:r>
              <a:rPr lang="ru-RU" sz="1800" dirty="0">
                <a:latin typeface="Times New Roman" panose="02020603050405020304" pitchFamily="18" charset="0"/>
                <a:cs typeface="Times New Roman" panose="02020603050405020304" pitchFamily="18" charset="0"/>
              </a:rPr>
              <a:t>и рабочих документов в соответствии с предметной областью.</a:t>
            </a:r>
            <a:endParaRPr lang="ru-RU" sz="1800" b="1" dirty="0">
              <a:latin typeface="Times New Roman" panose="02020603050405020304" pitchFamily="18" charset="0"/>
              <a:cs typeface="Times New Roman" panose="02020603050405020304" pitchFamily="18" charset="0"/>
            </a:endParaRPr>
          </a:p>
          <a:p>
            <a:pPr lvl="0" fontAlgn="base"/>
            <a:r>
              <a:rPr lang="ru-RU" sz="1800" b="1" dirty="0">
                <a:latin typeface="Times New Roman" panose="02020603050405020304" pitchFamily="18" charset="0"/>
                <a:cs typeface="Times New Roman" panose="02020603050405020304" pitchFamily="18" charset="0"/>
              </a:rPr>
              <a:t>Знания правовых аспектов </a:t>
            </a:r>
            <a:r>
              <a:rPr lang="ru-RU" sz="1800" dirty="0">
                <a:latin typeface="Times New Roman" panose="02020603050405020304" pitchFamily="18" charset="0"/>
                <a:cs typeface="Times New Roman" panose="02020603050405020304" pitchFamily="18" charset="0"/>
              </a:rPr>
              <a:t>использования Интернета в образовании:</a:t>
            </a:r>
          </a:p>
          <a:p>
            <a:pPr marL="0" indent="0" fontAlgn="base">
              <a:buNone/>
            </a:pPr>
            <a:r>
              <a:rPr lang="ru-RU" sz="1800" dirty="0" smtClean="0">
                <a:latin typeface="Times New Roman" panose="02020603050405020304" pitchFamily="18" charset="0"/>
                <a:cs typeface="Times New Roman" panose="02020603050405020304" pitchFamily="18" charset="0"/>
              </a:rPr>
              <a:t>Закон </a:t>
            </a:r>
            <a:r>
              <a:rPr lang="ru-RU" sz="1800" dirty="0">
                <a:latin typeface="Times New Roman" panose="02020603050405020304" pitchFamily="18" charset="0"/>
                <a:cs typeface="Times New Roman" panose="02020603050405020304" pitchFamily="18" charset="0"/>
              </a:rPr>
              <a:t>РФ «Об авторском </a:t>
            </a:r>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праве», федеральные законы «Об информации, информатизации и защите информации» и «Об участии в международном информационном обмене» и т.д</a:t>
            </a:r>
            <a:r>
              <a:rPr lang="ru-RU" sz="1800" dirty="0" smtClean="0">
                <a:latin typeface="Times New Roman" panose="02020603050405020304" pitchFamily="18" charset="0"/>
                <a:cs typeface="Times New Roman" panose="02020603050405020304" pitchFamily="18" charset="0"/>
              </a:rPr>
              <a:t>.</a:t>
            </a:r>
            <a:endParaRPr lang="ru-RU" sz="2400" dirty="0"/>
          </a:p>
        </p:txBody>
      </p:sp>
    </p:spTree>
    <p:extLst>
      <p:ext uri="{BB962C8B-B14F-4D97-AF65-F5344CB8AC3E}">
        <p14:creationId xmlns:p14="http://schemas.microsoft.com/office/powerpoint/2010/main" val="3236732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859" y="3594535"/>
            <a:ext cx="8075138" cy="699714"/>
          </a:xfrm>
        </p:spPr>
        <p:txBody>
          <a:bodyPr>
            <a:noAutofit/>
          </a:bodyPr>
          <a:lstStyle/>
          <a:p>
            <a:pPr algn="ctr"/>
            <a:r>
              <a:rPr lang="ru-RU" sz="2800" b="1" dirty="0">
                <a:solidFill>
                  <a:srgbClr val="002060"/>
                </a:solidFill>
                <a:effectLst>
                  <a:reflection blurRad="6350" stA="55000" endA="300" endPos="45500" dir="5400000" sy="-100000" algn="bl" rotWithShape="0"/>
                </a:effectLst>
                <a:latin typeface="Arial" panose="020B0604020202020204" pitchFamily="34" charset="0"/>
                <a:cs typeface="Arial" panose="020B0604020202020204" pitchFamily="34" charset="0"/>
              </a:rPr>
              <a:t>Понимание бумажного и цифрового </a:t>
            </a:r>
            <a:r>
              <a:rPr lang="ru-RU" sz="2800" b="1" dirty="0" smtClean="0">
                <a:solidFill>
                  <a:srgbClr val="002060"/>
                </a:solidFill>
                <a:effectLst>
                  <a:reflection blurRad="6350" stA="55000" endA="300" endPos="45500" dir="5400000" sy="-100000" algn="bl" rotWithShape="0"/>
                </a:effectLst>
                <a:latin typeface="Arial" panose="020B0604020202020204" pitchFamily="34" charset="0"/>
                <a:cs typeface="Arial" panose="020B0604020202020204" pitchFamily="34" charset="0"/>
              </a:rPr>
              <a:t>текста</a:t>
            </a:r>
            <a:endParaRPr lang="ru-RU" sz="2800" dirty="0">
              <a:solidFill>
                <a:srgbClr val="002060"/>
              </a:solidFill>
              <a:latin typeface="Arial" panose="020B0604020202020204" pitchFamily="34" charset="0"/>
              <a:cs typeface="Arial" panose="020B0604020202020204" pitchFamily="34" charset="0"/>
            </a:endParaRPr>
          </a:p>
        </p:txBody>
      </p:sp>
      <p:sp>
        <p:nvSpPr>
          <p:cNvPr id="4" name="Объект 3"/>
          <p:cNvSpPr>
            <a:spLocks noGrp="1"/>
          </p:cNvSpPr>
          <p:nvPr>
            <p:ph sz="half" idx="2"/>
          </p:nvPr>
        </p:nvSpPr>
        <p:spPr>
          <a:xfrm>
            <a:off x="319859" y="4535989"/>
            <a:ext cx="4483369" cy="2085527"/>
          </a:xfrm>
        </p:spPr>
        <p:txBody>
          <a:bodyPr>
            <a:normAutofit/>
          </a:bodyPr>
          <a:lstStyle/>
          <a:p>
            <a:pPr marL="0" indent="0" algn="ctr">
              <a:lnSpc>
                <a:spcPct val="100000"/>
              </a:lnSpc>
              <a:buNone/>
            </a:pPr>
            <a:r>
              <a:rPr lang="ru-RU" sz="1700" b="1" dirty="0"/>
              <a:t>Бумажный текст</a:t>
            </a:r>
          </a:p>
          <a:p>
            <a:pPr>
              <a:lnSpc>
                <a:spcPct val="100000"/>
              </a:lnSpc>
            </a:pPr>
            <a:r>
              <a:rPr lang="ru-RU" sz="1700" dirty="0">
                <a:latin typeface="Times New Roman" panose="02020603050405020304" pitchFamily="18" charset="0"/>
                <a:cs typeface="Times New Roman" panose="02020603050405020304" pitchFamily="18" charset="0"/>
              </a:rPr>
              <a:t>Только речевые средства</a:t>
            </a:r>
          </a:p>
          <a:p>
            <a:pPr>
              <a:lnSpc>
                <a:spcPct val="100000"/>
              </a:lnSpc>
            </a:pPr>
            <a:r>
              <a:rPr lang="ru-RU" sz="1700" dirty="0">
                <a:latin typeface="Times New Roman" panose="02020603050405020304" pitchFamily="18" charset="0"/>
                <a:cs typeface="Times New Roman" panose="02020603050405020304" pitchFamily="18" charset="0"/>
              </a:rPr>
              <a:t>В основном визуальное и тактильное восприятие</a:t>
            </a:r>
          </a:p>
          <a:p>
            <a:pPr>
              <a:lnSpc>
                <a:spcPct val="100000"/>
              </a:lnSpc>
            </a:pPr>
            <a:r>
              <a:rPr lang="ru-RU" sz="1700" dirty="0">
                <a:latin typeface="Times New Roman" panose="02020603050405020304" pitchFamily="18" charset="0"/>
                <a:cs typeface="Times New Roman" panose="02020603050405020304" pitchFamily="18" charset="0"/>
              </a:rPr>
              <a:t>Читатель следует за автором</a:t>
            </a:r>
          </a:p>
          <a:p>
            <a:pPr>
              <a:lnSpc>
                <a:spcPct val="100000"/>
              </a:lnSpc>
            </a:pPr>
            <a:r>
              <a:rPr lang="ru-RU" sz="1700" dirty="0">
                <a:latin typeface="Times New Roman" panose="02020603050405020304" pitchFamily="18" charset="0"/>
                <a:cs typeface="Times New Roman" panose="02020603050405020304" pitchFamily="18" charset="0"/>
              </a:rPr>
              <a:t>Вдумчивое чтение длинных текстов</a:t>
            </a:r>
          </a:p>
          <a:p>
            <a:pPr>
              <a:lnSpc>
                <a:spcPct val="100000"/>
              </a:lnSpc>
            </a:pPr>
            <a:endParaRPr lang="ru-RU" sz="1500" dirty="0"/>
          </a:p>
        </p:txBody>
      </p:sp>
      <p:sp>
        <p:nvSpPr>
          <p:cNvPr id="6" name="Объект 5"/>
          <p:cNvSpPr>
            <a:spLocks noGrp="1"/>
          </p:cNvSpPr>
          <p:nvPr>
            <p:ph sz="quarter" idx="4"/>
          </p:nvPr>
        </p:nvSpPr>
        <p:spPr>
          <a:xfrm>
            <a:off x="5087007" y="4535990"/>
            <a:ext cx="3818658" cy="1864810"/>
          </a:xfrm>
        </p:spPr>
        <p:txBody>
          <a:bodyPr>
            <a:normAutofit/>
          </a:bodyPr>
          <a:lstStyle/>
          <a:p>
            <a:pPr marL="0" indent="0" algn="ctr">
              <a:lnSpc>
                <a:spcPct val="100000"/>
              </a:lnSpc>
              <a:buNone/>
            </a:pPr>
            <a:r>
              <a:rPr lang="ru-RU" sz="1700" b="1" dirty="0"/>
              <a:t>Цифровой текст</a:t>
            </a:r>
          </a:p>
          <a:p>
            <a:pPr>
              <a:lnSpc>
                <a:spcPct val="100000"/>
              </a:lnSpc>
            </a:pPr>
            <a:r>
              <a:rPr lang="ru-RU" sz="1700" dirty="0">
                <a:latin typeface="Times New Roman" panose="02020603050405020304" pitchFamily="18" charset="0"/>
                <a:cs typeface="Times New Roman" panose="02020603050405020304" pitchFamily="18" charset="0"/>
              </a:rPr>
              <a:t>Образы, символы </a:t>
            </a:r>
            <a:r>
              <a:rPr lang="ru-RU" sz="1700" dirty="0" smtClean="0">
                <a:latin typeface="Times New Roman" panose="02020603050405020304" pitchFamily="18" charset="0"/>
                <a:cs typeface="Times New Roman" panose="02020603050405020304" pitchFamily="18" charset="0"/>
              </a:rPr>
              <a:t>и т.д</a:t>
            </a:r>
            <a:r>
              <a:rPr lang="ru-RU" sz="1700" dirty="0">
                <a:latin typeface="Times New Roman" panose="02020603050405020304" pitchFamily="18" charset="0"/>
                <a:cs typeface="Times New Roman" panose="02020603050405020304" pitchFamily="18" charset="0"/>
              </a:rPr>
              <a:t>.</a:t>
            </a:r>
          </a:p>
          <a:p>
            <a:pPr>
              <a:lnSpc>
                <a:spcPct val="100000"/>
              </a:lnSpc>
            </a:pPr>
            <a:r>
              <a:rPr lang="ru-RU" sz="1700" dirty="0">
                <a:latin typeface="Times New Roman" panose="02020603050405020304" pitchFamily="18" charset="0"/>
                <a:cs typeface="Times New Roman" panose="02020603050405020304" pitchFamily="18" charset="0"/>
              </a:rPr>
              <a:t>Восприятие визуальное, тактильное, слуховое</a:t>
            </a:r>
          </a:p>
          <a:p>
            <a:pPr>
              <a:lnSpc>
                <a:spcPct val="100000"/>
              </a:lnSpc>
            </a:pPr>
            <a:r>
              <a:rPr lang="ru-RU" sz="1700" dirty="0">
                <a:latin typeface="Times New Roman" panose="02020603050405020304" pitchFamily="18" charset="0"/>
                <a:cs typeface="Times New Roman" panose="02020603050405020304" pitchFamily="18" charset="0"/>
              </a:rPr>
              <a:t>Читатель сам выбирает траекторию</a:t>
            </a:r>
          </a:p>
        </p:txBody>
      </p:sp>
      <p:sp>
        <p:nvSpPr>
          <p:cNvPr id="10" name="Заголовок 1"/>
          <p:cNvSpPr txBox="1">
            <a:spLocks/>
          </p:cNvSpPr>
          <p:nvPr/>
        </p:nvSpPr>
        <p:spPr>
          <a:xfrm>
            <a:off x="424216" y="144409"/>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3200" b="1" dirty="0">
                <a:solidFill>
                  <a:schemeClr val="bg1"/>
                </a:solidFill>
                <a:effectLst>
                  <a:outerShdw blurRad="38100" dist="38100" dir="2700000" algn="tl">
                    <a:srgbClr val="000000">
                      <a:alpha val="43137"/>
                    </a:srgbClr>
                  </a:outerShdw>
                </a:effectLst>
                <a:latin typeface="+mn-lt"/>
              </a:rPr>
              <a:t>Особенности цифрового текста</a:t>
            </a:r>
            <a:br>
              <a:rPr lang="ru-RU" sz="3200" b="1" dirty="0">
                <a:solidFill>
                  <a:schemeClr val="bg1"/>
                </a:solidFill>
                <a:effectLst>
                  <a:outerShdw blurRad="38100" dist="38100" dir="2700000" algn="tl">
                    <a:srgbClr val="000000">
                      <a:alpha val="43137"/>
                    </a:srgbClr>
                  </a:outerShdw>
                </a:effectLst>
                <a:latin typeface="+mn-lt"/>
              </a:rPr>
            </a:br>
            <a:r>
              <a:rPr lang="ru-RU" sz="3200" b="1" dirty="0">
                <a:solidFill>
                  <a:schemeClr val="bg1"/>
                </a:solidFill>
                <a:effectLst>
                  <a:outerShdw blurRad="38100" dist="38100" dir="2700000" algn="tl">
                    <a:srgbClr val="000000">
                      <a:alpha val="43137"/>
                    </a:srgbClr>
                  </a:outerShdw>
                </a:effectLst>
                <a:latin typeface="+mn-lt"/>
              </a:rPr>
              <a:t>«от монолога к диалогу»</a:t>
            </a:r>
          </a:p>
        </p:txBody>
      </p:sp>
      <p:sp>
        <p:nvSpPr>
          <p:cNvPr id="11" name="Объект 3"/>
          <p:cNvSpPr txBox="1">
            <a:spLocks/>
          </p:cNvSpPr>
          <p:nvPr/>
        </p:nvSpPr>
        <p:spPr>
          <a:xfrm>
            <a:off x="361093" y="1868599"/>
            <a:ext cx="3868340" cy="130551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ru-RU" sz="1800" b="1" dirty="0" smtClean="0"/>
              <a:t>Бумажный текст</a:t>
            </a:r>
          </a:p>
          <a:p>
            <a:pPr>
              <a:lnSpc>
                <a:spcPct val="100000"/>
              </a:lnSpc>
            </a:pPr>
            <a:r>
              <a:rPr lang="ru-RU" sz="1800" dirty="0" err="1" smtClean="0">
                <a:latin typeface="Times New Roman" panose="02020603050405020304" pitchFamily="18" charset="0"/>
                <a:cs typeface="Times New Roman" panose="02020603050405020304" pitchFamily="18" charset="0"/>
              </a:rPr>
              <a:t>Монологичен</a:t>
            </a:r>
            <a:endParaRPr lang="ru-RU" sz="1800" dirty="0" smtClean="0">
              <a:latin typeface="Times New Roman" panose="02020603050405020304" pitchFamily="18" charset="0"/>
              <a:cs typeface="Times New Roman" panose="02020603050405020304" pitchFamily="18" charset="0"/>
            </a:endParaRPr>
          </a:p>
          <a:p>
            <a:pPr>
              <a:lnSpc>
                <a:spcPct val="100000"/>
              </a:lnSpc>
            </a:pPr>
            <a:r>
              <a:rPr lang="ru-RU" sz="1800" dirty="0" smtClean="0">
                <a:latin typeface="Times New Roman" panose="02020603050405020304" pitchFamily="18" charset="0"/>
                <a:cs typeface="Times New Roman" panose="02020603050405020304" pitchFamily="18" charset="0"/>
              </a:rPr>
              <a:t>Последователен и логичен</a:t>
            </a:r>
            <a:endParaRPr lang="ru-RU" sz="1800" dirty="0">
              <a:latin typeface="Times New Roman" panose="02020603050405020304" pitchFamily="18" charset="0"/>
              <a:cs typeface="Times New Roman" panose="02020603050405020304" pitchFamily="18" charset="0"/>
            </a:endParaRPr>
          </a:p>
        </p:txBody>
      </p:sp>
      <p:sp>
        <p:nvSpPr>
          <p:cNvPr id="12" name="Объект 5"/>
          <p:cNvSpPr txBox="1">
            <a:spLocks/>
          </p:cNvSpPr>
          <p:nvPr/>
        </p:nvSpPr>
        <p:spPr>
          <a:xfrm>
            <a:off x="5049178" y="1758843"/>
            <a:ext cx="3887391" cy="14573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ru-RU" sz="1800" b="1" dirty="0" smtClean="0"/>
              <a:t>Цифровой</a:t>
            </a:r>
            <a:r>
              <a:rPr lang="ru-RU" sz="1800" dirty="0" smtClean="0"/>
              <a:t> </a:t>
            </a:r>
            <a:r>
              <a:rPr lang="ru-RU" sz="1800" b="1" dirty="0"/>
              <a:t>текст</a:t>
            </a:r>
          </a:p>
          <a:p>
            <a:pPr>
              <a:lnSpc>
                <a:spcPct val="100000"/>
              </a:lnSpc>
            </a:pPr>
            <a:r>
              <a:rPr lang="ru-RU" sz="1800" dirty="0" smtClean="0">
                <a:latin typeface="Times New Roman" panose="02020603050405020304" pitchFamily="18" charset="0"/>
                <a:cs typeface="Times New Roman" panose="02020603050405020304" pitchFamily="18" charset="0"/>
              </a:rPr>
              <a:t>Диалогичен, предполагает дискуссию</a:t>
            </a:r>
          </a:p>
          <a:p>
            <a:pPr>
              <a:lnSpc>
                <a:spcPct val="100000"/>
              </a:lnSpc>
            </a:pPr>
            <a:r>
              <a:rPr lang="ru-RU" sz="1800" dirty="0" smtClean="0">
                <a:latin typeface="Times New Roman" panose="02020603050405020304" pitchFamily="18" charset="0"/>
                <a:cs typeface="Times New Roman" panose="02020603050405020304" pitchFamily="18" charset="0"/>
              </a:rPr>
              <a:t>Интерактивен</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037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777" y="372492"/>
            <a:ext cx="6447501" cy="509452"/>
          </a:xfrm>
        </p:spPr>
        <p:txBody>
          <a:bodyPr>
            <a:noAutofit/>
          </a:bodyPr>
          <a:lstStyle/>
          <a:p>
            <a:r>
              <a:rPr lang="ru-RU" sz="3200" b="1" dirty="0">
                <a:solidFill>
                  <a:schemeClr val="bg1"/>
                </a:solidFill>
                <a:effectLst>
                  <a:outerShdw blurRad="38100" dist="38100" dir="2700000" algn="tl">
                    <a:srgbClr val="000000">
                      <a:alpha val="43137"/>
                    </a:srgbClr>
                  </a:outerShdw>
                </a:effectLst>
                <a:latin typeface="+mn-lt"/>
              </a:rPr>
              <a:t>Бумажный или электронный?</a:t>
            </a:r>
          </a:p>
        </p:txBody>
      </p:sp>
      <p:sp>
        <p:nvSpPr>
          <p:cNvPr id="3" name="Объект 2"/>
          <p:cNvSpPr>
            <a:spLocks noGrp="1"/>
          </p:cNvSpPr>
          <p:nvPr>
            <p:ph sz="half" idx="1"/>
          </p:nvPr>
        </p:nvSpPr>
        <p:spPr>
          <a:xfrm>
            <a:off x="256505" y="1828057"/>
            <a:ext cx="5694129" cy="3841223"/>
          </a:xfrm>
        </p:spPr>
        <p:txBody>
          <a:bodyPr>
            <a:noAutofit/>
          </a:bodyPr>
          <a:lstStyle/>
          <a:p>
            <a:pPr marL="0" indent="0">
              <a:buNone/>
            </a:pPr>
            <a:r>
              <a:rPr lang="ru-RU" sz="2000" b="1" dirty="0">
                <a:cs typeface="Times New Roman" panose="02020603050405020304" pitchFamily="18" charset="0"/>
              </a:rPr>
              <a:t>Письмо Министерства образования и науки Российской Федерации от 2 февраля 2015 г. № НТ-136/08 «О федеральном перечне учебников»: </a:t>
            </a:r>
            <a:endParaRPr lang="ru-RU" sz="2000" dirty="0">
              <a:cs typeface="Times New Roman" panose="02020603050405020304" pitchFamily="18" charset="0"/>
            </a:endParaRPr>
          </a:p>
          <a:p>
            <a:r>
              <a:rPr lang="ru-RU" sz="2000" dirty="0" smtClean="0">
                <a:cs typeface="Times New Roman" panose="02020603050405020304" pitchFamily="18" charset="0"/>
              </a:rPr>
              <a:t>Использование </a:t>
            </a:r>
            <a:r>
              <a:rPr lang="ru-RU" sz="2000" dirty="0">
                <a:cs typeface="Times New Roman" panose="02020603050405020304" pitchFamily="18" charset="0"/>
              </a:rPr>
              <a:t>электронной формы учебника является </a:t>
            </a:r>
            <a:r>
              <a:rPr lang="ru-RU" sz="2000" u="sng" dirty="0">
                <a:cs typeface="Times New Roman" panose="02020603050405020304" pitchFamily="18" charset="0"/>
              </a:rPr>
              <a:t>правом,</a:t>
            </a:r>
            <a:r>
              <a:rPr lang="ru-RU" sz="2000" dirty="0">
                <a:cs typeface="Times New Roman" panose="02020603050405020304" pitchFamily="18" charset="0"/>
              </a:rPr>
              <a:t> а не обязанностью участников образовательных отношений; </a:t>
            </a:r>
          </a:p>
          <a:p>
            <a:r>
              <a:rPr lang="ru-RU" sz="2000" dirty="0" smtClean="0">
                <a:cs typeface="Times New Roman" panose="02020603050405020304" pitchFamily="18" charset="0"/>
              </a:rPr>
              <a:t>Одновременно </a:t>
            </a:r>
            <a:r>
              <a:rPr lang="ru-RU" sz="2000" dirty="0">
                <a:cs typeface="Times New Roman" panose="02020603050405020304" pitchFamily="18" charset="0"/>
              </a:rPr>
              <a:t>с учебником в бумажной форме должна приобретаться электронная форма </a:t>
            </a:r>
            <a:r>
              <a:rPr lang="ru-RU" sz="2000" dirty="0" smtClean="0">
                <a:cs typeface="Times New Roman" panose="02020603050405020304" pitchFamily="18" charset="0"/>
              </a:rPr>
              <a:t>учебника;</a:t>
            </a:r>
          </a:p>
          <a:p>
            <a:r>
              <a:rPr lang="ru-RU" sz="2000" dirty="0" smtClean="0">
                <a:cs typeface="Times New Roman" panose="02020603050405020304" pitchFamily="18" charset="0"/>
              </a:rPr>
              <a:t> К </a:t>
            </a:r>
            <a:r>
              <a:rPr lang="ru-RU" sz="2000" dirty="0">
                <a:cs typeface="Times New Roman" panose="02020603050405020304" pitchFamily="18" charset="0"/>
              </a:rPr>
              <a:t>учебникам, закупленным ранее только в печатной форме, возможна закупка отдельно электронной формы учебника. </a:t>
            </a:r>
          </a:p>
          <a:p>
            <a:r>
              <a:rPr lang="ru-RU" sz="2000" dirty="0">
                <a:cs typeface="Times New Roman" panose="02020603050405020304" pitchFamily="18" charset="0"/>
              </a:rPr>
              <a:t>Электронная форма учебника может приобретаться как в комплекте с печатным учебником, так и </a:t>
            </a:r>
            <a:r>
              <a:rPr lang="ru-RU" sz="2000" dirty="0" smtClean="0">
                <a:cs typeface="Times New Roman" panose="02020603050405020304" pitchFamily="18" charset="0"/>
              </a:rPr>
              <a:t>самостоятельно.</a:t>
            </a:r>
            <a:endParaRPr lang="ru-RU" sz="2000" dirty="0">
              <a:cs typeface="Times New Roman" panose="02020603050405020304" pitchFamily="18" charset="0"/>
            </a:endParaRPr>
          </a:p>
        </p:txBody>
      </p:sp>
      <p:pic>
        <p:nvPicPr>
          <p:cNvPr id="6"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8530" y="2000948"/>
            <a:ext cx="1490182" cy="2066943"/>
          </a:xfrm>
          <a:prstGeom prst="rect">
            <a:avLst/>
          </a:prstGeom>
          <a:effectLst>
            <a:glow rad="139700">
              <a:schemeClr val="accent1">
                <a:satMod val="175000"/>
                <a:alpha val="40000"/>
              </a:schemeClr>
            </a:glow>
          </a:effectLst>
        </p:spPr>
      </p:pic>
      <p:pic>
        <p:nvPicPr>
          <p:cNvPr id="8" name="Содержимое 7" descr="es2150864.jpg"/>
          <p:cNvPicPr>
            <a:picLocks noGrp="1" noChangeAspect="1"/>
          </p:cNvPicPr>
          <p:nvPr>
            <p:ph sz="half" idx="2"/>
          </p:nvPr>
        </p:nvPicPr>
        <p:blipFill>
          <a:blip r:embed="rId3" cstate="print"/>
          <a:stretch>
            <a:fillRect/>
          </a:stretch>
        </p:blipFill>
        <p:spPr>
          <a:xfrm>
            <a:off x="5950634" y="4240781"/>
            <a:ext cx="2022987" cy="2026376"/>
          </a:xfrm>
          <a:effectLst>
            <a:glow rad="139700">
              <a:schemeClr val="accent1">
                <a:satMod val="175000"/>
                <a:alpha val="40000"/>
              </a:schemeClr>
            </a:glow>
          </a:effectLst>
        </p:spPr>
      </p:pic>
    </p:spTree>
    <p:extLst>
      <p:ext uri="{BB962C8B-B14F-4D97-AF65-F5344CB8AC3E}">
        <p14:creationId xmlns:p14="http://schemas.microsoft.com/office/powerpoint/2010/main" val="157685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r>
              <a:rPr lang="ru-RU" sz="3600" b="1" dirty="0">
                <a:solidFill>
                  <a:schemeClr val="bg1"/>
                </a:solidFill>
                <a:effectLst>
                  <a:outerShdw blurRad="38100" dist="38100" dir="2700000" algn="tl">
                    <a:srgbClr val="000000">
                      <a:alpha val="43137"/>
                    </a:srgbClr>
                  </a:outerShdw>
                </a:effectLst>
                <a:latin typeface="+mn-lt"/>
              </a:rPr>
              <a:t>Новая образовательная реальность </a:t>
            </a:r>
          </a:p>
        </p:txBody>
      </p:sp>
      <p:pic>
        <p:nvPicPr>
          <p:cNvPr id="4" name="Новая образовательная реальность">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03263" y="1825625"/>
            <a:ext cx="7735887" cy="4351338"/>
          </a:xfrm>
        </p:spPr>
      </p:pic>
    </p:spTree>
    <p:extLst>
      <p:ext uri="{BB962C8B-B14F-4D97-AF65-F5344CB8AC3E}">
        <p14:creationId xmlns:p14="http://schemas.microsoft.com/office/powerpoint/2010/main" val="1673780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219" y="354036"/>
            <a:ext cx="6447501" cy="594360"/>
          </a:xfrm>
        </p:spPr>
        <p:txBody>
          <a:bodyPr>
            <a:normAutofit/>
          </a:bodyPr>
          <a:lstStyle/>
          <a:p>
            <a:r>
              <a:rPr lang="ru-RU" sz="3200" b="1" dirty="0">
                <a:solidFill>
                  <a:schemeClr val="bg1"/>
                </a:solidFill>
                <a:effectLst>
                  <a:outerShdw blurRad="38100" dist="38100" dir="2700000" algn="tl">
                    <a:srgbClr val="000000">
                      <a:alpha val="43137"/>
                    </a:srgbClr>
                  </a:outerShdw>
                </a:effectLst>
                <a:latin typeface="+mn-lt"/>
              </a:rPr>
              <a:t>Актуальные проблемы</a:t>
            </a:r>
          </a:p>
        </p:txBody>
      </p:sp>
      <p:sp>
        <p:nvSpPr>
          <p:cNvPr id="3" name="Объект 2"/>
          <p:cNvSpPr>
            <a:spLocks noGrp="1"/>
          </p:cNvSpPr>
          <p:nvPr>
            <p:ph idx="1"/>
          </p:nvPr>
        </p:nvSpPr>
        <p:spPr>
          <a:xfrm>
            <a:off x="182879" y="1656099"/>
            <a:ext cx="8834511" cy="5054195"/>
          </a:xfrm>
        </p:spPr>
        <p:txBody>
          <a:bodyPr>
            <a:noAutofit/>
          </a:bodyPr>
          <a:lstStyle/>
          <a:p>
            <a:pPr>
              <a:spcBef>
                <a:spcPts val="400"/>
              </a:spcBef>
            </a:pPr>
            <a:r>
              <a:rPr lang="ru-RU" sz="2000" dirty="0">
                <a:cs typeface="Times New Roman" panose="02020603050405020304" pitchFamily="18" charset="0"/>
              </a:rPr>
              <a:t>Наличие, доступность и вариативность учебников в электронной форме.</a:t>
            </a:r>
          </a:p>
          <a:p>
            <a:pPr>
              <a:spcBef>
                <a:spcPts val="400"/>
              </a:spcBef>
            </a:pPr>
            <a:r>
              <a:rPr lang="ru-RU" sz="2000" dirty="0">
                <a:cs typeface="Times New Roman" panose="02020603050405020304" pitchFamily="18" charset="0"/>
              </a:rPr>
              <a:t>Доступность и надежность пользовательских устройств</a:t>
            </a:r>
          </a:p>
          <a:p>
            <a:pPr>
              <a:spcBef>
                <a:spcPts val="400"/>
              </a:spcBef>
            </a:pPr>
            <a:r>
              <a:rPr lang="ru-RU" sz="2000" dirty="0">
                <a:cs typeface="Times New Roman" panose="02020603050405020304" pitchFamily="18" charset="0"/>
              </a:rPr>
              <a:t>Слабое развитие вспомогательной инфраструктуры в учебных заведениях</a:t>
            </a:r>
          </a:p>
          <a:p>
            <a:pPr>
              <a:spcBef>
                <a:spcPts val="400"/>
              </a:spcBef>
              <a:buNone/>
            </a:pPr>
            <a:r>
              <a:rPr lang="ru-RU" sz="2000" dirty="0">
                <a:cs typeface="Times New Roman" panose="02020603050405020304" pitchFamily="18" charset="0"/>
              </a:rPr>
              <a:t> – точки для   зарядки устройств, интернета, точки доступа </a:t>
            </a:r>
            <a:r>
              <a:rPr lang="ru-RU" sz="2000" dirty="0" err="1">
                <a:cs typeface="Times New Roman" panose="02020603050405020304" pitchFamily="18" charset="0"/>
              </a:rPr>
              <a:t>wi-fi</a:t>
            </a:r>
            <a:endParaRPr lang="ru-RU" sz="2000" dirty="0">
              <a:cs typeface="Times New Roman" panose="02020603050405020304" pitchFamily="18" charset="0"/>
            </a:endParaRPr>
          </a:p>
          <a:p>
            <a:pPr marL="0" indent="0">
              <a:spcBef>
                <a:spcPts val="400"/>
              </a:spcBef>
              <a:buNone/>
            </a:pPr>
            <a:r>
              <a:rPr lang="ru-RU" sz="2000" dirty="0">
                <a:cs typeface="Times New Roman" panose="02020603050405020304" pitchFamily="18" charset="0"/>
              </a:rPr>
              <a:t>     возможность управления   устройствами в классе.</a:t>
            </a:r>
          </a:p>
          <a:p>
            <a:pPr>
              <a:spcBef>
                <a:spcPts val="400"/>
              </a:spcBef>
            </a:pPr>
            <a:r>
              <a:rPr lang="ru-RU" sz="2000" dirty="0">
                <a:cs typeface="Times New Roman" panose="02020603050405020304" pitchFamily="18" charset="0"/>
              </a:rPr>
              <a:t>Вместе с учебником в электронной форме должны создаваться и электронные УМК,</a:t>
            </a:r>
          </a:p>
          <a:p>
            <a:pPr marL="0" indent="0">
              <a:spcBef>
                <a:spcPts val="400"/>
              </a:spcBef>
              <a:buNone/>
            </a:pPr>
            <a:r>
              <a:rPr lang="ru-RU" sz="2000" dirty="0">
                <a:cs typeface="Times New Roman" panose="02020603050405020304" pitchFamily="18" charset="0"/>
              </a:rPr>
              <a:t>     позволяющие вести полноценное преподавание.</a:t>
            </a:r>
          </a:p>
          <a:p>
            <a:pPr>
              <a:spcBef>
                <a:spcPts val="400"/>
              </a:spcBef>
            </a:pPr>
            <a:r>
              <a:rPr lang="ru-RU" sz="2000" dirty="0">
                <a:cs typeface="Times New Roman" panose="02020603050405020304" pitchFamily="18" charset="0"/>
              </a:rPr>
              <a:t>Должна быть реализована стыковка с LMS (электронные дневники).</a:t>
            </a:r>
          </a:p>
          <a:p>
            <a:pPr>
              <a:spcBef>
                <a:spcPts val="400"/>
              </a:spcBef>
            </a:pPr>
            <a:r>
              <a:rPr lang="ru-RU" sz="2000" dirty="0">
                <a:cs typeface="Times New Roman" panose="02020603050405020304" pitchFamily="18" charset="0"/>
              </a:rPr>
              <a:t>Ограниченность бюджетов при одновременной закупке  учебников в бумажной и электронной формах.</a:t>
            </a:r>
          </a:p>
          <a:p>
            <a:pPr>
              <a:spcBef>
                <a:spcPts val="400"/>
              </a:spcBef>
            </a:pPr>
            <a:r>
              <a:rPr lang="ru-RU" sz="2000" dirty="0">
                <a:cs typeface="Times New Roman" panose="02020603050405020304" pitchFamily="18" charset="0"/>
              </a:rPr>
              <a:t>Отсутствие опыта создания и использования массового электронного контента,</a:t>
            </a:r>
          </a:p>
          <a:p>
            <a:pPr marL="0" indent="0">
              <a:spcBef>
                <a:spcPts val="400"/>
              </a:spcBef>
              <a:buNone/>
            </a:pPr>
            <a:r>
              <a:rPr lang="ru-RU" sz="2000" dirty="0">
                <a:cs typeface="Times New Roman" panose="02020603050405020304" pitchFamily="18" charset="0"/>
              </a:rPr>
              <a:t>    отработанных процессов по его реализации, доставке и контролю.</a:t>
            </a:r>
          </a:p>
          <a:p>
            <a:pPr>
              <a:spcBef>
                <a:spcPts val="400"/>
              </a:spcBef>
            </a:pPr>
            <a:r>
              <a:rPr lang="ru-RU" sz="2000" dirty="0">
                <a:cs typeface="Times New Roman" panose="02020603050405020304" pitchFamily="18" charset="0"/>
              </a:rPr>
              <a:t>Отсутствие опыта по контролю массового использования цифровых устройств в школе.</a:t>
            </a:r>
          </a:p>
        </p:txBody>
      </p:sp>
    </p:spTree>
    <p:extLst>
      <p:ext uri="{BB962C8B-B14F-4D97-AF65-F5344CB8AC3E}">
        <p14:creationId xmlns:p14="http://schemas.microsoft.com/office/powerpoint/2010/main" val="3034494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874" y="258226"/>
            <a:ext cx="8679766" cy="851971"/>
          </a:xfrm>
        </p:spPr>
        <p:txBody>
          <a:bodyPr>
            <a:normAutofit/>
          </a:bodyPr>
          <a:lstStyle/>
          <a:p>
            <a:r>
              <a:rPr lang="ru-RU" sz="3600" b="1" dirty="0" smtClean="0">
                <a:ln/>
                <a:solidFill>
                  <a:schemeClr val="bg1"/>
                </a:solidFill>
                <a:effectLst>
                  <a:outerShdw blurRad="38100" dist="19050" dir="2700000" algn="tl" rotWithShape="0">
                    <a:schemeClr val="dk1">
                      <a:lumMod val="50000"/>
                      <a:alpha val="40000"/>
                    </a:schemeClr>
                  </a:outerShdw>
                </a:effectLst>
                <a:latin typeface="+mn-lt"/>
              </a:rPr>
              <a:t>Актуальные проблемы</a:t>
            </a:r>
            <a:endParaRPr lang="ru-RU" sz="3600" b="1" dirty="0">
              <a:ln/>
              <a:solidFill>
                <a:schemeClr val="bg1"/>
              </a:solidFill>
              <a:effectLst>
                <a:outerShdw blurRad="38100" dist="19050" dir="2700000" algn="tl" rotWithShape="0">
                  <a:schemeClr val="dk1">
                    <a:lumMod val="50000"/>
                    <a:alpha val="40000"/>
                  </a:schemeClr>
                </a:outerShdw>
              </a:effectLst>
              <a:latin typeface="+mn-lt"/>
            </a:endParaRPr>
          </a:p>
        </p:txBody>
      </p:sp>
      <p:grpSp>
        <p:nvGrpSpPr>
          <p:cNvPr id="78" name="Group 2"/>
          <p:cNvGrpSpPr>
            <a:grpSpLocks/>
          </p:cNvGrpSpPr>
          <p:nvPr/>
        </p:nvGrpSpPr>
        <p:grpSpPr bwMode="auto">
          <a:xfrm>
            <a:off x="1019507" y="4267200"/>
            <a:ext cx="5105400" cy="555625"/>
            <a:chOff x="1248" y="1440"/>
            <a:chExt cx="3216" cy="350"/>
          </a:xfrm>
        </p:grpSpPr>
        <p:sp>
          <p:nvSpPr>
            <p:cNvPr id="79"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0"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contourClr>
                <a:srgbClr val="FF7C8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81" name="Text Box 5"/>
            <p:cNvSpPr txBox="1">
              <a:spLocks noChangeArrowheads="1"/>
            </p:cNvSpPr>
            <p:nvPr/>
          </p:nvSpPr>
          <p:spPr bwMode="gray">
            <a:xfrm>
              <a:off x="2256" y="1482"/>
              <a:ext cx="18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smtClean="0">
                  <a:solidFill>
                    <a:srgbClr val="000000"/>
                  </a:solidFill>
                </a:rPr>
                <a:t>Форматы </a:t>
              </a:r>
              <a:r>
                <a:rPr lang="en-US" sz="2400" dirty="0" smtClean="0">
                  <a:solidFill>
                    <a:srgbClr val="000000"/>
                  </a:solidFill>
                </a:rPr>
                <a:t>PFD </a:t>
              </a:r>
              <a:r>
                <a:rPr lang="ru-RU" sz="2400" dirty="0" smtClean="0">
                  <a:solidFill>
                    <a:srgbClr val="000000"/>
                  </a:solidFill>
                </a:rPr>
                <a:t>и </a:t>
              </a:r>
              <a:r>
                <a:rPr lang="en-US" sz="2400" dirty="0" smtClean="0">
                  <a:solidFill>
                    <a:srgbClr val="000000"/>
                  </a:solidFill>
                </a:rPr>
                <a:t>HTML</a:t>
              </a:r>
              <a:endParaRPr lang="en-US" sz="2400" dirty="0">
                <a:solidFill>
                  <a:srgbClr val="000000"/>
                </a:solidFill>
              </a:endParaRPr>
            </a:p>
          </p:txBody>
        </p:sp>
        <p:sp>
          <p:nvSpPr>
            <p:cNvPr id="82" name="Text Box 6"/>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83" name="Group 7"/>
          <p:cNvGrpSpPr>
            <a:grpSpLocks/>
          </p:cNvGrpSpPr>
          <p:nvPr/>
        </p:nvGrpSpPr>
        <p:grpSpPr bwMode="auto">
          <a:xfrm>
            <a:off x="1019507" y="1752600"/>
            <a:ext cx="6248403" cy="555625"/>
            <a:chOff x="1248" y="2030"/>
            <a:chExt cx="3936" cy="350"/>
          </a:xfrm>
        </p:grpSpPr>
        <p:sp>
          <p:nvSpPr>
            <p:cNvPr id="84"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5"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2256" y="2072"/>
              <a:ext cx="29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smtClean="0">
                  <a:solidFill>
                    <a:srgbClr val="000000"/>
                  </a:solidFill>
                </a:rPr>
                <a:t>Цифровая образовательная среда</a:t>
              </a:r>
              <a:endParaRPr lang="en-US" sz="2400" dirty="0">
                <a:solidFill>
                  <a:srgbClr val="000000"/>
                </a:solidFill>
              </a:endParaRPr>
            </a:p>
          </p:txBody>
        </p:sp>
        <p:sp>
          <p:nvSpPr>
            <p:cNvPr id="87" name="Text Box 11"/>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88" name="Group 12"/>
          <p:cNvGrpSpPr>
            <a:grpSpLocks/>
          </p:cNvGrpSpPr>
          <p:nvPr/>
        </p:nvGrpSpPr>
        <p:grpSpPr bwMode="auto">
          <a:xfrm>
            <a:off x="1019507" y="2590800"/>
            <a:ext cx="6715128" cy="555625"/>
            <a:chOff x="1248" y="2640"/>
            <a:chExt cx="4230" cy="350"/>
          </a:xfrm>
        </p:grpSpPr>
        <p:sp>
          <p:nvSpPr>
            <p:cNvPr id="89"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0"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2256" y="2682"/>
              <a:ext cx="32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smtClean="0">
                  <a:solidFill>
                    <a:srgbClr val="000000"/>
                  </a:solidFill>
                </a:rPr>
                <a:t>Цифровое дидактика и </a:t>
              </a:r>
              <a:r>
                <a:rPr lang="ru-RU" sz="2400" dirty="0" err="1" smtClean="0">
                  <a:solidFill>
                    <a:srgbClr val="000000"/>
                  </a:solidFill>
                </a:rPr>
                <a:t>неодидактика</a:t>
              </a:r>
              <a:endParaRPr lang="en-US" sz="2400" dirty="0">
                <a:solidFill>
                  <a:srgbClr val="000000"/>
                </a:solidFill>
              </a:endParaRPr>
            </a:p>
          </p:txBody>
        </p:sp>
        <p:sp>
          <p:nvSpPr>
            <p:cNvPr id="92" name="Text Box 16"/>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93" name="Group 17"/>
          <p:cNvGrpSpPr>
            <a:grpSpLocks/>
          </p:cNvGrpSpPr>
          <p:nvPr/>
        </p:nvGrpSpPr>
        <p:grpSpPr bwMode="auto">
          <a:xfrm>
            <a:off x="1019507" y="3429000"/>
            <a:ext cx="6786572" cy="555625"/>
            <a:chOff x="1248" y="3230"/>
            <a:chExt cx="4275" cy="350"/>
          </a:xfrm>
        </p:grpSpPr>
        <p:sp>
          <p:nvSpPr>
            <p:cNvPr id="94"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5"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96" name="Text Box 20"/>
            <p:cNvSpPr txBox="1">
              <a:spLocks noChangeArrowheads="1"/>
            </p:cNvSpPr>
            <p:nvPr/>
          </p:nvSpPr>
          <p:spPr bwMode="gray">
            <a:xfrm>
              <a:off x="2256" y="3272"/>
              <a:ext cx="3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smtClean="0">
                  <a:solidFill>
                    <a:srgbClr val="000000"/>
                  </a:solidFill>
                </a:rPr>
                <a:t>Возможности для индивидуализации </a:t>
              </a:r>
              <a:endParaRPr lang="en-US" sz="2400" dirty="0">
                <a:solidFill>
                  <a:srgbClr val="000000"/>
                </a:solidFill>
              </a:endParaRPr>
            </a:p>
          </p:txBody>
        </p:sp>
        <p:sp>
          <p:nvSpPr>
            <p:cNvPr id="97" name="Text Box 21"/>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grpSp>
        <p:nvGrpSpPr>
          <p:cNvPr id="98" name="Group 22"/>
          <p:cNvGrpSpPr>
            <a:grpSpLocks/>
          </p:cNvGrpSpPr>
          <p:nvPr/>
        </p:nvGrpSpPr>
        <p:grpSpPr bwMode="auto">
          <a:xfrm>
            <a:off x="1019507" y="5127625"/>
            <a:ext cx="5105400" cy="555625"/>
            <a:chOff x="1248" y="3230"/>
            <a:chExt cx="3216" cy="350"/>
          </a:xfrm>
        </p:grpSpPr>
        <p:sp>
          <p:nvSpPr>
            <p:cNvPr id="99"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0"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contourClr>
                <a:srgbClr val="9900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101" name="Text Box 25"/>
            <p:cNvSpPr txBox="1">
              <a:spLocks noChangeArrowheads="1"/>
            </p:cNvSpPr>
            <p:nvPr/>
          </p:nvSpPr>
          <p:spPr bwMode="gray">
            <a:xfrm>
              <a:off x="2256" y="3272"/>
              <a:ext cx="10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dirty="0" smtClean="0">
                  <a:solidFill>
                    <a:srgbClr val="000000"/>
                  </a:solidFill>
                </a:rPr>
                <a:t>От ЭФУ к ЭУ</a:t>
              </a:r>
              <a:endParaRPr lang="en-US" sz="2400" dirty="0">
                <a:solidFill>
                  <a:srgbClr val="000000"/>
                </a:solidFill>
              </a:endParaRPr>
            </a:p>
          </p:txBody>
        </p:sp>
        <p:sp>
          <p:nvSpPr>
            <p:cNvPr id="102" name="Text Box 26"/>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5</a:t>
              </a:r>
            </a:p>
          </p:txBody>
        </p:sp>
      </p:grpSp>
      <p:pic>
        <p:nvPicPr>
          <p:cNvPr id="28"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7171" y="4614914"/>
            <a:ext cx="2791079" cy="2033583"/>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724252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6125" y="266641"/>
            <a:ext cx="8765628" cy="6568965"/>
          </a:xfrm>
        </p:spPr>
        <p:txBody>
          <a:bodyPr>
            <a:normAutofit fontScale="92500"/>
          </a:bodyPr>
          <a:lstStyle/>
          <a:p>
            <a:pPr algn="ctr"/>
            <a:r>
              <a:rPr lang="ru-RU" sz="4300" b="1" dirty="0" smtClean="0">
                <a:ln/>
                <a:solidFill>
                  <a:schemeClr val="bg1"/>
                </a:solidFill>
                <a:effectLst>
                  <a:outerShdw blurRad="38100" dist="19050" dir="2700000" algn="tl" rotWithShape="0">
                    <a:schemeClr val="dk1">
                      <a:lumMod val="50000"/>
                      <a:alpha val="40000"/>
                    </a:schemeClr>
                  </a:outerShdw>
                </a:effectLst>
                <a:ea typeface="+mj-ea"/>
                <a:cs typeface="+mj-cs"/>
              </a:rPr>
              <a:t>Зачем нужны электронные учебники</a:t>
            </a:r>
            <a:r>
              <a:rPr lang="en-US" sz="4300" b="1" dirty="0" smtClean="0">
                <a:ln/>
                <a:solidFill>
                  <a:schemeClr val="bg1"/>
                </a:solidFill>
                <a:effectLst>
                  <a:outerShdw blurRad="38100" dist="19050" dir="2700000" algn="tl" rotWithShape="0">
                    <a:schemeClr val="dk1">
                      <a:lumMod val="50000"/>
                      <a:alpha val="40000"/>
                    </a:schemeClr>
                  </a:outerShdw>
                </a:effectLst>
                <a:ea typeface="+mj-ea"/>
                <a:cs typeface="+mj-cs"/>
              </a:rPr>
              <a:t>?</a:t>
            </a:r>
            <a:endParaRPr lang="ru-RU" sz="4300" b="1" dirty="0" smtClean="0">
              <a:ln/>
              <a:solidFill>
                <a:schemeClr val="bg1"/>
              </a:solidFill>
              <a:effectLst>
                <a:outerShdw blurRad="38100" dist="19050" dir="2700000" algn="tl" rotWithShape="0">
                  <a:schemeClr val="dk1">
                    <a:lumMod val="50000"/>
                    <a:alpha val="40000"/>
                  </a:schemeClr>
                </a:outerShdw>
              </a:effectLst>
              <a:ea typeface="+mj-ea"/>
              <a:cs typeface="+mj-cs"/>
            </a:endParaRPr>
          </a:p>
          <a:p>
            <a:pPr>
              <a:spcBef>
                <a:spcPts val="600"/>
              </a:spcBef>
            </a:pPr>
            <a:endParaRPr lang="ru-RU" sz="3900" dirty="0" smtClean="0">
              <a:solidFill>
                <a:schemeClr val="tx1"/>
              </a:solidFill>
            </a:endParaRPr>
          </a:p>
          <a:p>
            <a:pPr>
              <a:spcBef>
                <a:spcPts val="600"/>
              </a:spcBef>
            </a:pPr>
            <a:r>
              <a:rPr lang="en-US" sz="2200" dirty="0" smtClean="0">
                <a:solidFill>
                  <a:schemeClr val="tx1"/>
                </a:solidFill>
              </a:rPr>
              <a:t>-</a:t>
            </a:r>
            <a:r>
              <a:rPr lang="ru-RU" sz="2200" b="1" dirty="0">
                <a:solidFill>
                  <a:schemeClr val="tx1"/>
                </a:solidFill>
              </a:rPr>
              <a:t>для развития дистанционных форм обучения</a:t>
            </a:r>
          </a:p>
          <a:p>
            <a:pPr>
              <a:spcBef>
                <a:spcPts val="600"/>
              </a:spcBef>
            </a:pPr>
            <a:r>
              <a:rPr lang="ru-RU" sz="2200" b="1" i="1" u="sng" dirty="0">
                <a:solidFill>
                  <a:schemeClr val="accent1">
                    <a:lumMod val="50000"/>
                  </a:schemeClr>
                </a:solidFill>
              </a:rPr>
              <a:t>Электронный учебник необходим, потому что он:</a:t>
            </a:r>
            <a:endParaRPr lang="en-US" sz="2200" b="1" i="1" u="sng" dirty="0">
              <a:solidFill>
                <a:schemeClr val="accent1">
                  <a:lumMod val="50000"/>
                </a:schemeClr>
              </a:solidFill>
            </a:endParaRPr>
          </a:p>
          <a:p>
            <a:pPr>
              <a:spcBef>
                <a:spcPts val="600"/>
              </a:spcBef>
            </a:pPr>
            <a:r>
              <a:rPr lang="en-US" sz="2200" dirty="0">
                <a:solidFill>
                  <a:srgbClr val="0070C0"/>
                </a:solidFill>
              </a:rPr>
              <a:t>-</a:t>
            </a:r>
            <a:r>
              <a:rPr lang="ru-RU" sz="2200" b="1" dirty="0">
                <a:solidFill>
                  <a:schemeClr val="tx1"/>
                </a:solidFill>
              </a:rPr>
              <a:t>облегчает</a:t>
            </a:r>
            <a:r>
              <a:rPr lang="ru-RU" sz="2200" dirty="0">
                <a:solidFill>
                  <a:schemeClr val="tx1"/>
                </a:solidFill>
              </a:rPr>
              <a:t> </a:t>
            </a:r>
            <a:r>
              <a:rPr lang="ru-RU" sz="2200" b="1" dirty="0">
                <a:solidFill>
                  <a:schemeClr val="tx1"/>
                </a:solidFill>
              </a:rPr>
              <a:t>понимание</a:t>
            </a:r>
            <a:r>
              <a:rPr lang="ru-RU" sz="2200" dirty="0">
                <a:solidFill>
                  <a:schemeClr val="tx1"/>
                </a:solidFill>
              </a:rPr>
              <a:t> изучаемого материала за счет иных, нежели в печатной учебной литературе, способов подачи материала: индуктивный подход, воздействие на слуховую и эмоциональную память и т.п.;</a:t>
            </a:r>
          </a:p>
          <a:p>
            <a:pPr lvl="0">
              <a:spcBef>
                <a:spcPts val="600"/>
              </a:spcBef>
            </a:pPr>
            <a:r>
              <a:rPr lang="en-US" sz="2200" dirty="0">
                <a:solidFill>
                  <a:schemeClr val="tx1"/>
                </a:solidFill>
              </a:rPr>
              <a:t>-</a:t>
            </a:r>
            <a:r>
              <a:rPr lang="ru-RU" sz="2200" b="1" dirty="0">
                <a:solidFill>
                  <a:schemeClr val="tx1"/>
                </a:solidFill>
              </a:rPr>
              <a:t>допускает</a:t>
            </a:r>
            <a:r>
              <a:rPr lang="ru-RU" sz="2200" dirty="0">
                <a:solidFill>
                  <a:schemeClr val="tx1"/>
                </a:solidFill>
              </a:rPr>
              <a:t> </a:t>
            </a:r>
            <a:r>
              <a:rPr lang="ru-RU" sz="2200" b="1" dirty="0">
                <a:solidFill>
                  <a:schemeClr val="tx1"/>
                </a:solidFill>
              </a:rPr>
              <a:t>адаптацию</a:t>
            </a:r>
            <a:r>
              <a:rPr lang="ru-RU" sz="2200" dirty="0">
                <a:solidFill>
                  <a:schemeClr val="tx1"/>
                </a:solidFill>
              </a:rPr>
              <a:t> в соответствии с потребностями учащегося, уровнем его подготовки, интеллектуальными возможностями и амбициями;</a:t>
            </a:r>
          </a:p>
          <a:p>
            <a:pPr lvl="0">
              <a:spcBef>
                <a:spcPts val="600"/>
              </a:spcBef>
            </a:pPr>
            <a:r>
              <a:rPr lang="en-US" sz="2200" dirty="0">
                <a:solidFill>
                  <a:schemeClr val="tx1"/>
                </a:solidFill>
              </a:rPr>
              <a:t>-</a:t>
            </a:r>
            <a:r>
              <a:rPr lang="ru-RU" sz="2200" b="1" dirty="0">
                <a:solidFill>
                  <a:schemeClr val="tx1"/>
                </a:solidFill>
              </a:rPr>
              <a:t>освобождает</a:t>
            </a:r>
            <a:r>
              <a:rPr lang="ru-RU" sz="2200" dirty="0">
                <a:solidFill>
                  <a:schemeClr val="tx1"/>
                </a:solidFill>
              </a:rPr>
              <a:t> </a:t>
            </a:r>
            <a:r>
              <a:rPr lang="ru-RU" sz="2200" b="1" dirty="0">
                <a:solidFill>
                  <a:schemeClr val="tx1"/>
                </a:solidFill>
              </a:rPr>
              <a:t>от</a:t>
            </a:r>
            <a:r>
              <a:rPr lang="ru-RU" sz="2200" dirty="0">
                <a:solidFill>
                  <a:schemeClr val="tx1"/>
                </a:solidFill>
              </a:rPr>
              <a:t> </a:t>
            </a:r>
            <a:r>
              <a:rPr lang="ru-RU" sz="2200" b="1" dirty="0">
                <a:solidFill>
                  <a:schemeClr val="tx1"/>
                </a:solidFill>
              </a:rPr>
              <a:t>громоздких</a:t>
            </a:r>
            <a:r>
              <a:rPr lang="ru-RU" sz="2200" dirty="0">
                <a:solidFill>
                  <a:schemeClr val="tx1"/>
                </a:solidFill>
              </a:rPr>
              <a:t> </a:t>
            </a:r>
            <a:r>
              <a:rPr lang="ru-RU" sz="2200" b="1" dirty="0">
                <a:solidFill>
                  <a:schemeClr val="tx1"/>
                </a:solidFill>
              </a:rPr>
              <a:t>действий</a:t>
            </a:r>
            <a:r>
              <a:rPr lang="ru-RU" sz="2200" dirty="0">
                <a:solidFill>
                  <a:schemeClr val="tx1"/>
                </a:solidFill>
              </a:rPr>
              <a:t>, позволяя сосредоточиться на сути предмета, рассмотреть большее количество примеров и решить больше задач;</a:t>
            </a:r>
          </a:p>
          <a:p>
            <a:pPr lvl="0">
              <a:spcBef>
                <a:spcPts val="600"/>
              </a:spcBef>
            </a:pPr>
            <a:r>
              <a:rPr lang="en-US" sz="2200" dirty="0">
                <a:solidFill>
                  <a:schemeClr val="tx1"/>
                </a:solidFill>
              </a:rPr>
              <a:t>-</a:t>
            </a:r>
            <a:r>
              <a:rPr lang="ru-RU" sz="2200" b="1" dirty="0">
                <a:solidFill>
                  <a:schemeClr val="tx1"/>
                </a:solidFill>
              </a:rPr>
              <a:t>предоставляет</a:t>
            </a:r>
            <a:r>
              <a:rPr lang="ru-RU" sz="2200" dirty="0">
                <a:solidFill>
                  <a:schemeClr val="tx1"/>
                </a:solidFill>
              </a:rPr>
              <a:t> </a:t>
            </a:r>
            <a:r>
              <a:rPr lang="ru-RU" sz="2200" b="1" dirty="0">
                <a:solidFill>
                  <a:schemeClr val="tx1"/>
                </a:solidFill>
              </a:rPr>
              <a:t>широчайшие</a:t>
            </a:r>
            <a:r>
              <a:rPr lang="ru-RU" sz="2200" dirty="0">
                <a:solidFill>
                  <a:schemeClr val="tx1"/>
                </a:solidFill>
              </a:rPr>
              <a:t> </a:t>
            </a:r>
            <a:r>
              <a:rPr lang="ru-RU" sz="2200" b="1" dirty="0">
                <a:solidFill>
                  <a:schemeClr val="tx1"/>
                </a:solidFill>
              </a:rPr>
              <a:t>возможности</a:t>
            </a:r>
            <a:r>
              <a:rPr lang="ru-RU" sz="2200" dirty="0">
                <a:solidFill>
                  <a:schemeClr val="tx1"/>
                </a:solidFill>
              </a:rPr>
              <a:t> для самопроверки на всех этапах работы; </a:t>
            </a:r>
          </a:p>
          <a:p>
            <a:pPr lvl="0">
              <a:spcBef>
                <a:spcPts val="600"/>
              </a:spcBef>
            </a:pPr>
            <a:r>
              <a:rPr lang="en-US" sz="2200" dirty="0">
                <a:solidFill>
                  <a:schemeClr val="tx1"/>
                </a:solidFill>
              </a:rPr>
              <a:t>-</a:t>
            </a:r>
            <a:r>
              <a:rPr lang="ru-RU" sz="2200" dirty="0">
                <a:solidFill>
                  <a:schemeClr val="tx1"/>
                </a:solidFill>
              </a:rPr>
              <a:t>дает возможность </a:t>
            </a:r>
            <a:r>
              <a:rPr lang="ru-RU" sz="2200" b="1" dirty="0">
                <a:solidFill>
                  <a:schemeClr val="tx1"/>
                </a:solidFill>
              </a:rPr>
              <a:t>красиво</a:t>
            </a:r>
            <a:r>
              <a:rPr lang="ru-RU" sz="2200" dirty="0">
                <a:solidFill>
                  <a:schemeClr val="tx1"/>
                </a:solidFill>
              </a:rPr>
              <a:t> и </a:t>
            </a:r>
            <a:r>
              <a:rPr lang="ru-RU" sz="2200" b="1" dirty="0">
                <a:solidFill>
                  <a:schemeClr val="tx1"/>
                </a:solidFill>
              </a:rPr>
              <a:t>аккуратно</a:t>
            </a:r>
            <a:r>
              <a:rPr lang="ru-RU" sz="2200" dirty="0">
                <a:solidFill>
                  <a:schemeClr val="tx1"/>
                </a:solidFill>
              </a:rPr>
              <a:t> </a:t>
            </a:r>
            <a:r>
              <a:rPr lang="ru-RU" sz="2200" b="1" dirty="0">
                <a:solidFill>
                  <a:schemeClr val="tx1"/>
                </a:solidFill>
              </a:rPr>
              <a:t>оформить</a:t>
            </a:r>
            <a:r>
              <a:rPr lang="ru-RU" sz="2200" dirty="0">
                <a:solidFill>
                  <a:schemeClr val="tx1"/>
                </a:solidFill>
              </a:rPr>
              <a:t> </a:t>
            </a:r>
            <a:r>
              <a:rPr lang="ru-RU" sz="2200" b="1" dirty="0">
                <a:solidFill>
                  <a:schemeClr val="tx1"/>
                </a:solidFill>
              </a:rPr>
              <a:t>работу</a:t>
            </a:r>
            <a:r>
              <a:rPr lang="ru-RU" sz="2200" dirty="0">
                <a:solidFill>
                  <a:schemeClr val="tx1"/>
                </a:solidFill>
              </a:rPr>
              <a:t> и сдать ее преподавателю в виде файла или распечатки;</a:t>
            </a:r>
          </a:p>
          <a:p>
            <a:pPr lvl="0">
              <a:spcBef>
                <a:spcPts val="600"/>
              </a:spcBef>
            </a:pPr>
            <a:r>
              <a:rPr lang="en-US" sz="2200" dirty="0">
                <a:solidFill>
                  <a:schemeClr val="tx1"/>
                </a:solidFill>
              </a:rPr>
              <a:t>-</a:t>
            </a:r>
            <a:r>
              <a:rPr lang="ru-RU" sz="2200" dirty="0">
                <a:solidFill>
                  <a:schemeClr val="tx1"/>
                </a:solidFill>
              </a:rPr>
              <a:t>выполняет роль </a:t>
            </a:r>
            <a:r>
              <a:rPr lang="ru-RU" sz="2200" dirty="0" smtClean="0">
                <a:solidFill>
                  <a:schemeClr val="tx1"/>
                </a:solidFill>
              </a:rPr>
              <a:t>терпеливого </a:t>
            </a:r>
            <a:r>
              <a:rPr lang="ru-RU" sz="2200" b="1" dirty="0">
                <a:solidFill>
                  <a:schemeClr val="tx1"/>
                </a:solidFill>
              </a:rPr>
              <a:t>наставника</a:t>
            </a:r>
            <a:r>
              <a:rPr lang="ru-RU" sz="2200" dirty="0">
                <a:solidFill>
                  <a:schemeClr val="tx1"/>
                </a:solidFill>
              </a:rPr>
              <a:t>, предоставляя практически неограниченное количество разъяснений, повторений, подсказок и </a:t>
            </a:r>
            <a:r>
              <a:rPr lang="ru-RU" sz="2200" dirty="0" smtClean="0">
                <a:solidFill>
                  <a:schemeClr val="tx1"/>
                </a:solidFill>
              </a:rPr>
              <a:t>др.</a:t>
            </a:r>
            <a:endParaRPr lang="ru-RU" sz="2200" dirty="0"/>
          </a:p>
        </p:txBody>
      </p:sp>
    </p:spTree>
    <p:extLst>
      <p:ext uri="{BB962C8B-B14F-4D97-AF65-F5344CB8AC3E}">
        <p14:creationId xmlns:p14="http://schemas.microsoft.com/office/powerpoint/2010/main" val="3090020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098" y="-1"/>
            <a:ext cx="8718411" cy="1492469"/>
          </a:xfrm>
        </p:spPr>
        <p:txBody>
          <a:bodyPr>
            <a:noAutofit/>
          </a:bodyPr>
          <a:lstStyle/>
          <a:p>
            <a:r>
              <a:rPr lang="ru-RU" sz="2800" b="1" dirty="0">
                <a:ln/>
                <a:solidFill>
                  <a:schemeClr val="bg1"/>
                </a:solidFill>
                <a:effectLst>
                  <a:outerShdw blurRad="38100" dist="19050" dir="2700000" algn="tl" rotWithShape="0">
                    <a:schemeClr val="dk1">
                      <a:lumMod val="50000"/>
                      <a:alpha val="40000"/>
                    </a:schemeClr>
                  </a:outerShdw>
                </a:effectLst>
                <a:latin typeface="+mn-lt"/>
              </a:rPr>
              <a:t>Современный электронный учебник: </a:t>
            </a:r>
            <a:r>
              <a:rPr lang="ru-RU" sz="2800" b="1" dirty="0" smtClean="0">
                <a:ln/>
                <a:solidFill>
                  <a:schemeClr val="bg1"/>
                </a:solidFill>
                <a:effectLst>
                  <a:outerShdw blurRad="38100" dist="19050" dir="2700000" algn="tl" rotWithShape="0">
                    <a:schemeClr val="dk1">
                      <a:lumMod val="50000"/>
                      <a:alpha val="40000"/>
                    </a:schemeClr>
                  </a:outerShdw>
                </a:effectLst>
                <a:latin typeface="+mn-lt"/>
              </a:rPr>
              <a:t/>
            </a:r>
            <a:br>
              <a:rPr lang="ru-RU" sz="2800" b="1" dirty="0" smtClean="0">
                <a:ln/>
                <a:solidFill>
                  <a:schemeClr val="bg1"/>
                </a:solidFill>
                <a:effectLst>
                  <a:outerShdw blurRad="38100" dist="19050" dir="2700000" algn="tl" rotWithShape="0">
                    <a:schemeClr val="dk1">
                      <a:lumMod val="50000"/>
                      <a:alpha val="40000"/>
                    </a:schemeClr>
                  </a:outerShdw>
                </a:effectLst>
                <a:latin typeface="+mn-lt"/>
              </a:rPr>
            </a:br>
            <a:r>
              <a:rPr lang="ru-RU" sz="2800" b="1" dirty="0" smtClean="0">
                <a:ln/>
                <a:solidFill>
                  <a:schemeClr val="bg1"/>
                </a:solidFill>
                <a:effectLst>
                  <a:outerShdw blurRad="38100" dist="19050" dir="2700000" algn="tl" rotWithShape="0">
                    <a:schemeClr val="dk1">
                      <a:lumMod val="50000"/>
                      <a:alpha val="40000"/>
                    </a:schemeClr>
                  </a:outerShdw>
                </a:effectLst>
                <a:latin typeface="+mn-lt"/>
              </a:rPr>
              <a:t>обеспечение </a:t>
            </a:r>
            <a:r>
              <a:rPr lang="ru-RU" sz="2800" b="1" dirty="0">
                <a:ln/>
                <a:solidFill>
                  <a:schemeClr val="bg1"/>
                </a:solidFill>
                <a:effectLst>
                  <a:outerShdw blurRad="38100" dist="19050" dir="2700000" algn="tl" rotWithShape="0">
                    <a:schemeClr val="dk1">
                      <a:lumMod val="50000"/>
                      <a:alpha val="40000"/>
                    </a:schemeClr>
                  </a:outerShdw>
                </a:effectLst>
                <a:latin typeface="+mn-lt"/>
              </a:rPr>
              <a:t>доступности для участников образовательных отношений</a:t>
            </a:r>
          </a:p>
        </p:txBody>
      </p:sp>
      <p:sp>
        <p:nvSpPr>
          <p:cNvPr id="3" name="Текст 2"/>
          <p:cNvSpPr>
            <a:spLocks noGrp="1"/>
          </p:cNvSpPr>
          <p:nvPr>
            <p:ph type="body" idx="1"/>
          </p:nvPr>
        </p:nvSpPr>
        <p:spPr>
          <a:xfrm>
            <a:off x="3055616" y="1786760"/>
            <a:ext cx="5835166" cy="4677102"/>
          </a:xfrm>
        </p:spPr>
        <p:txBody>
          <a:bodyPr>
            <a:normAutofit/>
          </a:bodyPr>
          <a:lstStyle/>
          <a:p>
            <a:pPr indent="338138" fontAlgn="base">
              <a:spcBef>
                <a:spcPct val="0"/>
              </a:spcBef>
              <a:spcAft>
                <a:spcPct val="0"/>
              </a:spcAft>
            </a:pPr>
            <a:r>
              <a:rPr lang="ru-RU" sz="2100" dirty="0">
                <a:solidFill>
                  <a:schemeClr val="tx1"/>
                </a:solidFill>
                <a:ea typeface="Calibri" pitchFamily="34" charset="0"/>
                <a:cs typeface="Times New Roman" pitchFamily="18" charset="0"/>
              </a:rPr>
              <a:t>В действующем федеральном перечне представлены учебники 19 издательств, из которых лидирующие позиции по количеству представленных в ФПУ учебников занимают: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chemeClr val="tx1"/>
                </a:solidFill>
                <a:ea typeface="Calibri" pitchFamily="34" charset="0"/>
                <a:cs typeface="Times New Roman" pitchFamily="18" charset="0"/>
              </a:rPr>
              <a:t>- Просвещение (415 учебников)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chemeClr val="tx1"/>
                </a:solidFill>
                <a:ea typeface="Calibri" pitchFamily="34" charset="0"/>
                <a:cs typeface="Times New Roman" pitchFamily="18" charset="0"/>
              </a:rPr>
              <a:t>- Дрофа (296 учебников)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chemeClr val="tx1"/>
                </a:solidFill>
                <a:ea typeface="Calibri" pitchFamily="34" charset="0"/>
                <a:cs typeface="Times New Roman" pitchFamily="18" charset="0"/>
              </a:rPr>
              <a:t>- </a:t>
            </a:r>
            <a:r>
              <a:rPr lang="ru-RU" sz="2100" dirty="0" err="1">
                <a:solidFill>
                  <a:schemeClr val="tx1"/>
                </a:solidFill>
                <a:ea typeface="Calibri" pitchFamily="34" charset="0"/>
                <a:cs typeface="Times New Roman" pitchFamily="18" charset="0"/>
              </a:rPr>
              <a:t>Вентана</a:t>
            </a:r>
            <a:r>
              <a:rPr lang="ru-RU" sz="2100" dirty="0">
                <a:solidFill>
                  <a:schemeClr val="tx1"/>
                </a:solidFill>
                <a:ea typeface="Calibri" pitchFamily="34" charset="0"/>
                <a:cs typeface="Times New Roman" pitchFamily="18" charset="0"/>
              </a:rPr>
              <a:t>-граф (195 учебников)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chemeClr val="tx1"/>
                </a:solidFill>
                <a:ea typeface="Calibri" pitchFamily="34" charset="0"/>
                <a:cs typeface="Times New Roman" pitchFamily="18" charset="0"/>
              </a:rPr>
              <a:t>Лидерами рынка электронных учебников на сегодняшний день являются издательства: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chemeClr val="tx1"/>
                </a:solidFill>
                <a:ea typeface="Calibri" pitchFamily="34" charset="0"/>
                <a:cs typeface="Times New Roman" pitchFamily="18" charset="0"/>
              </a:rPr>
              <a:t>- Дрофа (1382 из 2694)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chemeClr val="tx1"/>
                </a:solidFill>
                <a:ea typeface="Calibri" pitchFamily="34" charset="0"/>
                <a:cs typeface="Times New Roman" pitchFamily="18" charset="0"/>
              </a:rPr>
              <a:t>- Просвещение (459 из 2694)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chemeClr val="tx1"/>
                </a:solidFill>
                <a:ea typeface="Calibri" pitchFamily="34" charset="0"/>
                <a:cs typeface="Times New Roman" pitchFamily="18" charset="0"/>
              </a:rPr>
              <a:t>- Русское слово – учебник (174 из 2694) </a:t>
            </a:r>
            <a:endParaRPr lang="ru-RU" sz="2100" dirty="0">
              <a:solidFill>
                <a:schemeClr val="tx1"/>
              </a:solidFill>
              <a:cs typeface="Times New Roman" panose="02020603050405020304" pitchFamily="18" charset="0"/>
            </a:endParaRPr>
          </a:p>
          <a:p>
            <a:pPr indent="338138" eaLnBrk="0" fontAlgn="base" hangingPunct="0">
              <a:spcBef>
                <a:spcPct val="0"/>
              </a:spcBef>
              <a:spcAft>
                <a:spcPct val="0"/>
              </a:spcAft>
            </a:pPr>
            <a:r>
              <a:rPr lang="ru-RU" sz="2100" dirty="0">
                <a:solidFill>
                  <a:srgbClr val="0070C0"/>
                </a:solidFill>
                <a:ea typeface="Calibri" pitchFamily="34" charset="0"/>
                <a:cs typeface="Times New Roman" pitchFamily="18" charset="0"/>
              </a:rPr>
              <a:t> </a:t>
            </a:r>
            <a:endParaRPr lang="ru-RU" sz="2100" dirty="0">
              <a:solidFill>
                <a:srgbClr val="0070C0"/>
              </a:solidFill>
              <a:cs typeface="Times New Roman" panose="02020603050405020304" pitchFamily="18" charset="0"/>
            </a:endParaRPr>
          </a:p>
          <a:p>
            <a:endParaRPr lang="ru-RU" sz="2100" dirty="0"/>
          </a:p>
        </p:txBody>
      </p:sp>
      <p:pic>
        <p:nvPicPr>
          <p:cNvPr id="4" name="Объект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539" y="4067503"/>
            <a:ext cx="2831078" cy="2388140"/>
          </a:xfrm>
          <a:prstGeom prst="rect">
            <a:avLst/>
          </a:prstGeom>
        </p:spPr>
      </p:pic>
    </p:spTree>
    <p:extLst>
      <p:ext uri="{BB962C8B-B14F-4D97-AF65-F5344CB8AC3E}">
        <p14:creationId xmlns:p14="http://schemas.microsoft.com/office/powerpoint/2010/main" val="237016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105728" y="381594"/>
            <a:ext cx="4466272" cy="1250257"/>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ru-RU" sz="2000" dirty="0" smtClean="0">
                <a:solidFill>
                  <a:schemeClr val="tx1"/>
                </a:solidFill>
              </a:rPr>
              <a:t> </a:t>
            </a:r>
            <a:r>
              <a:rPr lang="ru-RU" sz="2000" b="1" dirty="0">
                <a:solidFill>
                  <a:schemeClr val="tx1"/>
                </a:solidFill>
                <a:latin typeface="Monotype Corsiva" panose="03010101010201010101" pitchFamily="66" charset="0"/>
              </a:rPr>
              <a:t>Достоинства электронных учебных пособий (естественно, они не обязательно присутствуют одновременно), которых нет у традиционных печатных аналогов</a:t>
            </a:r>
          </a:p>
        </p:txBody>
      </p:sp>
      <p:sp>
        <p:nvSpPr>
          <p:cNvPr id="4" name="Содержимое 3"/>
          <p:cNvSpPr>
            <a:spLocks noGrp="1"/>
          </p:cNvSpPr>
          <p:nvPr>
            <p:ph sz="half" idx="4294967295"/>
          </p:nvPr>
        </p:nvSpPr>
        <p:spPr>
          <a:xfrm>
            <a:off x="-1" y="1916906"/>
            <a:ext cx="4895557" cy="4694907"/>
          </a:xfrm>
        </p:spPr>
        <p:txBody>
          <a:bodyPr>
            <a:noAutofit/>
          </a:bodyPr>
          <a:lstStyle/>
          <a:p>
            <a:pPr lvl="0">
              <a:spcBef>
                <a:spcPts val="200"/>
              </a:spcBef>
            </a:pPr>
            <a:r>
              <a:rPr lang="ru-RU" sz="1400" dirty="0">
                <a:cs typeface="Times New Roman" pitchFamily="18" charset="0"/>
              </a:rPr>
              <a:t>Использование </a:t>
            </a:r>
            <a:r>
              <a:rPr lang="ru-RU" sz="1400" dirty="0" err="1">
                <a:cs typeface="Times New Roman" pitchFamily="18" charset="0"/>
              </a:rPr>
              <a:t>мультимедийных</a:t>
            </a:r>
            <a:r>
              <a:rPr lang="ru-RU" sz="1400" dirty="0">
                <a:cs typeface="Times New Roman" pitchFamily="18" charset="0"/>
              </a:rPr>
              <a:t> возможностей, позволяющее сделать содержание более наглядным, понятным, занимательным.</a:t>
            </a:r>
          </a:p>
          <a:p>
            <a:pPr lvl="0">
              <a:spcBef>
                <a:spcPts val="200"/>
              </a:spcBef>
            </a:pPr>
            <a:r>
              <a:rPr lang="ru-RU" sz="1400" dirty="0">
                <a:cs typeface="Times New Roman" pitchFamily="18" charset="0"/>
              </a:rPr>
              <a:t>Возможность снабдить учебный материал динамическими рисунками, использование которых позволяет учащемуся экспериментировать, рассматривать изучаемое явление с разных сторон.</a:t>
            </a:r>
          </a:p>
          <a:p>
            <a:pPr lvl="0">
              <a:spcBef>
                <a:spcPts val="200"/>
              </a:spcBef>
            </a:pPr>
            <a:r>
              <a:rPr lang="ru-RU" sz="1400" dirty="0">
                <a:cs typeface="Times New Roman" pitchFamily="18" charset="0"/>
              </a:rPr>
              <a:t>Возможность моделировать.</a:t>
            </a:r>
          </a:p>
          <a:p>
            <a:pPr lvl="0">
              <a:spcBef>
                <a:spcPts val="200"/>
              </a:spcBef>
            </a:pPr>
            <a:r>
              <a:rPr lang="ru-RU" sz="1400" dirty="0">
                <a:cs typeface="Times New Roman" pitchFamily="18" charset="0"/>
              </a:rPr>
              <a:t>Возможность быстро и эффективно тестировать или как-либо иначе проверять знания учащихся.</a:t>
            </a:r>
          </a:p>
          <a:p>
            <a:pPr lvl="0">
              <a:spcBef>
                <a:spcPts val="200"/>
              </a:spcBef>
            </a:pPr>
            <a:r>
              <a:rPr lang="ru-RU" sz="1400" dirty="0">
                <a:cs typeface="Times New Roman" pitchFamily="18" charset="0"/>
              </a:rPr>
              <a:t>Возможность организовывать самостоятельную работу учащихся, давать подсказки, справки и многое другое (в печатном варианте пришлось бы в аналогичной ситуации </a:t>
            </a:r>
            <a:r>
              <a:rPr lang="ru-RU" sz="1400" i="1" dirty="0">
                <a:cs typeface="Times New Roman" pitchFamily="18" charset="0"/>
              </a:rPr>
              <a:t>искать </a:t>
            </a:r>
            <a:r>
              <a:rPr lang="ru-RU" sz="1400" dirty="0">
                <a:cs typeface="Times New Roman" pitchFamily="18" charset="0"/>
              </a:rPr>
              <a:t>необходимую подсказку, возможно, рыться в книгах, идти за необходимой литературой в библиотеку и т.п.).</a:t>
            </a:r>
          </a:p>
          <a:p>
            <a:pPr lvl="0">
              <a:spcBef>
                <a:spcPts val="200"/>
              </a:spcBef>
            </a:pPr>
            <a:r>
              <a:rPr lang="ru-RU" sz="1400" dirty="0">
                <a:cs typeface="Times New Roman" pitchFamily="18" charset="0"/>
              </a:rPr>
              <a:t>Использование гипертекстовых ссылок, позволяющее мгновенно отыскать нужное понятие, в считанные доли секунды «перелистать» многие страницы изучаемого текста.</a:t>
            </a:r>
          </a:p>
          <a:p>
            <a:pPr lvl="0">
              <a:spcBef>
                <a:spcPts val="200"/>
              </a:spcBef>
            </a:pPr>
            <a:r>
              <a:rPr lang="ru-RU" sz="1400" dirty="0">
                <a:cs typeface="Times New Roman" pitchFamily="18" charset="0"/>
              </a:rPr>
              <a:t>Пожалуй, одно из главных достоинств - возможность организовать виртуальную лабораторную работу, которую по тем или иным причинам невозможно провести в реальной обстановке.</a:t>
            </a:r>
          </a:p>
          <a:p>
            <a:pPr>
              <a:spcBef>
                <a:spcPts val="200"/>
              </a:spcBef>
              <a:buNone/>
            </a:pPr>
            <a:endParaRPr lang="ru-RU" sz="1400" dirty="0"/>
          </a:p>
        </p:txBody>
      </p:sp>
      <p:sp>
        <p:nvSpPr>
          <p:cNvPr id="5" name="Текст 4"/>
          <p:cNvSpPr>
            <a:spLocks noGrp="1"/>
          </p:cNvSpPr>
          <p:nvPr>
            <p:ph type="body" sz="quarter" idx="4294967295"/>
          </p:nvPr>
        </p:nvSpPr>
        <p:spPr>
          <a:xfrm>
            <a:off x="5050299" y="386859"/>
            <a:ext cx="3981157" cy="1244992"/>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0" indent="0" algn="ctr">
              <a:buNone/>
            </a:pPr>
            <a:r>
              <a:rPr lang="ru-RU" sz="2400" b="1" dirty="0">
                <a:solidFill>
                  <a:schemeClr val="tx1"/>
                </a:solidFill>
                <a:latin typeface="Monotype Corsiva" panose="03010101010201010101" pitchFamily="66" charset="0"/>
              </a:rPr>
              <a:t>Основные недостатки электронных учебников и других электронных материалов:</a:t>
            </a:r>
          </a:p>
          <a:p>
            <a:pPr marL="0" indent="0" algn="ctr">
              <a:buNone/>
            </a:pPr>
            <a:endParaRPr lang="ru-RU" dirty="0"/>
          </a:p>
        </p:txBody>
      </p:sp>
      <p:sp>
        <p:nvSpPr>
          <p:cNvPr id="6" name="Содержимое 5"/>
          <p:cNvSpPr>
            <a:spLocks noGrp="1"/>
          </p:cNvSpPr>
          <p:nvPr>
            <p:ph sz="quarter" idx="4294967295"/>
          </p:nvPr>
        </p:nvSpPr>
        <p:spPr>
          <a:xfrm>
            <a:off x="5044966" y="1828799"/>
            <a:ext cx="3986490" cy="4783015"/>
          </a:xfrm>
        </p:spPr>
        <p:txBody>
          <a:bodyPr>
            <a:noAutofit/>
          </a:bodyPr>
          <a:lstStyle/>
          <a:p>
            <a:pPr lvl="0"/>
            <a:r>
              <a:rPr lang="ru-RU" sz="1400" dirty="0">
                <a:cs typeface="Times New Roman" pitchFamily="18" charset="0"/>
              </a:rPr>
              <a:t>Отсутствие в большинстве случаев концепции, которая лежит в основе издания электронного учебника или иного пособия.</a:t>
            </a:r>
          </a:p>
          <a:p>
            <a:pPr lvl="0"/>
            <a:r>
              <a:rPr lang="ru-RU" sz="1400" dirty="0">
                <a:cs typeface="Times New Roman" pitchFamily="18" charset="0"/>
              </a:rPr>
              <a:t>Большинство электронных учебников (учебных материалов) представляют собой упрощенные популяризаторские справочники, весьма поверхностные, которые не могут стать источником системного, углубленного знания.</a:t>
            </a:r>
          </a:p>
          <a:p>
            <a:pPr lvl="0"/>
            <a:r>
              <a:rPr lang="ru-RU" sz="1400" dirty="0">
                <a:cs typeface="Times New Roman" pitchFamily="18" charset="0"/>
              </a:rPr>
              <a:t>Не все достаточно хорошо воспринимают текст на экране.</a:t>
            </a:r>
          </a:p>
          <a:p>
            <a:pPr lvl="0"/>
            <a:r>
              <a:rPr lang="ru-RU" sz="1400" dirty="0">
                <a:cs typeface="Times New Roman" pitchFamily="18" charset="0"/>
              </a:rPr>
              <a:t>Методически не продуманная (а иногда и просто вредная) подача учебного материала. Учащимся предписывают действовать по определенной довольно жесткой схеме, тем самым сковывая их самостоятельную деятельность.</a:t>
            </a:r>
          </a:p>
          <a:p>
            <a:pPr lvl="0"/>
            <a:r>
              <a:rPr lang="ru-RU" sz="1400" dirty="0" err="1">
                <a:cs typeface="Times New Roman" pitchFamily="18" charset="0"/>
              </a:rPr>
              <a:t>Мультимедийные</a:t>
            </a:r>
            <a:r>
              <a:rPr lang="ru-RU" sz="1400" dirty="0">
                <a:cs typeface="Times New Roman" pitchFamily="18" charset="0"/>
              </a:rPr>
              <a:t> средства, используемые в большом количестве при создании электронных учебников, часто являются избыточными. Они отвлекают, раздражают, не дают сосредоточиться. Выразительные средства должны быть довольно скупы и не подменять собою содержательную часть.</a:t>
            </a:r>
          </a:p>
          <a:p>
            <a:pPr>
              <a:buNone/>
            </a:pPr>
            <a:endParaRPr lang="ru-RU" sz="1400" dirty="0">
              <a:cs typeface="Times New Roman" pitchFamily="18" charset="0"/>
            </a:endParaRPr>
          </a:p>
        </p:txBody>
      </p:sp>
      <p:sp>
        <p:nvSpPr>
          <p:cNvPr id="2" name="Заголовок 1"/>
          <p:cNvSpPr>
            <a:spLocks noGrp="1"/>
          </p:cNvSpPr>
          <p:nvPr>
            <p:ph type="title" idx="4294967295"/>
          </p:nvPr>
        </p:nvSpPr>
        <p:spPr>
          <a:xfrm>
            <a:off x="0" y="1063229"/>
            <a:ext cx="4186238" cy="151209"/>
          </a:xfrm>
        </p:spPr>
        <p:txBody>
          <a:bodyPr>
            <a:normAutofit fontScale="90000"/>
          </a:bodyPr>
          <a:lstStyle/>
          <a:p>
            <a:r>
              <a:rPr lang="ru-RU" sz="1800" dirty="0">
                <a:solidFill>
                  <a:srgbClr val="0000FF"/>
                </a:solidFill>
              </a:rPr>
              <a:t/>
            </a:r>
            <a:br>
              <a:rPr lang="ru-RU" sz="1800" dirty="0">
                <a:solidFill>
                  <a:srgbClr val="0000FF"/>
                </a:solidFill>
              </a:rPr>
            </a:br>
            <a:endParaRPr lang="ru-RU" sz="1800" dirty="0">
              <a:solidFill>
                <a:srgbClr val="0000FF"/>
              </a:solidFill>
            </a:endParaRPr>
          </a:p>
        </p:txBody>
      </p:sp>
    </p:spTree>
    <p:extLst>
      <p:ext uri="{BB962C8B-B14F-4D97-AF65-F5344CB8AC3E}">
        <p14:creationId xmlns:p14="http://schemas.microsoft.com/office/powerpoint/2010/main" val="200098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303" y="268413"/>
            <a:ext cx="7418220" cy="954107"/>
          </a:xfrm>
          <a:prstGeom prst="rect">
            <a:avLst/>
          </a:prstGeom>
        </p:spPr>
        <p:txBody>
          <a:bodyPr wrap="square">
            <a:spAutoFit/>
          </a:bodyPr>
          <a:lstStyle/>
          <a:p>
            <a:r>
              <a:rPr lang="ru-RU" sz="2800" b="1" dirty="0">
                <a:ln/>
                <a:solidFill>
                  <a:schemeClr val="bg1"/>
                </a:solidFill>
                <a:effectLst>
                  <a:outerShdw blurRad="38100" dist="19050" dir="2700000" algn="tl" rotWithShape="0">
                    <a:schemeClr val="dk1">
                      <a:lumMod val="50000"/>
                      <a:alpha val="40000"/>
                    </a:schemeClr>
                  </a:outerShdw>
                </a:effectLst>
                <a:ea typeface="+mj-ea"/>
                <a:cs typeface="+mj-cs"/>
                <a:sym typeface="Arial"/>
              </a:rPr>
              <a:t>Отношение педагогов к внедрению ЭФУ в образовательный </a:t>
            </a:r>
            <a:r>
              <a:rPr lang="ru-RU" sz="2800" b="1" dirty="0" smtClean="0">
                <a:ln/>
                <a:solidFill>
                  <a:schemeClr val="bg1"/>
                </a:solidFill>
                <a:effectLst>
                  <a:outerShdw blurRad="38100" dist="19050" dir="2700000" algn="tl" rotWithShape="0">
                    <a:schemeClr val="dk1">
                      <a:lumMod val="50000"/>
                      <a:alpha val="40000"/>
                    </a:schemeClr>
                  </a:outerShdw>
                </a:effectLst>
                <a:ea typeface="+mj-ea"/>
                <a:cs typeface="+mj-cs"/>
                <a:sym typeface="Arial"/>
              </a:rPr>
              <a:t>процесс</a:t>
            </a:r>
            <a:endParaRPr lang="ru-RU" sz="2800" b="1" dirty="0">
              <a:ln/>
              <a:solidFill>
                <a:schemeClr val="bg1"/>
              </a:solidFill>
              <a:effectLst>
                <a:outerShdw blurRad="38100" dist="19050" dir="2700000" algn="tl" rotWithShape="0">
                  <a:schemeClr val="dk1">
                    <a:lumMod val="50000"/>
                    <a:alpha val="40000"/>
                  </a:schemeClr>
                </a:outerShdw>
              </a:effectLst>
              <a:ea typeface="+mj-ea"/>
              <a:cs typeface="+mj-cs"/>
              <a:sym typeface="Arial"/>
            </a:endParaRPr>
          </a:p>
        </p:txBody>
      </p:sp>
      <p:graphicFrame>
        <p:nvGraphicFramePr>
          <p:cNvPr id="12" name="Диаграмма 11"/>
          <p:cNvGraphicFramePr>
            <a:graphicFrameLocks/>
          </p:cNvGraphicFramePr>
          <p:nvPr>
            <p:extLst>
              <p:ext uri="{D42A27DB-BD31-4B8C-83A1-F6EECF244321}">
                <p14:modId xmlns:p14="http://schemas.microsoft.com/office/powerpoint/2010/main" val="824030140"/>
              </p:ext>
            </p:extLst>
          </p:nvPr>
        </p:nvGraphicFramePr>
        <p:xfrm>
          <a:off x="1226326" y="2579478"/>
          <a:ext cx="7270560"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737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nvPr>
        </p:nvGraphicFramePr>
        <p:xfrm>
          <a:off x="785785" y="2456892"/>
          <a:ext cx="8106695"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491496" y="269765"/>
            <a:ext cx="7704856" cy="954107"/>
          </a:xfrm>
          <a:prstGeom prst="rect">
            <a:avLst/>
          </a:prstGeom>
        </p:spPr>
        <p:txBody>
          <a:bodyPr wrap="square">
            <a:spAutoFit/>
          </a:bodyPr>
          <a:lstStyle/>
          <a:p>
            <a:r>
              <a:rPr lang="ru-RU" sz="2800" b="1" dirty="0">
                <a:ln/>
                <a:solidFill>
                  <a:schemeClr val="bg1"/>
                </a:solidFill>
                <a:effectLst>
                  <a:outerShdw blurRad="38100" dist="19050" dir="2700000" algn="tl" rotWithShape="0">
                    <a:schemeClr val="dk1">
                      <a:lumMod val="50000"/>
                      <a:alpha val="40000"/>
                    </a:schemeClr>
                  </a:outerShdw>
                </a:effectLst>
                <a:ea typeface="+mj-ea"/>
                <a:cs typeface="+mj-cs"/>
                <a:sym typeface="Cambria"/>
              </a:rPr>
              <a:t>Модели организации работы с ЭФУ,  </a:t>
            </a:r>
            <a:r>
              <a:rPr lang="ru-RU" sz="2800" b="1" dirty="0" smtClean="0">
                <a:ln/>
                <a:solidFill>
                  <a:schemeClr val="bg1"/>
                </a:solidFill>
                <a:effectLst>
                  <a:outerShdw blurRad="38100" dist="19050" dir="2700000" algn="tl" rotWithShape="0">
                    <a:schemeClr val="dk1">
                      <a:lumMod val="50000"/>
                      <a:alpha val="40000"/>
                    </a:schemeClr>
                  </a:outerShdw>
                </a:effectLst>
                <a:ea typeface="+mj-ea"/>
                <a:cs typeface="+mj-cs"/>
                <a:sym typeface="Cambria"/>
              </a:rPr>
              <a:t>используемые педагогами на </a:t>
            </a:r>
            <a:r>
              <a:rPr lang="ru-RU" sz="2800" b="1" dirty="0">
                <a:ln/>
                <a:solidFill>
                  <a:schemeClr val="bg1"/>
                </a:solidFill>
                <a:effectLst>
                  <a:outerShdw blurRad="38100" dist="19050" dir="2700000" algn="tl" rotWithShape="0">
                    <a:schemeClr val="dk1">
                      <a:lumMod val="50000"/>
                      <a:alpha val="40000"/>
                    </a:schemeClr>
                  </a:outerShdw>
                </a:effectLst>
                <a:ea typeface="+mj-ea"/>
                <a:cs typeface="+mj-cs"/>
                <a:sym typeface="Cambria"/>
              </a:rPr>
              <a:t>практике</a:t>
            </a:r>
          </a:p>
        </p:txBody>
      </p:sp>
    </p:spTree>
    <p:extLst>
      <p:ext uri="{BB962C8B-B14F-4D97-AF65-F5344CB8AC3E}">
        <p14:creationId xmlns:p14="http://schemas.microsoft.com/office/powerpoint/2010/main" val="184471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2802619451"/>
              </p:ext>
            </p:extLst>
          </p:nvPr>
        </p:nvGraphicFramePr>
        <p:xfrm>
          <a:off x="1486166" y="2772615"/>
          <a:ext cx="6342464" cy="349126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65760" y="276039"/>
            <a:ext cx="8778240" cy="954107"/>
          </a:xfrm>
          <a:prstGeom prst="rect">
            <a:avLst/>
          </a:prstGeom>
        </p:spPr>
        <p:txBody>
          <a:bodyPr wrap="square">
            <a:spAutoFit/>
          </a:bodyPr>
          <a:lstStyle/>
          <a:p>
            <a:r>
              <a:rPr lang="ru-RU" sz="2800" b="1" dirty="0">
                <a:ln/>
                <a:solidFill>
                  <a:schemeClr val="bg1"/>
                </a:solidFill>
                <a:effectLst>
                  <a:outerShdw blurRad="38100" dist="19050" dir="2700000" algn="tl" rotWithShape="0">
                    <a:schemeClr val="dk1">
                      <a:lumMod val="50000"/>
                      <a:alpha val="40000"/>
                    </a:schemeClr>
                  </a:outerShdw>
                </a:effectLst>
                <a:ea typeface="+mj-ea"/>
                <a:cs typeface="+mj-cs"/>
                <a:sym typeface="Arial"/>
              </a:rPr>
              <a:t>Какой вариант использования электронных учебников педагоги считают самым эффективным?</a:t>
            </a:r>
          </a:p>
        </p:txBody>
      </p:sp>
    </p:spTree>
    <p:extLst>
      <p:ext uri="{BB962C8B-B14F-4D97-AF65-F5344CB8AC3E}">
        <p14:creationId xmlns:p14="http://schemas.microsoft.com/office/powerpoint/2010/main" val="3975911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62205" y="272181"/>
            <a:ext cx="7056513" cy="2323874"/>
          </a:xfrm>
        </p:spPr>
        <p:txBody>
          <a:bodyPr>
            <a:noAutofit/>
          </a:bodyPr>
          <a:lstStyle/>
          <a:p>
            <a:r>
              <a:rPr lang="ru-RU" sz="3000" b="1" dirty="0">
                <a:solidFill>
                  <a:schemeClr val="bg1"/>
                </a:solidFill>
                <a:latin typeface="Arbat" pitchFamily="2" charset="0"/>
              </a:rPr>
              <a:t>Учит не технология, а </a:t>
            </a:r>
            <a:r>
              <a:rPr lang="ru-RU" sz="3000" b="1" dirty="0" smtClean="0">
                <a:solidFill>
                  <a:schemeClr val="bg1"/>
                </a:solidFill>
                <a:latin typeface="Arbat" pitchFamily="2" charset="0"/>
              </a:rPr>
              <a:t>учитель</a:t>
            </a:r>
            <a:br>
              <a:rPr lang="ru-RU" sz="3000" b="1" dirty="0" smtClean="0">
                <a:solidFill>
                  <a:schemeClr val="bg1"/>
                </a:solidFill>
                <a:latin typeface="Arbat" pitchFamily="2" charset="0"/>
              </a:rPr>
            </a:br>
            <a:r>
              <a:rPr lang="ru-RU" sz="3000" b="1" dirty="0" smtClean="0">
                <a:solidFill>
                  <a:schemeClr val="bg1"/>
                </a:solidFill>
                <a:latin typeface="Arbat" pitchFamily="2" charset="0"/>
              </a:rPr>
              <a:t/>
            </a:r>
            <a:br>
              <a:rPr lang="ru-RU" sz="3000" b="1" dirty="0" smtClean="0">
                <a:solidFill>
                  <a:schemeClr val="bg1"/>
                </a:solidFill>
                <a:latin typeface="Arbat" pitchFamily="2" charset="0"/>
              </a:rPr>
            </a:br>
            <a:r>
              <a:rPr lang="ru-RU" sz="3000" b="1" dirty="0">
                <a:solidFill>
                  <a:schemeClr val="bg1"/>
                </a:solidFill>
                <a:latin typeface="Arbat" pitchFamily="2" charset="0"/>
              </a:rPr>
              <a:t/>
            </a:r>
            <a:br>
              <a:rPr lang="ru-RU" sz="3000" b="1" dirty="0">
                <a:solidFill>
                  <a:schemeClr val="bg1"/>
                </a:solidFill>
                <a:latin typeface="Arbat" pitchFamily="2" charset="0"/>
              </a:rPr>
            </a:br>
            <a:r>
              <a:rPr lang="ru-RU" sz="3000" b="1" dirty="0">
                <a:solidFill>
                  <a:srgbClr val="0070C0"/>
                </a:solidFill>
                <a:effectLst>
                  <a:outerShdw blurRad="38100" dist="38100" dir="2700000" algn="tl">
                    <a:srgbClr val="000000">
                      <a:alpha val="43137"/>
                    </a:srgbClr>
                  </a:outerShdw>
                </a:effectLst>
                <a:latin typeface="Arbat" pitchFamily="2" charset="0"/>
              </a:rPr>
              <a:t>СПАСИБО ЗА ВНИМАНИЕ</a:t>
            </a:r>
            <a:r>
              <a:rPr lang="en-US" sz="3000" b="1" dirty="0">
                <a:solidFill>
                  <a:srgbClr val="0070C0"/>
                </a:solidFill>
                <a:effectLst>
                  <a:outerShdw blurRad="38100" dist="38100" dir="2700000" algn="tl">
                    <a:srgbClr val="000000">
                      <a:alpha val="43137"/>
                    </a:srgbClr>
                  </a:outerShdw>
                </a:effectLst>
                <a:latin typeface="Arbat" pitchFamily="2" charset="0"/>
              </a:rPr>
              <a:t>!</a:t>
            </a:r>
            <a:endParaRPr lang="ru-RU" sz="3000" b="1" dirty="0">
              <a:solidFill>
                <a:srgbClr val="0070C0"/>
              </a:solidFill>
              <a:effectLst>
                <a:outerShdw blurRad="38100" dist="38100" dir="2700000" algn="tl">
                  <a:srgbClr val="000000">
                    <a:alpha val="43137"/>
                  </a:srgbClr>
                </a:outerShdw>
              </a:effectLst>
              <a:latin typeface="Arbat" pitchFamily="2" charset="0"/>
            </a:endParaRPr>
          </a:p>
        </p:txBody>
      </p:sp>
      <p:pic>
        <p:nvPicPr>
          <p:cNvPr id="7" name="Содержимое 6" descr="c4a29ec2d4a7b8af5a3feb0c0c749b05.jpg"/>
          <p:cNvPicPr>
            <a:picLocks noGrp="1" noChangeAspect="1"/>
          </p:cNvPicPr>
          <p:nvPr>
            <p:ph sz="half" idx="1"/>
          </p:nvPr>
        </p:nvPicPr>
        <p:blipFill>
          <a:blip r:embed="rId2" cstate="print"/>
          <a:stretch>
            <a:fillRect/>
          </a:stretch>
        </p:blipFill>
        <p:spPr>
          <a:xfrm rot="21231616">
            <a:off x="1025210" y="3071034"/>
            <a:ext cx="3110757" cy="2074875"/>
          </a:xfrm>
          <a:effectLst>
            <a:glow rad="228600">
              <a:schemeClr val="accent1">
                <a:satMod val="175000"/>
                <a:alpha val="40000"/>
              </a:schemeClr>
            </a:glow>
          </a:effectLst>
        </p:spPr>
      </p:pic>
      <p:pic>
        <p:nvPicPr>
          <p:cNvPr id="9" name="Содержимое 8" descr="deti-s-noutbukom.jpg"/>
          <p:cNvPicPr>
            <a:picLocks noGrp="1" noChangeAspect="1"/>
          </p:cNvPicPr>
          <p:nvPr>
            <p:ph sz="half" idx="2"/>
          </p:nvPr>
        </p:nvPicPr>
        <p:blipFill>
          <a:blip r:embed="rId3" cstate="print"/>
          <a:stretch>
            <a:fillRect/>
          </a:stretch>
        </p:blipFill>
        <p:spPr>
          <a:xfrm rot="600396">
            <a:off x="4756166" y="3162093"/>
            <a:ext cx="3217205" cy="2048567"/>
          </a:xfrm>
          <a:effectLst>
            <a:glow rad="228600">
              <a:schemeClr val="accent1">
                <a:satMod val="175000"/>
                <a:alpha val="40000"/>
              </a:schemeClr>
            </a:glow>
          </a:effectLst>
        </p:spPr>
      </p:pic>
      <p:pic>
        <p:nvPicPr>
          <p:cNvPr id="5"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671545">
            <a:off x="5267513" y="5194040"/>
            <a:ext cx="1007929" cy="1094408"/>
          </a:xfrm>
          <a:prstGeom prst="rect">
            <a:avLst/>
          </a:prstGeom>
        </p:spPr>
      </p:pic>
      <p:pic>
        <p:nvPicPr>
          <p:cNvPr id="6" name="Объект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078458">
            <a:off x="2054444" y="5180960"/>
            <a:ext cx="1052288" cy="1139819"/>
          </a:xfrm>
          <a:prstGeom prst="rect">
            <a:avLst/>
          </a:prstGeom>
        </p:spPr>
      </p:pic>
      <p:pic>
        <p:nvPicPr>
          <p:cNvPr id="8" name="Объект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8054" y="5286040"/>
            <a:ext cx="1936007" cy="1290671"/>
          </a:xfrm>
          <a:prstGeom prst="rect">
            <a:avLst/>
          </a:prstGeom>
        </p:spPr>
      </p:pic>
    </p:spTree>
    <p:extLst>
      <p:ext uri="{BB962C8B-B14F-4D97-AF65-F5344CB8AC3E}">
        <p14:creationId xmlns:p14="http://schemas.microsoft.com/office/powerpoint/2010/main" val="760341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890" y="203150"/>
            <a:ext cx="7886700" cy="1028650"/>
          </a:xfrm>
        </p:spPr>
        <p:txBody>
          <a:bodyPr vert="horz" lIns="91440" tIns="45720" rIns="91440" bIns="45720" rtlCol="0" anchor="ctr">
            <a:normAutofit/>
          </a:bodyPr>
          <a:lstStyle/>
          <a:p>
            <a:r>
              <a:rPr lang="ru-RU" sz="3600" b="1" dirty="0">
                <a:solidFill>
                  <a:schemeClr val="bg1"/>
                </a:solidFill>
                <a:effectLst>
                  <a:outerShdw blurRad="38100" dist="38100" dir="2700000" algn="tl">
                    <a:srgbClr val="000000">
                      <a:alpha val="43137"/>
                    </a:srgbClr>
                  </a:outerShdw>
                </a:effectLst>
                <a:latin typeface="+mn-lt"/>
              </a:rPr>
              <a:t>Видеотрансляции по данной теме:</a:t>
            </a:r>
          </a:p>
        </p:txBody>
      </p:sp>
      <p:pic>
        <p:nvPicPr>
          <p:cNvPr id="4" name="Рисунок 3"/>
          <p:cNvPicPr>
            <a:picLocks noChangeAspect="1"/>
          </p:cNvPicPr>
          <p:nvPr/>
        </p:nvPicPr>
        <p:blipFill rotWithShape="1">
          <a:blip r:embed="rId2"/>
          <a:srcRect l="8902" t="4404" r="10682" b="6913"/>
          <a:stretch/>
        </p:blipFill>
        <p:spPr>
          <a:xfrm>
            <a:off x="369318" y="2380142"/>
            <a:ext cx="3812344" cy="2363731"/>
          </a:xfrm>
          <a:prstGeom prst="rect">
            <a:avLst/>
          </a:prstGeom>
        </p:spPr>
      </p:pic>
      <p:sp>
        <p:nvSpPr>
          <p:cNvPr id="6" name="Объект 5"/>
          <p:cNvSpPr>
            <a:spLocks noGrp="1"/>
          </p:cNvSpPr>
          <p:nvPr>
            <p:ph idx="1"/>
          </p:nvPr>
        </p:nvSpPr>
        <p:spPr>
          <a:xfrm>
            <a:off x="84406" y="1984134"/>
            <a:ext cx="8876713" cy="2114899"/>
          </a:xfrm>
        </p:spPr>
        <p:txBody>
          <a:bodyPr>
            <a:normAutofit/>
          </a:bodyPr>
          <a:lstStyle/>
          <a:p>
            <a:pPr marL="0" indent="0" algn="r">
              <a:buNone/>
            </a:pPr>
            <a:r>
              <a:rPr lang="en-US" b="1" dirty="0" smtClean="0">
                <a:hlinkClick r:id="rId3"/>
              </a:rPr>
              <a:t>https://www.youtube.com/watch?v=aft6xblJ7FQ</a:t>
            </a:r>
            <a:r>
              <a:rPr lang="ru-RU" b="1" dirty="0" smtClean="0"/>
              <a:t> </a:t>
            </a:r>
          </a:p>
          <a:p>
            <a:pPr marL="0" indent="0" algn="r">
              <a:buNone/>
            </a:pPr>
            <a:r>
              <a:rPr lang="ru-RU" b="1" dirty="0" smtClean="0"/>
              <a:t>Прототип электронного учебника </a:t>
            </a:r>
            <a:br>
              <a:rPr lang="ru-RU" b="1" dirty="0" smtClean="0"/>
            </a:br>
            <a:r>
              <a:rPr lang="ru-RU" b="1" dirty="0" smtClean="0"/>
              <a:t>издательства «Просвещение»</a:t>
            </a:r>
          </a:p>
          <a:p>
            <a:pPr marL="0" indent="0" algn="r">
              <a:buNone/>
            </a:pPr>
            <a:endParaRPr lang="ru-RU" b="1" dirty="0"/>
          </a:p>
          <a:p>
            <a:pPr marL="0" indent="0" algn="r">
              <a:buNone/>
            </a:pPr>
            <a:r>
              <a:rPr lang="ru-RU" sz="3600" b="1" dirty="0" smtClean="0">
                <a:solidFill>
                  <a:srgbClr val="002060"/>
                </a:solidFill>
                <a:effectLst>
                  <a:outerShdw blurRad="38100" dist="38100" dir="2700000" algn="tl">
                    <a:srgbClr val="000000">
                      <a:alpha val="43137"/>
                    </a:srgbClr>
                  </a:outerShdw>
                </a:effectLst>
              </a:rPr>
              <a:t>УФУ - ЭУ</a:t>
            </a:r>
          </a:p>
          <a:p>
            <a:pPr marL="0" indent="0" algn="r">
              <a:buNone/>
            </a:pPr>
            <a:endParaRPr lang="ru-RU" dirty="0" smtClean="0"/>
          </a:p>
          <a:p>
            <a:pPr marL="0" indent="0" algn="r">
              <a:buNone/>
            </a:pPr>
            <a:endParaRPr lang="ru-RU" dirty="0" smtClean="0"/>
          </a:p>
        </p:txBody>
      </p:sp>
      <p:sp>
        <p:nvSpPr>
          <p:cNvPr id="7" name="Объект 5"/>
          <p:cNvSpPr txBox="1">
            <a:spLocks/>
          </p:cNvSpPr>
          <p:nvPr/>
        </p:nvSpPr>
        <p:spPr>
          <a:xfrm>
            <a:off x="84406" y="4828124"/>
            <a:ext cx="8609427" cy="19132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b="1" dirty="0" smtClean="0"/>
              <a:t>ММСО-2019 «Трансформация </a:t>
            </a:r>
            <a:r>
              <a:rPr lang="ru-RU" b="1" dirty="0"/>
              <a:t>электронного </a:t>
            </a:r>
            <a:r>
              <a:rPr lang="ru-RU" b="1" dirty="0" smtClean="0"/>
              <a:t>учебника» </a:t>
            </a:r>
            <a:r>
              <a:rPr lang="en-US" dirty="0" smtClean="0">
                <a:hlinkClick r:id="rId4"/>
              </a:rPr>
              <a:t>https</a:t>
            </a:r>
            <a:r>
              <a:rPr lang="en-US" dirty="0">
                <a:hlinkClick r:id="rId4"/>
              </a:rPr>
              <a:t>://</a:t>
            </a:r>
            <a:r>
              <a:rPr lang="en-US" dirty="0" smtClean="0">
                <a:hlinkClick r:id="rId4"/>
              </a:rPr>
              <a:t>www.youtube.com/watch?v=XTEoOQ3cPrI</a:t>
            </a:r>
            <a:r>
              <a:rPr lang="ru-RU" dirty="0" smtClean="0"/>
              <a:t> </a:t>
            </a:r>
            <a:endParaRPr lang="ru-RU" dirty="0"/>
          </a:p>
          <a:p>
            <a:r>
              <a:rPr lang="ru-RU" b="1" dirty="0"/>
              <a:t>ММСО-2019 </a:t>
            </a:r>
            <a:r>
              <a:rPr lang="ru-RU" b="1" dirty="0" smtClean="0"/>
              <a:t>«</a:t>
            </a:r>
            <a:r>
              <a:rPr lang="ru-RU" b="1" dirty="0"/>
              <a:t>Электронная форма учебника и цифровые сервисы»</a:t>
            </a:r>
            <a:r>
              <a:rPr lang="ru-RU" dirty="0" smtClean="0"/>
              <a:t> </a:t>
            </a:r>
            <a:r>
              <a:rPr lang="en-US" dirty="0" smtClean="0">
                <a:hlinkClick r:id="rId5"/>
              </a:rPr>
              <a:t>https</a:t>
            </a:r>
            <a:r>
              <a:rPr lang="en-US" dirty="0">
                <a:hlinkClick r:id="rId5"/>
              </a:rPr>
              <a:t>://</a:t>
            </a:r>
            <a:r>
              <a:rPr lang="en-US" dirty="0" smtClean="0">
                <a:hlinkClick r:id="rId5"/>
              </a:rPr>
              <a:t>www.youtube.com/watch?v=tFo3yJ5Fa3E</a:t>
            </a:r>
            <a:r>
              <a:rPr lang="ru-RU" dirty="0" smtClean="0"/>
              <a:t> </a:t>
            </a:r>
            <a:endParaRPr lang="ru-RU" dirty="0"/>
          </a:p>
        </p:txBody>
      </p:sp>
    </p:spTree>
    <p:extLst>
      <p:ext uri="{BB962C8B-B14F-4D97-AF65-F5344CB8AC3E}">
        <p14:creationId xmlns:p14="http://schemas.microsoft.com/office/powerpoint/2010/main" val="259254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890" y="203150"/>
            <a:ext cx="7886700" cy="1028650"/>
          </a:xfrm>
        </p:spPr>
        <p:txBody>
          <a:bodyPr vert="horz" lIns="91440" tIns="45720" rIns="91440" bIns="45720" rtlCol="0" anchor="ctr">
            <a:normAutofit/>
          </a:bodyPr>
          <a:lstStyle/>
          <a:p>
            <a:r>
              <a:rPr lang="ru-RU" sz="3600" b="1" dirty="0">
                <a:solidFill>
                  <a:schemeClr val="bg1"/>
                </a:solidFill>
                <a:effectLst>
                  <a:outerShdw blurRad="38100" dist="38100" dir="2700000" algn="tl">
                    <a:srgbClr val="000000">
                      <a:alpha val="43137"/>
                    </a:srgbClr>
                  </a:outerShdw>
                </a:effectLst>
                <a:latin typeface="+mn-lt"/>
              </a:rPr>
              <a:t>Публикации по данной теме:</a:t>
            </a:r>
          </a:p>
        </p:txBody>
      </p:sp>
      <p:sp>
        <p:nvSpPr>
          <p:cNvPr id="7" name="Объект 5"/>
          <p:cNvSpPr txBox="1">
            <a:spLocks/>
          </p:cNvSpPr>
          <p:nvPr/>
        </p:nvSpPr>
        <p:spPr>
          <a:xfrm>
            <a:off x="84406" y="1769353"/>
            <a:ext cx="8609427" cy="50183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smtClean="0"/>
              <a:t>Авдеева С.М., </a:t>
            </a:r>
            <a:r>
              <a:rPr lang="ru-RU" dirty="0" err="1" smtClean="0"/>
              <a:t>Босова</a:t>
            </a:r>
            <a:r>
              <a:rPr lang="ru-RU" dirty="0" smtClean="0"/>
              <a:t> Л.Л., </a:t>
            </a:r>
            <a:r>
              <a:rPr lang="ru-RU" dirty="0" err="1" smtClean="0"/>
              <a:t>Никуличева</a:t>
            </a:r>
            <a:r>
              <a:rPr lang="ru-RU" dirty="0" smtClean="0"/>
              <a:t> Н.В., </a:t>
            </a:r>
            <a:r>
              <a:rPr lang="ru-RU" dirty="0" err="1" smtClean="0"/>
              <a:t>Хапаева</a:t>
            </a:r>
            <a:r>
              <a:rPr lang="ru-RU" dirty="0" smtClean="0"/>
              <a:t> С.С. </a:t>
            </a:r>
            <a:r>
              <a:rPr lang="ru-RU" b="1" dirty="0" smtClean="0"/>
              <a:t>Индивидуализация образовательной деятельности обучаемых на основе применения электронного обучения с использованием дистанционных образовательных технологий</a:t>
            </a:r>
            <a:r>
              <a:rPr lang="ru-RU" dirty="0" smtClean="0"/>
              <a:t>: практическое пособие. – М.: Федеральный институт развития образования, 2017. – 121 с. 	</a:t>
            </a:r>
          </a:p>
          <a:p>
            <a:r>
              <a:rPr lang="ru-RU" b="1" dirty="0"/>
              <a:t>Электронные учебники: рекомендации по разработке, внедрению и использованию интерактивных </a:t>
            </a:r>
            <a:r>
              <a:rPr lang="ru-RU" b="1" dirty="0" smtClean="0"/>
              <a:t>мультимедийных </a:t>
            </a:r>
            <a:r>
              <a:rPr lang="ru-RU" b="1" dirty="0"/>
              <a:t>электронных учебников нового поколения для общего образования на базе современных мобильных электронных устройств</a:t>
            </a:r>
            <a:r>
              <a:rPr lang="ru-RU" b="1" dirty="0" smtClean="0"/>
              <a:t>.</a:t>
            </a:r>
            <a:r>
              <a:rPr lang="ru-RU" dirty="0" smtClean="0"/>
              <a:t> </a:t>
            </a:r>
            <a:r>
              <a:rPr lang="ru-RU" dirty="0"/>
              <a:t>М.: Федеральный институт </a:t>
            </a:r>
            <a:r>
              <a:rPr lang="ru-RU" dirty="0" smtClean="0"/>
              <a:t>развития </a:t>
            </a:r>
            <a:r>
              <a:rPr lang="ru-RU" dirty="0"/>
              <a:t>образования, 2012. </a:t>
            </a:r>
            <a:r>
              <a:rPr lang="ru-RU" dirty="0" smtClean="0"/>
              <a:t>84 </a:t>
            </a:r>
            <a:r>
              <a:rPr lang="ru-RU" dirty="0"/>
              <a:t>с. 	</a:t>
            </a:r>
          </a:p>
          <a:p>
            <a:endParaRPr lang="ru-RU" dirty="0"/>
          </a:p>
        </p:txBody>
      </p:sp>
      <p:pic>
        <p:nvPicPr>
          <p:cNvPr id="6"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32633" y="4685176"/>
            <a:ext cx="2667757" cy="2000818"/>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71830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0000"/>
          </a:bodyPr>
          <a:lstStyle/>
          <a:p>
            <a:r>
              <a:rPr lang="ru-RU" sz="3600" b="1" dirty="0">
                <a:solidFill>
                  <a:schemeClr val="bg1"/>
                </a:solidFill>
                <a:effectLst>
                  <a:outerShdw blurRad="38100" dist="38100" dir="2700000" algn="tl">
                    <a:srgbClr val="000000">
                      <a:alpha val="43137"/>
                    </a:srgbClr>
                  </a:outerShdw>
                </a:effectLst>
                <a:latin typeface="+mn-lt"/>
              </a:rPr>
              <a:t>Проявление эффектов</a:t>
            </a:r>
            <a:r>
              <a:rPr lang="en-US" sz="3600" b="1" dirty="0">
                <a:solidFill>
                  <a:schemeClr val="bg1"/>
                </a:solidFill>
                <a:effectLst>
                  <a:outerShdw blurRad="38100" dist="38100" dir="2700000" algn="tl">
                    <a:srgbClr val="000000">
                      <a:alpha val="43137"/>
                    </a:srgbClr>
                  </a:outerShdw>
                </a:effectLst>
                <a:latin typeface="+mn-lt"/>
              </a:rPr>
              <a:t> </a:t>
            </a:r>
            <a:r>
              <a:rPr lang="ru-RU" sz="3600" b="1" dirty="0">
                <a:solidFill>
                  <a:schemeClr val="bg1"/>
                </a:solidFill>
                <a:effectLst>
                  <a:outerShdw blurRad="38100" dist="38100" dir="2700000" algn="tl">
                    <a:srgbClr val="000000">
                      <a:alpha val="43137"/>
                    </a:srgbClr>
                  </a:outerShdw>
                </a:effectLst>
                <a:latin typeface="+mn-lt"/>
              </a:rPr>
              <a:t>технологической сингулярности в современном </a:t>
            </a:r>
            <a:r>
              <a:rPr lang="ru-RU" sz="3600" b="1" dirty="0" err="1">
                <a:solidFill>
                  <a:schemeClr val="bg1"/>
                </a:solidFill>
                <a:effectLst>
                  <a:outerShdw blurRad="38100" dist="38100" dir="2700000" algn="tl">
                    <a:srgbClr val="000000">
                      <a:alpha val="43137"/>
                    </a:srgbClr>
                  </a:outerShdw>
                </a:effectLst>
                <a:latin typeface="+mn-lt"/>
              </a:rPr>
              <a:t>компьютинге</a:t>
            </a:r>
            <a:endParaRPr lang="ru-RU" sz="3600" b="1" dirty="0">
              <a:solidFill>
                <a:schemeClr val="bg1"/>
              </a:solidFill>
              <a:effectLst>
                <a:outerShdw blurRad="38100" dist="38100" dir="2700000" algn="tl">
                  <a:srgbClr val="000000">
                    <a:alpha val="43137"/>
                  </a:srgbClr>
                </a:outerShdw>
              </a:effectLst>
              <a:latin typeface="+mn-lt"/>
            </a:endParaRPr>
          </a:p>
        </p:txBody>
      </p:sp>
      <p:pic>
        <p:nvPicPr>
          <p:cNvPr id="5"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99776">
            <a:off x="1931951" y="4773531"/>
            <a:ext cx="943478" cy="1351714"/>
          </a:xfrm>
          <a:prstGeom prst="rect">
            <a:avLst/>
          </a:prstGeom>
        </p:spPr>
      </p:pic>
      <p:pic>
        <p:nvPicPr>
          <p:cNvPr id="6" name="Объект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650" y="5599701"/>
            <a:ext cx="1211247" cy="1142815"/>
          </a:xfrm>
          <a:prstGeom prst="rect">
            <a:avLst/>
          </a:prstGeom>
        </p:spPr>
      </p:pic>
      <p:pic>
        <p:nvPicPr>
          <p:cNvPr id="7" name="Рисунок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2399" y="4328971"/>
            <a:ext cx="1228105" cy="1270730"/>
          </a:xfrm>
          <a:prstGeom prst="rect">
            <a:avLst/>
          </a:prstGeom>
        </p:spPr>
      </p:pic>
      <p:pic>
        <p:nvPicPr>
          <p:cNvPr id="8" name="Рисунок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392658">
            <a:off x="139924" y="3474288"/>
            <a:ext cx="2429313" cy="886144"/>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6583" y="5242048"/>
            <a:ext cx="1694363" cy="1362268"/>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1330" y="3691590"/>
            <a:ext cx="2052670" cy="1642136"/>
          </a:xfrm>
          <a:prstGeom prst="rect">
            <a:avLst/>
          </a:prstGeom>
        </p:spPr>
      </p:pic>
      <p:sp>
        <p:nvSpPr>
          <p:cNvPr id="11" name="Стрелка вправо 10"/>
          <p:cNvSpPr/>
          <p:nvPr/>
        </p:nvSpPr>
        <p:spPr>
          <a:xfrm>
            <a:off x="3144489" y="5333726"/>
            <a:ext cx="845061" cy="33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Выноска-облако 12"/>
          <p:cNvSpPr/>
          <p:nvPr/>
        </p:nvSpPr>
        <p:spPr>
          <a:xfrm>
            <a:off x="5698623" y="4782759"/>
            <a:ext cx="1768486" cy="8169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4" name="Схема 13"/>
          <p:cNvGraphicFramePr/>
          <p:nvPr>
            <p:extLst>
              <p:ext uri="{D42A27DB-BD31-4B8C-83A1-F6EECF244321}">
                <p14:modId xmlns:p14="http://schemas.microsoft.com/office/powerpoint/2010/main" val="3556151143"/>
              </p:ext>
            </p:extLst>
          </p:nvPr>
        </p:nvGraphicFramePr>
        <p:xfrm>
          <a:off x="3127143" y="1866156"/>
          <a:ext cx="5775114" cy="185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https://the-geek.ru/wp-content/uploads/2018/11/iphone-gradient.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6068" y="5339680"/>
            <a:ext cx="1979735" cy="131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20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r>
              <a:rPr lang="ru-RU" sz="3600" b="1" dirty="0">
                <a:solidFill>
                  <a:schemeClr val="bg1"/>
                </a:solidFill>
                <a:effectLst>
                  <a:outerShdw blurRad="38100" dist="38100" dir="2700000" algn="tl">
                    <a:srgbClr val="000000">
                      <a:alpha val="43137"/>
                    </a:srgbClr>
                  </a:outerShdw>
                </a:effectLst>
                <a:latin typeface="+mn-lt"/>
              </a:rPr>
              <a:t>Компьютерные технологии и электронные учебники</a:t>
            </a:r>
          </a:p>
        </p:txBody>
      </p:sp>
      <p:sp>
        <p:nvSpPr>
          <p:cNvPr id="3" name="Объект 2"/>
          <p:cNvSpPr>
            <a:spLocks noGrp="1"/>
          </p:cNvSpPr>
          <p:nvPr>
            <p:ph idx="1"/>
          </p:nvPr>
        </p:nvSpPr>
        <p:spPr/>
        <p:txBody>
          <a:bodyPr>
            <a:normAutofit/>
          </a:bodyPr>
          <a:lstStyle/>
          <a:p>
            <a:pPr marL="0" indent="0">
              <a:buNone/>
            </a:pPr>
            <a:r>
              <a:rPr lang="ru-RU" dirty="0" smtClean="0"/>
              <a:t>1</a:t>
            </a:r>
            <a:r>
              <a:rPr lang="ru-RU" dirty="0"/>
              <a:t>. Компьютерные технологии позволяют внедрять в текст учебного пособия не только статичные картинки, </a:t>
            </a:r>
            <a:r>
              <a:rPr lang="ru-RU" dirty="0" smtClean="0"/>
              <a:t>но звук</a:t>
            </a:r>
            <a:r>
              <a:rPr lang="ru-RU" dirty="0"/>
              <a:t>, видеофрагменты, анимационные вставки, трехмерные динамические модели. </a:t>
            </a:r>
          </a:p>
          <a:p>
            <a:pPr marL="0" indent="0">
              <a:buNone/>
            </a:pPr>
            <a:r>
              <a:rPr lang="ru-RU" dirty="0"/>
              <a:t>2. Компьютерные технологии позволяют заинтересовать ученика изучаемым предметом. </a:t>
            </a:r>
            <a:r>
              <a:rPr lang="ru-RU" dirty="0" smtClean="0"/>
              <a:t>Постепенно </a:t>
            </a:r>
            <a:r>
              <a:rPr lang="ru-RU" dirty="0"/>
              <a:t>начинает формироваться новая эстетика, берущая свое начало в оформлении компьютерных </a:t>
            </a:r>
            <a:r>
              <a:rPr lang="ru-RU" dirty="0" smtClean="0"/>
              <a:t>программ. Преподаватель</a:t>
            </a:r>
            <a:r>
              <a:rPr lang="ru-RU" dirty="0"/>
              <a:t>, использующий в процессе обучения </a:t>
            </a:r>
            <a:r>
              <a:rPr lang="ru-RU" dirty="0" smtClean="0"/>
              <a:t>компьютер, </a:t>
            </a:r>
            <a:r>
              <a:rPr lang="ru-RU" dirty="0"/>
              <a:t>воспринимается учениками как более близкий, более современный человек. Что, в свою очередь, также сказывается на скорости установления межличностных отношений, а значит — и на эффективности обучения. </a:t>
            </a:r>
          </a:p>
          <a:p>
            <a:endParaRPr lang="ru-RU" dirty="0"/>
          </a:p>
        </p:txBody>
      </p:sp>
    </p:spTree>
    <p:extLst>
      <p:ext uri="{BB962C8B-B14F-4D97-AF65-F5344CB8AC3E}">
        <p14:creationId xmlns:p14="http://schemas.microsoft.com/office/powerpoint/2010/main" val="50008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r>
              <a:rPr lang="ru-RU" sz="3600" b="1" dirty="0">
                <a:solidFill>
                  <a:schemeClr val="bg1"/>
                </a:solidFill>
                <a:effectLst>
                  <a:outerShdw blurRad="38100" dist="38100" dir="2700000" algn="tl">
                    <a:srgbClr val="000000">
                      <a:alpha val="43137"/>
                    </a:srgbClr>
                  </a:outerShdw>
                </a:effectLst>
                <a:latin typeface="+mn-lt"/>
              </a:rPr>
              <a:t>Компьютерные технологии и электронные учебники</a:t>
            </a:r>
          </a:p>
        </p:txBody>
      </p:sp>
      <p:sp>
        <p:nvSpPr>
          <p:cNvPr id="3" name="Объект 2"/>
          <p:cNvSpPr>
            <a:spLocks noGrp="1"/>
          </p:cNvSpPr>
          <p:nvPr>
            <p:ph idx="1"/>
          </p:nvPr>
        </p:nvSpPr>
        <p:spPr>
          <a:xfrm>
            <a:off x="628650" y="1825625"/>
            <a:ext cx="3491405" cy="4312418"/>
          </a:xfrm>
        </p:spPr>
        <p:txBody>
          <a:bodyPr>
            <a:normAutofit lnSpcReduction="10000"/>
          </a:bodyPr>
          <a:lstStyle/>
          <a:p>
            <a:pPr marL="0" indent="0">
              <a:buNone/>
            </a:pPr>
            <a:r>
              <a:rPr lang="ru-RU" dirty="0" smtClean="0"/>
              <a:t>3</a:t>
            </a:r>
            <a:r>
              <a:rPr lang="ru-RU" dirty="0"/>
              <a:t>. Компьютерные технологии позволяют преподавателю, один раз грамотно создав свой учебник, постоянно обновлять и пополнять его без </a:t>
            </a:r>
            <a:r>
              <a:rPr lang="ru-RU" dirty="0" smtClean="0"/>
              <a:t>дополнительных затрат</a:t>
            </a:r>
            <a:r>
              <a:rPr lang="ru-RU" dirty="0"/>
              <a:t>. </a:t>
            </a:r>
            <a:r>
              <a:rPr lang="ru-RU" dirty="0" smtClean="0"/>
              <a:t>Автор </a:t>
            </a:r>
            <a:r>
              <a:rPr lang="ru-RU" dirty="0"/>
              <a:t>может в своем издании дать ссылки на дополнительную информацию, находящуюся в сети Интернет. </a:t>
            </a:r>
            <a:r>
              <a:rPr lang="ru-RU" dirty="0" smtClean="0"/>
              <a:t>Учитывая </a:t>
            </a:r>
            <a:r>
              <a:rPr lang="ru-RU" dirty="0"/>
              <a:t>популярность Интернета среди </a:t>
            </a:r>
            <a:r>
              <a:rPr lang="ru-RU" dirty="0" smtClean="0"/>
              <a:t>молодежи</a:t>
            </a:r>
            <a:r>
              <a:rPr lang="ru-RU" dirty="0"/>
              <a:t>, эти ссылки могут быть действительно использованы. </a:t>
            </a:r>
          </a:p>
          <a:p>
            <a:endParaRPr lang="ru-RU" dirty="0"/>
          </a:p>
        </p:txBody>
      </p:sp>
      <p:pic>
        <p:nvPicPr>
          <p:cNvPr id="1026" name="Picture 2" descr="K:\информатика\Электронный учебник.files\78_2_0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25460" y="1825625"/>
            <a:ext cx="4889735" cy="46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788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740226" y="130213"/>
            <a:ext cx="3935366" cy="6589124"/>
            <a:chOff x="2549519" y="130213"/>
            <a:chExt cx="3935366" cy="6589124"/>
          </a:xfrm>
        </p:grpSpPr>
        <p:pic>
          <p:nvPicPr>
            <p:cNvPr id="3074" name="Picture 2"/>
            <p:cNvPicPr>
              <a:picLocks noChangeAspect="1" noChangeArrowheads="1"/>
            </p:cNvPicPr>
            <p:nvPr/>
          </p:nvPicPr>
          <p:blipFill rotWithShape="1">
            <a:blip r:embed="rId2">
              <a:lum contrast="54000"/>
              <a:extLst>
                <a:ext uri="{28A0092B-C50C-407E-A947-70E740481C1C}">
                  <a14:useLocalDpi xmlns:a14="http://schemas.microsoft.com/office/drawing/2010/main" val="0"/>
                </a:ext>
              </a:extLst>
            </a:blip>
            <a:srcRect l="5060" t="9892" r="2311" b="6104"/>
            <a:stretch/>
          </p:blipFill>
          <p:spPr bwMode="auto">
            <a:xfrm>
              <a:off x="2549519" y="130213"/>
              <a:ext cx="3899614" cy="25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rotWithShape="1">
            <a:blip r:embed="rId3">
              <a:lum contrast="60000"/>
              <a:extLst>
                <a:ext uri="{28A0092B-C50C-407E-A947-70E740481C1C}">
                  <a14:useLocalDpi xmlns:a14="http://schemas.microsoft.com/office/drawing/2010/main" val="0"/>
                </a:ext>
              </a:extLst>
            </a:blip>
            <a:srcRect l="4294" t="22433" r="6436" b="11529"/>
            <a:stretch/>
          </p:blipFill>
          <p:spPr bwMode="auto">
            <a:xfrm>
              <a:off x="2558015" y="2669626"/>
              <a:ext cx="3866436" cy="211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rotWithShape="1">
            <a:blip r:embed="rId4">
              <a:lum contrast="66000"/>
              <a:extLst>
                <a:ext uri="{28A0092B-C50C-407E-A947-70E740481C1C}">
                  <a14:useLocalDpi xmlns:a14="http://schemas.microsoft.com/office/drawing/2010/main" val="0"/>
                </a:ext>
              </a:extLst>
            </a:blip>
            <a:srcRect l="5418" t="22819" r="4213" b="12099"/>
            <a:stretch/>
          </p:blipFill>
          <p:spPr bwMode="auto">
            <a:xfrm>
              <a:off x="2617079" y="4666593"/>
              <a:ext cx="3867806" cy="205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917324" y="130213"/>
              <a:ext cx="507127" cy="2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7" name="Объект 10"/>
          <p:cNvPicPr>
            <a:picLocks noGrp="1" noChangeAspect="1"/>
          </p:cNvPicPr>
          <p:nvPr>
            <p:ph sz="half" idx="4294967295"/>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639840" y="4379172"/>
            <a:ext cx="3319700" cy="2340165"/>
          </a:xfrm>
          <a:prstGeom prst="rect">
            <a:avLst/>
          </a:prstGeom>
        </p:spPr>
      </p:pic>
    </p:spTree>
    <p:extLst>
      <p:ext uri="{BB962C8B-B14F-4D97-AF65-F5344CB8AC3E}">
        <p14:creationId xmlns:p14="http://schemas.microsoft.com/office/powerpoint/2010/main" val="48061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669" y="378366"/>
            <a:ext cx="8115957" cy="1951780"/>
          </a:xfrm>
        </p:spPr>
        <p:style>
          <a:lnRef idx="2">
            <a:schemeClr val="accent1"/>
          </a:lnRef>
          <a:fillRef idx="1">
            <a:schemeClr val="lt1"/>
          </a:fillRef>
          <a:effectRef idx="0">
            <a:schemeClr val="accent1"/>
          </a:effectRef>
          <a:fontRef idx="minor">
            <a:schemeClr val="dk1"/>
          </a:fontRef>
        </p:style>
        <p:txBody>
          <a:bodyPr>
            <a:normAutofit/>
          </a:bodyPr>
          <a:lstStyle/>
          <a:p>
            <a:r>
              <a:rPr lang="ru-RU" altLang="ru-RU" sz="1700" b="1" dirty="0">
                <a:latin typeface="Arial" panose="020B0604020202020204" pitchFamily="34" charset="0"/>
                <a:ea typeface="Times New Roman" panose="02020603050405020304" pitchFamily="18" charset="0"/>
              </a:rPr>
              <a:t>Электронный учебник </a:t>
            </a:r>
            <a:r>
              <a:rPr lang="ru-RU" altLang="ru-RU" sz="1700" dirty="0">
                <a:latin typeface="Arial" panose="020B0604020202020204" pitchFamily="34" charset="0"/>
                <a:ea typeface="Times New Roman" panose="02020603050405020304" pitchFamily="18" charset="0"/>
              </a:rPr>
              <a:t>- это продукт образовательного характера, который может быть воспроизведен (использован) только с помощью технических средств (компьютер и др.), соответствующий утвержденной программе обучения или программе, разработанной автором для предложенного курса, </a:t>
            </a:r>
            <a:r>
              <a:rPr lang="ru-RU" sz="1700" dirty="0">
                <a:latin typeface="Arial" panose="020B0604020202020204" pitchFamily="34" charset="0"/>
                <a:ea typeface="Times New Roman" panose="02020603050405020304" pitchFamily="18" charset="0"/>
              </a:rPr>
              <a:t>и заменяющий собой традиционный бумажный учебник</a:t>
            </a:r>
            <a:r>
              <a:rPr lang="ru-RU" sz="1700" b="1" u="sng" dirty="0">
                <a:latin typeface="Times New Roman" pitchFamily="18" charset="0"/>
                <a:cs typeface="Times New Roman" pitchFamily="18" charset="0"/>
              </a:rPr>
              <a:t/>
            </a:r>
            <a:br>
              <a:rPr lang="ru-RU" sz="1700" b="1" u="sng" dirty="0">
                <a:latin typeface="Times New Roman" pitchFamily="18" charset="0"/>
                <a:cs typeface="Times New Roman" pitchFamily="18" charset="0"/>
              </a:rPr>
            </a:br>
            <a:r>
              <a:rPr lang="ru-RU" sz="1700" b="1" u="sng" dirty="0" smtClean="0">
                <a:latin typeface="Times New Roman" pitchFamily="18" charset="0"/>
                <a:cs typeface="Times New Roman" pitchFamily="18" charset="0"/>
              </a:rPr>
              <a:t>ПЛЮС - </a:t>
            </a:r>
            <a:r>
              <a:rPr lang="ru-RU" sz="1700" b="1" dirty="0" smtClean="0">
                <a:latin typeface="Times New Roman" pitchFamily="18" charset="0"/>
                <a:cs typeface="Times New Roman" pitchFamily="18" charset="0"/>
              </a:rPr>
              <a:t>простота </a:t>
            </a:r>
            <a:r>
              <a:rPr lang="ru-RU" sz="1700" b="1" dirty="0">
                <a:latin typeface="Times New Roman" pitchFamily="18" charset="0"/>
                <a:cs typeface="Times New Roman" pitchFamily="18" charset="0"/>
              </a:rPr>
              <a:t>использования электронного учебника учениками, </a:t>
            </a:r>
            <a:r>
              <a:rPr lang="ru-RU" sz="1700" b="1" dirty="0" smtClean="0">
                <a:latin typeface="Times New Roman" pitchFamily="18" charset="0"/>
                <a:cs typeface="Times New Roman" pitchFamily="18" charset="0"/>
              </a:rPr>
              <a:t>повышение </a:t>
            </a:r>
            <a:r>
              <a:rPr lang="ru-RU" sz="1700" b="1" dirty="0">
                <a:latin typeface="Times New Roman" pitchFamily="18" charset="0"/>
                <a:cs typeface="Times New Roman" pitchFamily="18" charset="0"/>
              </a:rPr>
              <a:t>у школьников мотивации и интереса к работе с учебным </a:t>
            </a:r>
            <a:r>
              <a:rPr lang="ru-RU" sz="1700" b="1" dirty="0" smtClean="0">
                <a:latin typeface="Times New Roman" pitchFamily="18" charset="0"/>
                <a:cs typeface="Times New Roman" pitchFamily="18" charset="0"/>
              </a:rPr>
              <a:t>предметом</a:t>
            </a:r>
            <a:endParaRPr lang="ru-RU" sz="1700" dirty="0"/>
          </a:p>
        </p:txBody>
      </p:sp>
      <p:sp>
        <p:nvSpPr>
          <p:cNvPr id="3" name="Объект 2"/>
          <p:cNvSpPr>
            <a:spLocks noGrp="1"/>
          </p:cNvSpPr>
          <p:nvPr>
            <p:ph idx="1"/>
          </p:nvPr>
        </p:nvSpPr>
        <p:spPr>
          <a:xfrm>
            <a:off x="565588" y="4183117"/>
            <a:ext cx="8273611" cy="2498339"/>
          </a:xfrm>
        </p:spPr>
        <p:txBody>
          <a:bodyPr>
            <a:normAutofit lnSpcReduction="10000"/>
          </a:bodyPr>
          <a:lstStyle/>
          <a:p>
            <a:pPr marL="0" lvl="0" indent="342900" algn="just" defTabSz="914400" eaLnBrk="0" fontAlgn="base" hangingPunct="0">
              <a:lnSpc>
                <a:spcPct val="100000"/>
              </a:lnSpc>
              <a:spcBef>
                <a:spcPct val="0"/>
              </a:spcBef>
              <a:spcAft>
                <a:spcPct val="0"/>
              </a:spcAft>
              <a:buNone/>
            </a:pPr>
            <a:r>
              <a:rPr lang="ru-RU" altLang="ru-RU" sz="1600" b="1" dirty="0" smtClean="0">
                <a:latin typeface="Arial" panose="020B0604020202020204" pitchFamily="34" charset="0"/>
                <a:ea typeface="Times New Roman" panose="02020603050405020304" pitchFamily="18" charset="0"/>
              </a:rPr>
              <a:t>Компоненты </a:t>
            </a:r>
            <a:r>
              <a:rPr lang="ru-RU" altLang="ru-RU" sz="1600" b="1" dirty="0">
                <a:latin typeface="Arial" panose="020B0604020202020204" pitchFamily="34" charset="0"/>
                <a:ea typeface="Times New Roman" panose="02020603050405020304" pitchFamily="18" charset="0"/>
              </a:rPr>
              <a:t>электронного учебника: </a:t>
            </a:r>
            <a:r>
              <a:rPr lang="ru-RU" altLang="ru-RU" sz="1600" dirty="0">
                <a:latin typeface="Arial" panose="020B0604020202020204" pitchFamily="34" charset="0"/>
                <a:ea typeface="Times New Roman" panose="02020603050405020304" pitchFamily="18" charset="0"/>
              </a:rPr>
              <a:t>презентационная составляющая (содержит основную информационную часть курса); упражнения, способствующие закреплению полученных знаний; тесты, позволяющие проводить объективную оценку знаний учащегося.</a:t>
            </a:r>
            <a:endParaRPr lang="ru-RU" altLang="ru-RU" sz="1600" dirty="0">
              <a:latin typeface="Arial" panose="020B0604020202020204" pitchFamily="34" charset="0"/>
            </a:endParaRPr>
          </a:p>
          <a:p>
            <a:pPr marL="0" lvl="0" indent="342900" algn="just" defTabSz="914400" eaLnBrk="0" fontAlgn="base" hangingPunct="0">
              <a:lnSpc>
                <a:spcPct val="100000"/>
              </a:lnSpc>
              <a:spcBef>
                <a:spcPct val="0"/>
              </a:spcBef>
              <a:spcAft>
                <a:spcPct val="0"/>
              </a:spcAft>
              <a:buNone/>
            </a:pPr>
            <a:r>
              <a:rPr lang="ru-RU" altLang="ru-RU" sz="1600" dirty="0">
                <a:latin typeface="Arial" panose="020B0604020202020204" pitchFamily="34" charset="0"/>
                <a:ea typeface="Times New Roman" panose="02020603050405020304" pitchFamily="18" charset="0"/>
              </a:rPr>
              <a:t>Электронный учебник должен содержать: обложку, титульный экран, оглавление, аннотацию, полное изложение учебного материала, краткое изложение учебного материала, дополнительную литературу, систему проверки знаний, систему рубежного контроля, функцию поиска текстовых фрагментов, список авторов, словарь терминов, справочную систему по работе с управляющими элементами электронного учебника, систему управления работой с учебником.</a:t>
            </a:r>
            <a:endParaRPr lang="ru-RU" altLang="ru-RU" sz="1600" dirty="0">
              <a:latin typeface="Arial" panose="020B0604020202020204" pitchFamily="34" charset="0"/>
            </a:endParaRPr>
          </a:p>
          <a:p>
            <a:endParaRPr lang="ru-RU" sz="1400"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Объект 2"/>
          <p:cNvSpPr txBox="1">
            <a:spLocks/>
          </p:cNvSpPr>
          <p:nvPr/>
        </p:nvSpPr>
        <p:spPr>
          <a:xfrm>
            <a:off x="565588" y="2561372"/>
            <a:ext cx="8213835" cy="13589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ru-RU" sz="1800" b="1" dirty="0" smtClean="0">
                <a:latin typeface="Times New Roman" panose="02020603050405020304" pitchFamily="18" charset="0"/>
                <a:cs typeface="Times New Roman" panose="02020603050405020304" pitchFamily="18" charset="0"/>
              </a:rPr>
              <a:t>Э</a:t>
            </a:r>
            <a:r>
              <a:rPr lang="ru-RU" sz="1800" b="1" i="1" dirty="0" smtClean="0">
                <a:latin typeface="Times New Roman" panose="02020603050405020304" pitchFamily="18" charset="0"/>
                <a:cs typeface="Times New Roman" panose="02020603050405020304" pitchFamily="18" charset="0"/>
              </a:rPr>
              <a:t>лектронная форма учебника - </a:t>
            </a:r>
            <a:r>
              <a:rPr lang="ru-RU" sz="1800" b="1" dirty="0" smtClean="0">
                <a:latin typeface="Times New Roman" panose="02020603050405020304" pitchFamily="18" charset="0"/>
                <a:cs typeface="Times New Roman" panose="02020603050405020304" pitchFamily="18" charset="0"/>
              </a:rPr>
              <a:t>электронное издание, соответствующее по структуре, содержанию и художественному оформлению печатной форме учебника, содержащее мультимедийные элементы и интерактивные ссылки, расширяющие и дополняющие содержание учебника </a:t>
            </a:r>
            <a:r>
              <a:rPr lang="ru-RU" sz="1800" b="1" u="sng" dirty="0" smtClean="0">
                <a:latin typeface="Times New Roman" panose="02020603050405020304" pitchFamily="18" charset="0"/>
                <a:cs typeface="Times New Roman" panose="02020603050405020304" pitchFamily="18" charset="0"/>
              </a:rPr>
              <a:t>(определение МОН РФ по Приказу от  8 декабря 2014 г.  № 1559)</a:t>
            </a:r>
          </a:p>
          <a:p>
            <a:pPr marL="0" indent="0">
              <a:buFont typeface="Arial" panose="020B0604020202020204" pitchFamily="34" charset="0"/>
              <a:buNone/>
            </a:pPr>
            <a:endParaRPr lang="ru-RU" sz="1700" dirty="0" smtClean="0"/>
          </a:p>
          <a:p>
            <a:pPr marL="0" indent="0">
              <a:buFont typeface="Arial" panose="020B0604020202020204" pitchFamily="34" charset="0"/>
              <a:buNone/>
            </a:pPr>
            <a:endParaRPr lang="ru-RU" sz="1700" dirty="0"/>
          </a:p>
        </p:txBody>
      </p:sp>
    </p:spTree>
    <p:extLst>
      <p:ext uri="{BB962C8B-B14F-4D97-AF65-F5344CB8AC3E}">
        <p14:creationId xmlns:p14="http://schemas.microsoft.com/office/powerpoint/2010/main" val="15620270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17b657e015c7a1319690c59861d0d5e310186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456</TotalTime>
  <Words>1914</Words>
  <Application>Microsoft Office PowerPoint</Application>
  <PresentationFormat>Экран (4:3)</PresentationFormat>
  <Paragraphs>158</Paragraphs>
  <Slides>28</Slides>
  <Notes>1</Notes>
  <HiddenSlides>0</HiddenSlides>
  <MMClips>1</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Arbat</vt:lpstr>
      <vt:lpstr>Arial</vt:lpstr>
      <vt:lpstr>Calibri</vt:lpstr>
      <vt:lpstr>Calibri Light</vt:lpstr>
      <vt:lpstr>Cambria</vt:lpstr>
      <vt:lpstr>Monotype Corsiva</vt:lpstr>
      <vt:lpstr>Tahoma</vt:lpstr>
      <vt:lpstr>Times New Roman</vt:lpstr>
      <vt:lpstr>Тема Office</vt:lpstr>
      <vt:lpstr> Областной семинар в режиме on-line «Использование электронных форм учебников в образовательной деятельности»  Методические рекомендации  по применению  электронных форм учебников  издательства «Просвещение»  Кузьмина Маргарита Витальевна, канд. пед. наук,  доцент кафедры предметных области  КОГОАУ ДПО «ИРО Кировской области»,   Kuzminamv2@gmail.com    Киров 2019</vt:lpstr>
      <vt:lpstr>Новая образовательная реальность </vt:lpstr>
      <vt:lpstr>Видеотрансляции по данной теме:</vt:lpstr>
      <vt:lpstr>Публикации по данной теме:</vt:lpstr>
      <vt:lpstr>Проявление эффектов технологической сингулярности в современном компьютинге</vt:lpstr>
      <vt:lpstr>Компьютерные технологии и электронные учебники</vt:lpstr>
      <vt:lpstr>Компьютерные технологии и электронные учебники</vt:lpstr>
      <vt:lpstr>Презентация PowerPoint</vt:lpstr>
      <vt:lpstr>Электронный учебник - это продукт образовательного характера, который может быть воспроизведен (использован) только с помощью технических средств (компьютер и др.), соответствующий утвержденной программе обучения или программе, разработанной автором для предложенного курса, и заменяющий собой традиционный бумажный учебник ПЛЮС - простота использования электронного учебника учениками, повышение у школьников мотивации и интереса к работе с учебным предметом</vt:lpstr>
      <vt:lpstr>Нормативное обоснование введения в образовательный процесс электронных форм учебников</vt:lpstr>
      <vt:lpstr>Федеральный закон от 29 декабря 2012 № 273  «Об образовании в Российской Федерации»</vt:lpstr>
      <vt:lpstr>Норма обеспеченности учебными изданиями </vt:lpstr>
      <vt:lpstr>Взаимодействие по  внедрению ЭФУ</vt:lpstr>
      <vt:lpstr>Функции ЭФУ</vt:lpstr>
      <vt:lpstr>Чем ЭФУ отличается от электронных приложений к печатным учебникам?</vt:lpstr>
      <vt:lpstr>Требования к электронному учебнику </vt:lpstr>
      <vt:lpstr>Требования к уровню ИКТ-умений и навыков учителей</vt:lpstr>
      <vt:lpstr>Понимание бумажного и цифрового текста</vt:lpstr>
      <vt:lpstr>Бумажный или электронный?</vt:lpstr>
      <vt:lpstr>Актуальные проблемы</vt:lpstr>
      <vt:lpstr>Актуальные проблемы</vt:lpstr>
      <vt:lpstr>Презентация PowerPoint</vt:lpstr>
      <vt:lpstr>Современный электронный учебник:  обеспечение доступности для участников образовательных отношений</vt:lpstr>
      <vt:lpstr> </vt:lpstr>
      <vt:lpstr>Презентация PowerPoint</vt:lpstr>
      <vt:lpstr>Презентация PowerPoint</vt:lpstr>
      <vt:lpstr>Презентация PowerPoint</vt:lpstr>
      <vt:lpstr>Учит не технология, а учитель   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Кузьмина Маргарита Витальевна</cp:lastModifiedBy>
  <cp:revision>85</cp:revision>
  <dcterms:created xsi:type="dcterms:W3CDTF">2014-11-21T11:00:06Z</dcterms:created>
  <dcterms:modified xsi:type="dcterms:W3CDTF">2019-07-01T13:30:07Z</dcterms:modified>
</cp:coreProperties>
</file>