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3" r:id="rId3"/>
    <p:sldId id="304" r:id="rId4"/>
    <p:sldId id="277" r:id="rId5"/>
    <p:sldId id="324" r:id="rId6"/>
    <p:sldId id="315" r:id="rId7"/>
    <p:sldId id="328" r:id="rId8"/>
    <p:sldId id="317" r:id="rId9"/>
    <p:sldId id="318" r:id="rId10"/>
    <p:sldId id="319" r:id="rId11"/>
    <p:sldId id="320" r:id="rId12"/>
    <p:sldId id="321" r:id="rId13"/>
    <p:sldId id="338" r:id="rId14"/>
    <p:sldId id="323" r:id="rId15"/>
    <p:sldId id="325" r:id="rId16"/>
    <p:sldId id="326" r:id="rId17"/>
    <p:sldId id="327" r:id="rId18"/>
    <p:sldId id="290" r:id="rId19"/>
    <p:sldId id="305" r:id="rId20"/>
    <p:sldId id="306" r:id="rId21"/>
    <p:sldId id="307" r:id="rId22"/>
    <p:sldId id="308" r:id="rId23"/>
    <p:sldId id="309" r:id="rId24"/>
    <p:sldId id="310" r:id="rId25"/>
    <p:sldId id="329" r:id="rId26"/>
    <p:sldId id="330" r:id="rId27"/>
    <p:sldId id="331" r:id="rId28"/>
    <p:sldId id="332" r:id="rId29"/>
    <p:sldId id="301" r:id="rId30"/>
    <p:sldId id="333" r:id="rId31"/>
    <p:sldId id="334" r:id="rId32"/>
    <p:sldId id="335" r:id="rId33"/>
    <p:sldId id="336" r:id="rId34"/>
    <p:sldId id="337" r:id="rId35"/>
    <p:sldId id="311" r:id="rId36"/>
    <p:sldId id="278" r:id="rId37"/>
    <p:sldId id="279" r:id="rId38"/>
    <p:sldId id="264" r:id="rId39"/>
    <p:sldId id="263" r:id="rId40"/>
    <p:sldId id="261" r:id="rId41"/>
    <p:sldId id="288" r:id="rId42"/>
    <p:sldId id="262" r:id="rId43"/>
    <p:sldId id="280" r:id="rId44"/>
    <p:sldId id="269" r:id="rId45"/>
    <p:sldId id="281" r:id="rId46"/>
    <p:sldId id="265" r:id="rId47"/>
    <p:sldId id="282" r:id="rId48"/>
    <p:sldId id="266" r:id="rId49"/>
    <p:sldId id="283" r:id="rId50"/>
    <p:sldId id="287" r:id="rId51"/>
    <p:sldId id="298" r:id="rId52"/>
    <p:sldId id="289" r:id="rId53"/>
    <p:sldId id="284" r:id="rId54"/>
    <p:sldId id="285" r:id="rId55"/>
    <p:sldId id="291" r:id="rId56"/>
    <p:sldId id="292" r:id="rId57"/>
    <p:sldId id="286" r:id="rId58"/>
    <p:sldId id="295" r:id="rId59"/>
    <p:sldId id="267" r:id="rId60"/>
    <p:sldId id="293" r:id="rId61"/>
    <p:sldId id="294" r:id="rId62"/>
    <p:sldId id="268" r:id="rId63"/>
    <p:sldId id="296" r:id="rId64"/>
    <p:sldId id="297" r:id="rId65"/>
    <p:sldId id="271" r:id="rId66"/>
    <p:sldId id="312" r:id="rId67"/>
    <p:sldId id="299" r:id="rId68"/>
    <p:sldId id="300" r:id="rId69"/>
    <p:sldId id="313" r:id="rId70"/>
    <p:sldId id="273" r:id="rId71"/>
    <p:sldId id="314" r:id="rId72"/>
    <p:sldId id="302" r:id="rId7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7" autoAdjust="0"/>
    <p:restoredTop sz="94660"/>
  </p:normalViewPr>
  <p:slideViewPr>
    <p:cSldViewPr snapToGrid="0">
      <p:cViewPr varScale="1">
        <p:scale>
          <a:sx n="70" d="100"/>
          <a:sy n="70" d="100"/>
        </p:scale>
        <p:origin x="90" y="5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2A2E7C6C-E96F-48C7-946D-69F99938694D}" type="datetimeFigureOut">
              <a:rPr lang="ru-RU" smtClean="0"/>
              <a:t>29.02.2020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E6D4ECB-13E0-490B-B1D9-F8E10183AE8A}" type="slidenum">
              <a:rPr lang="ru-RU" smtClean="0"/>
              <a:t>‹#›</a:t>
            </a:fld>
            <a:endParaRPr lang="ru-RU"/>
          </a:p>
        </p:txBody>
      </p:sp>
    </p:spTree>
    <p:extLst>
      <p:ext uri="{BB962C8B-B14F-4D97-AF65-F5344CB8AC3E}">
        <p14:creationId xmlns:p14="http://schemas.microsoft.com/office/powerpoint/2010/main" val="4135131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A2E7C6C-E96F-48C7-946D-69F99938694D}" type="datetimeFigureOut">
              <a:rPr lang="ru-RU" smtClean="0"/>
              <a:t>29.02.2020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E6D4ECB-13E0-490B-B1D9-F8E10183AE8A}" type="slidenum">
              <a:rPr lang="ru-RU" smtClean="0"/>
              <a:t>‹#›</a:t>
            </a:fld>
            <a:endParaRPr lang="ru-RU"/>
          </a:p>
        </p:txBody>
      </p:sp>
    </p:spTree>
    <p:extLst>
      <p:ext uri="{BB962C8B-B14F-4D97-AF65-F5344CB8AC3E}">
        <p14:creationId xmlns:p14="http://schemas.microsoft.com/office/powerpoint/2010/main" val="1977510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A2E7C6C-E96F-48C7-946D-69F99938694D}" type="datetimeFigureOut">
              <a:rPr lang="ru-RU" smtClean="0"/>
              <a:t>29.02.2020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E6D4ECB-13E0-490B-B1D9-F8E10183AE8A}" type="slidenum">
              <a:rPr lang="ru-RU" smtClean="0"/>
              <a:t>‹#›</a:t>
            </a:fld>
            <a:endParaRPr lang="ru-RU"/>
          </a:p>
        </p:txBody>
      </p:sp>
    </p:spTree>
    <p:extLst>
      <p:ext uri="{BB962C8B-B14F-4D97-AF65-F5344CB8AC3E}">
        <p14:creationId xmlns:p14="http://schemas.microsoft.com/office/powerpoint/2010/main" val="1867554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A2E7C6C-E96F-48C7-946D-69F99938694D}" type="datetimeFigureOut">
              <a:rPr lang="ru-RU" smtClean="0"/>
              <a:t>29.02.2020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E6D4ECB-13E0-490B-B1D9-F8E10183AE8A}" type="slidenum">
              <a:rPr lang="ru-RU" smtClean="0"/>
              <a:t>‹#›</a:t>
            </a:fld>
            <a:endParaRPr lang="ru-RU"/>
          </a:p>
        </p:txBody>
      </p:sp>
    </p:spTree>
    <p:extLst>
      <p:ext uri="{BB962C8B-B14F-4D97-AF65-F5344CB8AC3E}">
        <p14:creationId xmlns:p14="http://schemas.microsoft.com/office/powerpoint/2010/main" val="2243270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2A2E7C6C-E96F-48C7-946D-69F99938694D}" type="datetimeFigureOut">
              <a:rPr lang="ru-RU" smtClean="0"/>
              <a:t>29.02.2020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E6D4ECB-13E0-490B-B1D9-F8E10183AE8A}" type="slidenum">
              <a:rPr lang="ru-RU" smtClean="0"/>
              <a:t>‹#›</a:t>
            </a:fld>
            <a:endParaRPr lang="ru-RU"/>
          </a:p>
        </p:txBody>
      </p:sp>
    </p:spTree>
    <p:extLst>
      <p:ext uri="{BB962C8B-B14F-4D97-AF65-F5344CB8AC3E}">
        <p14:creationId xmlns:p14="http://schemas.microsoft.com/office/powerpoint/2010/main" val="3154634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2A2E7C6C-E96F-48C7-946D-69F99938694D}" type="datetimeFigureOut">
              <a:rPr lang="ru-RU" smtClean="0"/>
              <a:t>29.02.2020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E6D4ECB-13E0-490B-B1D9-F8E10183AE8A}" type="slidenum">
              <a:rPr lang="ru-RU" smtClean="0"/>
              <a:t>‹#›</a:t>
            </a:fld>
            <a:endParaRPr lang="ru-RU"/>
          </a:p>
        </p:txBody>
      </p:sp>
    </p:spTree>
    <p:extLst>
      <p:ext uri="{BB962C8B-B14F-4D97-AF65-F5344CB8AC3E}">
        <p14:creationId xmlns:p14="http://schemas.microsoft.com/office/powerpoint/2010/main" val="2965171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2A2E7C6C-E96F-48C7-946D-69F99938694D}" type="datetimeFigureOut">
              <a:rPr lang="ru-RU" smtClean="0"/>
              <a:t>29.02.2020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E6D4ECB-13E0-490B-B1D9-F8E10183AE8A}" type="slidenum">
              <a:rPr lang="ru-RU" smtClean="0"/>
              <a:t>‹#›</a:t>
            </a:fld>
            <a:endParaRPr lang="ru-RU"/>
          </a:p>
        </p:txBody>
      </p:sp>
    </p:spTree>
    <p:extLst>
      <p:ext uri="{BB962C8B-B14F-4D97-AF65-F5344CB8AC3E}">
        <p14:creationId xmlns:p14="http://schemas.microsoft.com/office/powerpoint/2010/main" val="3989838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2A2E7C6C-E96F-48C7-946D-69F99938694D}" type="datetimeFigureOut">
              <a:rPr lang="ru-RU" smtClean="0"/>
              <a:t>29.02.2020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E6D4ECB-13E0-490B-B1D9-F8E10183AE8A}" type="slidenum">
              <a:rPr lang="ru-RU" smtClean="0"/>
              <a:t>‹#›</a:t>
            </a:fld>
            <a:endParaRPr lang="ru-RU"/>
          </a:p>
        </p:txBody>
      </p:sp>
    </p:spTree>
    <p:extLst>
      <p:ext uri="{BB962C8B-B14F-4D97-AF65-F5344CB8AC3E}">
        <p14:creationId xmlns:p14="http://schemas.microsoft.com/office/powerpoint/2010/main" val="3874824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A2E7C6C-E96F-48C7-946D-69F99938694D}" type="datetimeFigureOut">
              <a:rPr lang="ru-RU" smtClean="0"/>
              <a:t>29.02.2020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E6D4ECB-13E0-490B-B1D9-F8E10183AE8A}" type="slidenum">
              <a:rPr lang="ru-RU" smtClean="0"/>
              <a:t>‹#›</a:t>
            </a:fld>
            <a:endParaRPr lang="ru-RU"/>
          </a:p>
        </p:txBody>
      </p:sp>
    </p:spTree>
    <p:extLst>
      <p:ext uri="{BB962C8B-B14F-4D97-AF65-F5344CB8AC3E}">
        <p14:creationId xmlns:p14="http://schemas.microsoft.com/office/powerpoint/2010/main" val="117339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2A2E7C6C-E96F-48C7-946D-69F99938694D}" type="datetimeFigureOut">
              <a:rPr lang="ru-RU" smtClean="0"/>
              <a:t>29.02.2020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E6D4ECB-13E0-490B-B1D9-F8E10183AE8A}" type="slidenum">
              <a:rPr lang="ru-RU" smtClean="0"/>
              <a:t>‹#›</a:t>
            </a:fld>
            <a:endParaRPr lang="ru-RU"/>
          </a:p>
        </p:txBody>
      </p:sp>
    </p:spTree>
    <p:extLst>
      <p:ext uri="{BB962C8B-B14F-4D97-AF65-F5344CB8AC3E}">
        <p14:creationId xmlns:p14="http://schemas.microsoft.com/office/powerpoint/2010/main" val="3332266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2A2E7C6C-E96F-48C7-946D-69F99938694D}" type="datetimeFigureOut">
              <a:rPr lang="ru-RU" smtClean="0"/>
              <a:t>29.02.2020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E6D4ECB-13E0-490B-B1D9-F8E10183AE8A}" type="slidenum">
              <a:rPr lang="ru-RU" smtClean="0"/>
              <a:t>‹#›</a:t>
            </a:fld>
            <a:endParaRPr lang="ru-RU"/>
          </a:p>
        </p:txBody>
      </p:sp>
    </p:spTree>
    <p:extLst>
      <p:ext uri="{BB962C8B-B14F-4D97-AF65-F5344CB8AC3E}">
        <p14:creationId xmlns:p14="http://schemas.microsoft.com/office/powerpoint/2010/main" val="1601777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2E7C6C-E96F-48C7-946D-69F99938694D}" type="datetimeFigureOut">
              <a:rPr lang="ru-RU" smtClean="0"/>
              <a:t>29.02.2020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6D4ECB-13E0-490B-B1D9-F8E10183AE8A}" type="slidenum">
              <a:rPr lang="ru-RU" smtClean="0"/>
              <a:t>‹#›</a:t>
            </a:fld>
            <a:endParaRPr lang="ru-RU"/>
          </a:p>
        </p:txBody>
      </p:sp>
    </p:spTree>
    <p:extLst>
      <p:ext uri="{BB962C8B-B14F-4D97-AF65-F5344CB8AC3E}">
        <p14:creationId xmlns:p14="http://schemas.microsoft.com/office/powerpoint/2010/main" val="3203805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a:t>Модули программы</a:t>
            </a:r>
          </a:p>
        </p:txBody>
      </p:sp>
      <p:sp>
        <p:nvSpPr>
          <p:cNvPr id="3" name="Подзаголовок 2"/>
          <p:cNvSpPr>
            <a:spLocks noGrp="1"/>
          </p:cNvSpPr>
          <p:nvPr>
            <p:ph type="subTitle" idx="1"/>
          </p:nvPr>
        </p:nvSpPr>
        <p:spPr/>
        <p:txBody>
          <a:bodyPr/>
          <a:lstStyle/>
          <a:p>
            <a:r>
              <a:rPr lang="ru-RU" dirty="0"/>
              <a:t>Особенности -подсказки</a:t>
            </a:r>
          </a:p>
        </p:txBody>
      </p:sp>
    </p:spTree>
    <p:extLst>
      <p:ext uri="{BB962C8B-B14F-4D97-AF65-F5344CB8AC3E}">
        <p14:creationId xmlns:p14="http://schemas.microsoft.com/office/powerpoint/2010/main" val="3782593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745218"/>
          </a:xfrm>
        </p:spPr>
        <p:txBody>
          <a:bodyPr/>
          <a:lstStyle/>
          <a:p>
            <a:r>
              <a:rPr lang="ru-RU" dirty="0"/>
              <a:t>Что я могу?</a:t>
            </a:r>
          </a:p>
        </p:txBody>
      </p:sp>
      <p:sp>
        <p:nvSpPr>
          <p:cNvPr id="3" name="Объект 2"/>
          <p:cNvSpPr>
            <a:spLocks noGrp="1"/>
          </p:cNvSpPr>
          <p:nvPr>
            <p:ph idx="1"/>
          </p:nvPr>
        </p:nvSpPr>
        <p:spPr/>
        <p:txBody>
          <a:bodyPr>
            <a:normAutofit lnSpcReduction="10000"/>
          </a:bodyPr>
          <a:lstStyle/>
          <a:p>
            <a:r>
              <a:rPr lang="ru-RU" dirty="0"/>
              <a:t>Аналогия вторая. Возьмем известный кубик </a:t>
            </a:r>
            <a:r>
              <a:rPr lang="ru-RU" dirty="0" err="1"/>
              <a:t>Рубика</a:t>
            </a:r>
            <a:r>
              <a:rPr lang="ru-RU" dirty="0"/>
              <a:t>. Вряд ли найдется человек, который не пытался собрать его, однако далеко не всем удавалось это сделать. Можно сколько угодно вертеть его грани, можно даже добиваться некоторых видимых успехов (скажем, собрать одну из граней), но почти невозможно собрать весь кубик, если не знать, как это делается, не знать необходимых операций вращения и их последовательности. Точно так же можно проводить сколько угодно всевозможных «мероприятий» и даже добиваться некоторого внешнего эффекта в них, но, пожалуй, невозможно достичь существенных результатов воспитания, если не знать, как надо организовать для этого воспитательный процесс</a:t>
            </a:r>
          </a:p>
        </p:txBody>
      </p:sp>
    </p:spTree>
    <p:extLst>
      <p:ext uri="{BB962C8B-B14F-4D97-AF65-F5344CB8AC3E}">
        <p14:creationId xmlns:p14="http://schemas.microsoft.com/office/powerpoint/2010/main" val="3125142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Что получиться?</a:t>
            </a:r>
          </a:p>
        </p:txBody>
      </p:sp>
      <p:sp>
        <p:nvSpPr>
          <p:cNvPr id="3" name="Объект 2"/>
          <p:cNvSpPr>
            <a:spLocks noGrp="1"/>
          </p:cNvSpPr>
          <p:nvPr>
            <p:ph idx="1"/>
          </p:nvPr>
        </p:nvSpPr>
        <p:spPr/>
        <p:txBody>
          <a:bodyPr/>
          <a:lstStyle/>
          <a:p>
            <a:r>
              <a:rPr lang="ru-RU" dirty="0"/>
              <a:t>Аналогия третья. Представим себе художника, который пишет картину, но при этом не знает, что он хочет на ней изобразить. Весь его «замысел» сводится к тому, что картина «должна быть хорошей». Удастся ли ему создать шедевр и вообще произведение искусства? Надо полагать, что, если даже он возьмет лучшие краски и станет наносить их на полотно, настоящей картины все равно не получится.</a:t>
            </a:r>
          </a:p>
        </p:txBody>
      </p:sp>
    </p:spTree>
    <p:extLst>
      <p:ext uri="{BB962C8B-B14F-4D97-AF65-F5344CB8AC3E}">
        <p14:creationId xmlns:p14="http://schemas.microsoft.com/office/powerpoint/2010/main" val="17922947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962932"/>
          </a:xfrm>
        </p:spPr>
        <p:txBody>
          <a:bodyPr>
            <a:normAutofit fontScale="90000"/>
          </a:bodyPr>
          <a:lstStyle/>
          <a:p>
            <a:r>
              <a:rPr lang="ru-RU" dirty="0"/>
              <a:t>Чтобы достичь положительных результатов в деятельности, необходимо:</a:t>
            </a:r>
          </a:p>
        </p:txBody>
      </p:sp>
      <p:sp>
        <p:nvSpPr>
          <p:cNvPr id="3" name="Объект 2"/>
          <p:cNvSpPr>
            <a:spLocks noGrp="1"/>
          </p:cNvSpPr>
          <p:nvPr>
            <p:ph idx="1"/>
          </p:nvPr>
        </p:nvSpPr>
        <p:spPr/>
        <p:txBody>
          <a:bodyPr>
            <a:normAutofit fontScale="92500" lnSpcReduction="20000"/>
          </a:bodyPr>
          <a:lstStyle/>
          <a:p>
            <a:r>
              <a:rPr lang="ru-RU" dirty="0"/>
              <a:t>— прежде всего установить, во имя чего я собираюсь действовать и что именно хочу получить в результате, чего достичь (принцип: осознание и выработка стратегии деятельности);</a:t>
            </a:r>
          </a:p>
          <a:p>
            <a:r>
              <a:rPr lang="ru-RU" dirty="0"/>
              <a:t>— решить, как лучше подойти к осуществлению деятельности, какие средства и приемы использовать, как ими распорядиться (принцип: разработка и осуществление тактики действий);</a:t>
            </a:r>
          </a:p>
          <a:p>
            <a:r>
              <a:rPr lang="ru-RU" dirty="0"/>
              <a:t>— определить, в какой логической последовательности действовать, приближаясь к результатам (принцип: учет внутренних закономерностей процессов и явлений, объективной логики их протекания и развития);</a:t>
            </a:r>
          </a:p>
          <a:p>
            <a:r>
              <a:rPr lang="ru-RU" dirty="0"/>
              <a:t>— продумать детально порядок действий, выбрать соответствующие способы их организации и осуществления (принцип: выбор и отработка техники, инструментовки деятельности).</a:t>
            </a:r>
          </a:p>
          <a:p>
            <a:endParaRPr lang="ru-RU" dirty="0"/>
          </a:p>
        </p:txBody>
      </p:sp>
    </p:spTree>
    <p:extLst>
      <p:ext uri="{BB962C8B-B14F-4D97-AF65-F5344CB8AC3E}">
        <p14:creationId xmlns:p14="http://schemas.microsoft.com/office/powerpoint/2010/main" val="4058494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3E78988-AA99-401E-AC25-E2A37A2B6915}"/>
              </a:ext>
            </a:extLst>
          </p:cNvPr>
          <p:cNvSpPr>
            <a:spLocks noGrp="1"/>
          </p:cNvSpPr>
          <p:nvPr>
            <p:ph idx="1"/>
          </p:nvPr>
        </p:nvSpPr>
        <p:spPr>
          <a:xfrm>
            <a:off x="838200" y="614149"/>
            <a:ext cx="10515600" cy="5964072"/>
          </a:xfrm>
        </p:spPr>
        <p:txBody>
          <a:bodyPr>
            <a:normAutofit fontScale="70000" lnSpcReduction="20000"/>
          </a:bodyPr>
          <a:lstStyle/>
          <a:p>
            <a:r>
              <a:rPr lang="ru-RU" i="1" dirty="0"/>
              <a:t>На школьном фестивале творчества 6 класс решил выступить со своим хором. Дело показалось несложным: «Что особенного? Выйдем все вместе на сцену и споем!»</a:t>
            </a:r>
          </a:p>
          <a:p>
            <a:r>
              <a:rPr lang="ru-RU" i="1" dirty="0"/>
              <a:t>Когда ведущий объявил выступление хора, ребята гурьбой вывалили на сцену. Засуетились, выстраиваясь, несколько раз менялись местами. Подталкивали друг друга, спорили, кому где встать. Зрители засмеялись. «Хористы» смутились и наконец замерли в нестройных рядах. Зазвучали аккорды музыкального вступления к песне. Последний такт — и… начали «кто в лес, кто по дрова»: кто-то запел громко, кто-то с опозданием на полтакта, а половина лишь только успела открыть рот. Зал захохотал. Пришлось начинать сначала. На этот раз запели все одновременно.</a:t>
            </a:r>
          </a:p>
          <a:p>
            <a:r>
              <a:rPr lang="ru-RU" i="1" dirty="0"/>
              <a:t>Благополучно (правда, уже без особого воодушевления) пропели два куплета. Приступили к третьему и вдруг, к своему ужасу, обнаружили, что часть хора поет вместо третьего четвертый куплет. Никаких слов вообще разобрать было нельзя.</a:t>
            </a:r>
          </a:p>
          <a:p>
            <a:r>
              <a:rPr lang="ru-RU" i="1" dirty="0"/>
              <a:t>— Ты что, рехнулся? — толкнула в бок своего соседа девчонка в первом ряду. — Что ты поешь?</a:t>
            </a:r>
          </a:p>
          <a:p>
            <a:r>
              <a:rPr lang="ru-RU" i="1" dirty="0"/>
              <a:t>— Сама ты… — отмахнулся сосед, продолжая громко петь.</a:t>
            </a:r>
          </a:p>
          <a:p>
            <a:r>
              <a:rPr lang="ru-RU" i="1" dirty="0"/>
              <a:t>Зал разразился гомерическим хохотом, сквозь который уже ничего не было слышно. «Хористы» смешались, не зная, что делать. Кое-кто еще пытался спасти положение, продолжая петь. Крайние ряды потихоньку уже разбегались за кулисы. Зрители хохотали безудержно.</a:t>
            </a:r>
          </a:p>
          <a:p>
            <a:r>
              <a:rPr lang="ru-RU" i="1" dirty="0"/>
              <a:t>«Хор» сконфуженно и в беспорядке покидал сцену. Девчонки, расплакавшись, убегали из зала. Это был грандиозный провал! Позор неслыханный!</a:t>
            </a:r>
          </a:p>
          <a:p>
            <a:r>
              <a:rPr lang="ru-RU" i="1" dirty="0"/>
              <a:t>С тех пор класс категорически отказывался принимать участие во всех школьных делах.</a:t>
            </a:r>
          </a:p>
          <a:p>
            <a:endParaRPr lang="ru-RU" dirty="0"/>
          </a:p>
        </p:txBody>
      </p:sp>
    </p:spTree>
    <p:extLst>
      <p:ext uri="{BB962C8B-B14F-4D97-AF65-F5344CB8AC3E}">
        <p14:creationId xmlns:p14="http://schemas.microsoft.com/office/powerpoint/2010/main" val="41125526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00389"/>
          </a:xfrm>
        </p:spPr>
        <p:txBody>
          <a:bodyPr>
            <a:noAutofit/>
          </a:bodyPr>
          <a:lstStyle/>
          <a:p>
            <a:r>
              <a:rPr lang="ru-RU" sz="2400" b="1" dirty="0"/>
              <a:t>1.Кто, по-вашему, виноват в этой ситуации? (Выберите один из вариантов ответов, запишите номер.)</a:t>
            </a:r>
            <a:br>
              <a:rPr lang="ru-RU" sz="2400" b="1" dirty="0"/>
            </a:br>
            <a:endParaRPr lang="ru-RU" sz="2400" b="1" dirty="0"/>
          </a:p>
        </p:txBody>
      </p:sp>
      <p:sp>
        <p:nvSpPr>
          <p:cNvPr id="3" name="Объект 2"/>
          <p:cNvSpPr>
            <a:spLocks noGrp="1"/>
          </p:cNvSpPr>
          <p:nvPr>
            <p:ph idx="1"/>
          </p:nvPr>
        </p:nvSpPr>
        <p:spPr/>
        <p:txBody>
          <a:bodyPr/>
          <a:lstStyle/>
          <a:p>
            <a:pPr marL="0" indent="0">
              <a:buNone/>
            </a:pPr>
            <a:r>
              <a:rPr lang="ru-RU" dirty="0"/>
              <a:t>1. Классный руководитель.</a:t>
            </a:r>
            <a:br>
              <a:rPr lang="ru-RU" dirty="0"/>
            </a:br>
            <a:r>
              <a:rPr lang="ru-RU" dirty="0"/>
              <a:t>2. Организатор фестиваля.</a:t>
            </a:r>
            <a:br>
              <a:rPr lang="ru-RU" dirty="0"/>
            </a:br>
            <a:r>
              <a:rPr lang="ru-RU" dirty="0"/>
              <a:t>3. Сами ребята.</a:t>
            </a:r>
          </a:p>
          <a:p>
            <a:endParaRPr lang="ru-RU" dirty="0"/>
          </a:p>
        </p:txBody>
      </p:sp>
    </p:spTree>
    <p:extLst>
      <p:ext uri="{BB962C8B-B14F-4D97-AF65-F5344CB8AC3E}">
        <p14:creationId xmlns:p14="http://schemas.microsoft.com/office/powerpoint/2010/main" val="3811187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a:t>2.Какие из причин педагогического невмешательства в подготовку ребят к фестивалю вам кажутся оправдывающими педагога? (Если вы считаете причину оправдательной, поставьте около нее цифру 1, если нет — 0. Затем подсчитайте единицы, запишите сумму.)</a:t>
            </a:r>
            <a:br>
              <a:rPr lang="ru-RU" sz="2000" b="1" dirty="0"/>
            </a:br>
            <a:endParaRPr lang="ru-RU" sz="2000" b="1" dirty="0"/>
          </a:p>
        </p:txBody>
      </p:sp>
      <p:sp>
        <p:nvSpPr>
          <p:cNvPr id="3" name="Объект 2"/>
          <p:cNvSpPr>
            <a:spLocks noGrp="1"/>
          </p:cNvSpPr>
          <p:nvPr>
            <p:ph idx="1"/>
          </p:nvPr>
        </p:nvSpPr>
        <p:spPr/>
        <p:txBody>
          <a:bodyPr>
            <a:normAutofit fontScale="92500" lnSpcReduction="10000"/>
          </a:bodyPr>
          <a:lstStyle/>
          <a:p>
            <a:r>
              <a:rPr lang="ru-RU" dirty="0"/>
              <a:t>— Не хватило времени из-за личной занятости, перегруженности;</a:t>
            </a:r>
            <a:br>
              <a:rPr lang="ru-RU" dirty="0"/>
            </a:br>
            <a:r>
              <a:rPr lang="ru-RU" dirty="0"/>
              <a:t>— не придал значения, важности этому выступлению;</a:t>
            </a:r>
            <a:br>
              <a:rPr lang="ru-RU" dirty="0"/>
            </a:br>
            <a:r>
              <a:rPr lang="ru-RU" dirty="0"/>
              <a:t>— думал, что ребята сами справятся;</a:t>
            </a:r>
            <a:br>
              <a:rPr lang="ru-RU" dirty="0"/>
            </a:br>
            <a:r>
              <a:rPr lang="ru-RU" dirty="0"/>
              <a:t>— недооценил сложности выступления, так как неспециалист в этом;</a:t>
            </a:r>
            <a:br>
              <a:rPr lang="ru-RU" dirty="0"/>
            </a:br>
            <a:r>
              <a:rPr lang="ru-RU" dirty="0"/>
              <a:t>— не предвидел возможных последствий;</a:t>
            </a:r>
            <a:br>
              <a:rPr lang="ru-RU" dirty="0"/>
            </a:br>
            <a:r>
              <a:rPr lang="ru-RU" dirty="0"/>
              <a:t>— решил предоставить самостоятельность ребятам и проверить, на что они способны сами;</a:t>
            </a:r>
            <a:br>
              <a:rPr lang="ru-RU" dirty="0"/>
            </a:br>
            <a:r>
              <a:rPr lang="ru-RU" dirty="0"/>
              <a:t>— считает, что организация подобных мероприятий не входит в его прямые обязанности;</a:t>
            </a:r>
            <a:br>
              <a:rPr lang="ru-RU" dirty="0"/>
            </a:br>
            <a:r>
              <a:rPr lang="ru-RU" dirty="0"/>
              <a:t>— не хватает опыта, не умеет организовать коллектив;</a:t>
            </a:r>
            <a:br>
              <a:rPr lang="ru-RU" dirty="0"/>
            </a:br>
            <a:r>
              <a:rPr lang="ru-RU" dirty="0"/>
              <a:t>— равнодушен ко всему, что не имеет отношения к учебному процессу;</a:t>
            </a:r>
            <a:br>
              <a:rPr lang="ru-RU" dirty="0"/>
            </a:br>
            <a:r>
              <a:rPr lang="ru-RU" dirty="0"/>
              <a:t>— по болезни отсутствовал в это время на работе.</a:t>
            </a:r>
          </a:p>
          <a:p>
            <a:endParaRPr lang="ru-RU" dirty="0"/>
          </a:p>
        </p:txBody>
      </p:sp>
    </p:spTree>
    <p:extLst>
      <p:ext uri="{BB962C8B-B14F-4D97-AF65-F5344CB8AC3E}">
        <p14:creationId xmlns:p14="http://schemas.microsoft.com/office/powerpoint/2010/main" val="4226227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t>3.Как вы считаете, какую тактику лучше избрать педагогу после «провала»? (Выберите один из вариантов, укажите  его номер.)</a:t>
            </a:r>
            <a:br>
              <a:rPr lang="ru-RU" sz="2400" b="1" dirty="0"/>
            </a:br>
            <a:endParaRPr lang="ru-RU" sz="2400" b="1" dirty="0"/>
          </a:p>
        </p:txBody>
      </p:sp>
      <p:sp>
        <p:nvSpPr>
          <p:cNvPr id="3" name="Объект 2"/>
          <p:cNvSpPr>
            <a:spLocks noGrp="1"/>
          </p:cNvSpPr>
          <p:nvPr>
            <p:ph idx="1"/>
          </p:nvPr>
        </p:nvSpPr>
        <p:spPr/>
        <p:txBody>
          <a:bodyPr>
            <a:normAutofit fontScale="92500" lnSpcReduction="10000"/>
          </a:bodyPr>
          <a:lstStyle/>
          <a:p>
            <a:pPr marL="0" indent="0">
              <a:buNone/>
            </a:pPr>
            <a:r>
              <a:rPr lang="ru-RU" dirty="0"/>
              <a:t>1. Сильно расстроились? Правильно. Есть от чего. Но вы, ребята, в общем-то не виноваты. Это моя вина, мои ошибки. И я постараюсь их исправить. Только без вас мне это, пожалуй, будет трудно. Давайте подумаем, что мы вместе можем исправить.</a:t>
            </a:r>
            <a:br>
              <a:rPr lang="ru-RU" dirty="0"/>
            </a:br>
            <a:r>
              <a:rPr lang="ru-RU" dirty="0"/>
              <a:t>2. Да, опозорились вы, конечно. Ну ничего, зато это будет вам урок на всю жизнь: нельзя ни к какому делу плохо готовиться. Так что все к лучшему. Теперь уж вы будете знать, что почем, и больше так не сорветесь.</a:t>
            </a:r>
            <a:br>
              <a:rPr lang="ru-RU" dirty="0"/>
            </a:br>
            <a:r>
              <a:rPr lang="ru-RU" dirty="0"/>
              <a:t>3. Нечего раскисать. Ничего страшного не произошло. Ну с кем не бывает. И великие артисты проваливались. Время пройдет, никто и не вспомнит. Жизнь-то продолжается! Не будем вспоминать о плохом.</a:t>
            </a:r>
          </a:p>
          <a:p>
            <a:br>
              <a:rPr lang="ru-RU" dirty="0"/>
            </a:br>
            <a:endParaRPr lang="ru-RU" dirty="0"/>
          </a:p>
        </p:txBody>
      </p:sp>
    </p:spTree>
    <p:extLst>
      <p:ext uri="{BB962C8B-B14F-4D97-AF65-F5344CB8AC3E}">
        <p14:creationId xmlns:p14="http://schemas.microsoft.com/office/powerpoint/2010/main" val="11210255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t>Сложите теперь номера выбранных ответов на вопросы I и III. Прибавьте к ним сумму, полученную в ответах на вопрос II. Результат сравните со шкалой.</a:t>
            </a:r>
            <a:br>
              <a:rPr lang="ru-RU" sz="2400" b="1" dirty="0"/>
            </a:br>
            <a:endParaRPr lang="ru-RU" sz="2400" b="1" dirty="0"/>
          </a:p>
        </p:txBody>
      </p:sp>
      <p:sp>
        <p:nvSpPr>
          <p:cNvPr id="3" name="Объект 2"/>
          <p:cNvSpPr>
            <a:spLocks noGrp="1"/>
          </p:cNvSpPr>
          <p:nvPr>
            <p:ph idx="1"/>
          </p:nvPr>
        </p:nvSpPr>
        <p:spPr/>
        <p:txBody>
          <a:bodyPr>
            <a:normAutofit fontScale="92500" lnSpcReduction="20000"/>
          </a:bodyPr>
          <a:lstStyle/>
          <a:p>
            <a:r>
              <a:rPr lang="ru-RU" b="1" dirty="0"/>
              <a:t>2—3.</a:t>
            </a:r>
            <a:r>
              <a:rPr lang="ru-RU" dirty="0"/>
              <a:t> Вы очень ответственный человек. Подобного рода ситуации в вашей педагогической практике просто невозможны. Вы уважаете своих воспитанников и себя как профессионала, и этим определяется ваш методический подход.</a:t>
            </a:r>
          </a:p>
          <a:p>
            <a:r>
              <a:rPr lang="ru-RU" b="1" dirty="0"/>
              <a:t>4—7.</a:t>
            </a:r>
            <a:r>
              <a:rPr lang="ru-RU" dirty="0"/>
              <a:t> Вы человек в общем-то добросовестный. Но для вас слишком значимо чувство собственного достоинства, ваш престиж. Спасая его, вы не прочь переложить часть ответственности на других. От этого могут иногда страдать ваши воспитанники и результаты общих с ними дел.</a:t>
            </a:r>
          </a:p>
          <a:p>
            <a:r>
              <a:rPr lang="ru-RU" b="1" dirty="0"/>
              <a:t>8 и более.</a:t>
            </a:r>
            <a:r>
              <a:rPr lang="ru-RU" dirty="0"/>
              <a:t> К сожалению, вы не очень любите дело, именуемое воспитательной работой. В детях вы видите скорее просто учеников, нежели своих младших товарищей. Будьте внимательны, чаще анализируйте свою педагогическую деятельность: в ней есть серьезные просчеты и ошибки, может быть, пока еще скрытые от вас.</a:t>
            </a:r>
          </a:p>
          <a:p>
            <a:endParaRPr lang="ru-RU" dirty="0"/>
          </a:p>
        </p:txBody>
      </p:sp>
    </p:spTree>
    <p:extLst>
      <p:ext uri="{BB962C8B-B14F-4D97-AF65-F5344CB8AC3E}">
        <p14:creationId xmlns:p14="http://schemas.microsoft.com/office/powerpoint/2010/main" val="27769777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Модули программы</a:t>
            </a:r>
          </a:p>
        </p:txBody>
      </p:sp>
      <p:sp>
        <p:nvSpPr>
          <p:cNvPr id="3" name="Объект 2"/>
          <p:cNvSpPr>
            <a:spLocks noGrp="1"/>
          </p:cNvSpPr>
          <p:nvPr>
            <p:ph idx="1"/>
          </p:nvPr>
        </p:nvSpPr>
        <p:spPr/>
        <p:txBody>
          <a:bodyPr/>
          <a:lstStyle/>
          <a:p>
            <a:r>
              <a:rPr lang="ru-RU" dirty="0"/>
              <a:t>Инвариантные   и вариативные модули</a:t>
            </a:r>
          </a:p>
          <a:p>
            <a:r>
              <a:rPr lang="ru-RU" dirty="0"/>
              <a:t>Свои модули</a:t>
            </a:r>
          </a:p>
        </p:txBody>
      </p:sp>
    </p:spTree>
    <p:extLst>
      <p:ext uri="{BB962C8B-B14F-4D97-AF65-F5344CB8AC3E}">
        <p14:creationId xmlns:p14="http://schemas.microsoft.com/office/powerpoint/2010/main" val="28500811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Ключевые дела</a:t>
            </a:r>
          </a:p>
        </p:txBody>
      </p:sp>
      <p:sp>
        <p:nvSpPr>
          <p:cNvPr id="3" name="Объект 2"/>
          <p:cNvSpPr>
            <a:spLocks noGrp="1"/>
          </p:cNvSpPr>
          <p:nvPr>
            <p:ph idx="1"/>
          </p:nvPr>
        </p:nvSpPr>
        <p:spPr/>
        <p:txBody>
          <a:bodyPr/>
          <a:lstStyle/>
          <a:p>
            <a:r>
              <a:rPr lang="ru-RU" dirty="0"/>
              <a:t>Ключевые дела – это комплекс </a:t>
            </a:r>
            <a:r>
              <a:rPr lang="ru-RU" b="1" dirty="0"/>
              <a:t>главных традиционных общешкольных дел,</a:t>
            </a:r>
            <a:r>
              <a:rPr lang="ru-RU" dirty="0"/>
              <a:t> в которых </a:t>
            </a:r>
            <a:r>
              <a:rPr lang="ru-RU" dirty="0">
                <a:solidFill>
                  <a:srgbClr val="FF0000"/>
                </a:solidFill>
              </a:rPr>
              <a:t>принимает участие большая часть школьников и которые обязательно планируются, готовятся, проводятся и анализируются совестно педагогами и детьми. </a:t>
            </a:r>
            <a:r>
              <a:rPr lang="ru-RU" dirty="0"/>
              <a:t>Ключевые дела обеспечивают включенность в них большого числа детей и взрослых, способствуют интенсификации их общения, ставят их в ответственную позицию к происходящему в школе. Введение ключевых дел в жизнь школы помогает преодолеть </a:t>
            </a:r>
            <a:r>
              <a:rPr lang="ru-RU" dirty="0" err="1"/>
              <a:t>мероприятийный</a:t>
            </a:r>
            <a:r>
              <a:rPr lang="ru-RU" dirty="0"/>
              <a:t> характер воспитания, сводящийся к набору мероприятий, организуемых педагогами для детей. </a:t>
            </a:r>
          </a:p>
          <a:p>
            <a:endParaRPr lang="ru-RU" dirty="0"/>
          </a:p>
        </p:txBody>
      </p:sp>
    </p:spTree>
    <p:extLst>
      <p:ext uri="{BB962C8B-B14F-4D97-AF65-F5344CB8AC3E}">
        <p14:creationId xmlns:p14="http://schemas.microsoft.com/office/powerpoint/2010/main" val="501907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55171"/>
            <a:ext cx="10515600" cy="5621792"/>
          </a:xfrm>
        </p:spPr>
        <p:txBody>
          <a:bodyPr>
            <a:normAutofit/>
          </a:bodyPr>
          <a:lstStyle/>
          <a:p>
            <a:pPr latinLnBrk="1"/>
            <a:endParaRPr lang="ru-RU" i="1" dirty="0"/>
          </a:p>
          <a:p>
            <a:pPr latinLnBrk="1"/>
            <a:endParaRPr lang="ru-RU" i="1" dirty="0"/>
          </a:p>
          <a:p>
            <a:pPr latinLnBrk="1"/>
            <a:r>
              <a:rPr lang="ru-RU" i="1" dirty="0"/>
              <a:t>Задачи воспитания </a:t>
            </a:r>
            <a:r>
              <a:rPr lang="ru-RU" dirty="0"/>
              <a:t>–проблемы организации конкретных </a:t>
            </a:r>
          </a:p>
          <a:p>
            <a:pPr marL="0" indent="0" latinLnBrk="1">
              <a:buNone/>
            </a:pPr>
            <a:r>
              <a:rPr lang="ru-RU" dirty="0"/>
              <a:t>видов и форм деятельности, которые необходимо решить для</a:t>
            </a:r>
          </a:p>
          <a:p>
            <a:pPr marL="0" indent="0" latinLnBrk="1">
              <a:buNone/>
            </a:pPr>
            <a:r>
              <a:rPr lang="ru-RU" dirty="0"/>
              <a:t>достижения цели воспитания. </a:t>
            </a:r>
          </a:p>
        </p:txBody>
      </p:sp>
    </p:spTree>
    <p:extLst>
      <p:ext uri="{BB962C8B-B14F-4D97-AF65-F5344CB8AC3E}">
        <p14:creationId xmlns:p14="http://schemas.microsoft.com/office/powerpoint/2010/main" val="37209720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Ключевые дела</a:t>
            </a:r>
          </a:p>
        </p:txBody>
      </p:sp>
      <p:sp>
        <p:nvSpPr>
          <p:cNvPr id="3" name="Объект 2"/>
          <p:cNvSpPr>
            <a:spLocks noGrp="1"/>
          </p:cNvSpPr>
          <p:nvPr>
            <p:ph idx="1"/>
          </p:nvPr>
        </p:nvSpPr>
        <p:spPr/>
        <p:txBody>
          <a:bodyPr/>
          <a:lstStyle/>
          <a:p>
            <a:pPr lvl="0"/>
            <a:r>
              <a:rPr lang="ru-RU" dirty="0"/>
              <a:t>Социальные проекты – ежегодные совместно разрабатываемые и реализуемые школьниками и педагогами комплексы дел (благотворительной, экологической, патриотической, трудовой направленности), ориентированные на преобразование окружающего школу социума. </a:t>
            </a:r>
          </a:p>
          <a:p>
            <a:endParaRPr lang="ru-RU" dirty="0"/>
          </a:p>
        </p:txBody>
      </p:sp>
    </p:spTree>
    <p:extLst>
      <p:ext uri="{BB962C8B-B14F-4D97-AF65-F5344CB8AC3E}">
        <p14:creationId xmlns:p14="http://schemas.microsoft.com/office/powerpoint/2010/main" val="14140150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Ключевые дела</a:t>
            </a:r>
          </a:p>
        </p:txBody>
      </p:sp>
      <p:sp>
        <p:nvSpPr>
          <p:cNvPr id="3" name="Объект 2"/>
          <p:cNvSpPr>
            <a:spLocks noGrp="1"/>
          </p:cNvSpPr>
          <p:nvPr>
            <p:ph idx="1"/>
          </p:nvPr>
        </p:nvSpPr>
        <p:spPr/>
        <p:txBody>
          <a:bodyPr/>
          <a:lstStyle/>
          <a:p>
            <a:pPr lvl="0"/>
            <a:r>
              <a:rPr lang="ru-RU" dirty="0"/>
              <a:t>Разновозрастные сборы – ежегодные многодневные выездные события, включающие в себя комплекс коллективных творческих дел, в процессе которых складывается особая детско-взрослая общность, характеризующаяся доверительными, поддерживающими взаимоотношениями, ответственным отношением к делу, атмосферой эмоционально-психологического комфорта, доброго юмора и общей радости. </a:t>
            </a:r>
          </a:p>
          <a:p>
            <a:endParaRPr lang="ru-RU" dirty="0"/>
          </a:p>
        </p:txBody>
      </p:sp>
    </p:spTree>
    <p:extLst>
      <p:ext uri="{BB962C8B-B14F-4D97-AF65-F5344CB8AC3E}">
        <p14:creationId xmlns:p14="http://schemas.microsoft.com/office/powerpoint/2010/main" val="27684031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Ключевые дела</a:t>
            </a:r>
          </a:p>
        </p:txBody>
      </p:sp>
      <p:sp>
        <p:nvSpPr>
          <p:cNvPr id="3" name="Объект 2"/>
          <p:cNvSpPr>
            <a:spLocks noGrp="1"/>
          </p:cNvSpPr>
          <p:nvPr>
            <p:ph idx="1"/>
          </p:nvPr>
        </p:nvSpPr>
        <p:spPr/>
        <p:txBody>
          <a:bodyPr/>
          <a:lstStyle/>
          <a:p>
            <a:pPr lvl="0"/>
            <a:r>
              <a:rPr lang="ru-RU" dirty="0"/>
              <a:t>Общешкольные праздники – ежегодно проводимые творческие (театрализованные, музыкальные, литературные и т.п.) дела, связанные со значимыми для детей и педагогов знаменательными датами и в которых участвуют все классы школы. </a:t>
            </a:r>
          </a:p>
          <a:p>
            <a:endParaRPr lang="ru-RU" dirty="0"/>
          </a:p>
        </p:txBody>
      </p:sp>
    </p:spTree>
    <p:extLst>
      <p:ext uri="{BB962C8B-B14F-4D97-AF65-F5344CB8AC3E}">
        <p14:creationId xmlns:p14="http://schemas.microsoft.com/office/powerpoint/2010/main" val="7452474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i="1" dirty="0"/>
              <a:t>1-4 </a:t>
            </a:r>
            <a:r>
              <a:rPr lang="en-US" b="1" i="1" dirty="0" err="1"/>
              <a:t>классы</a:t>
            </a:r>
            <a:endParaRPr lang="ru-RU" dirty="0"/>
          </a:p>
        </p:txBody>
      </p:sp>
      <p:sp>
        <p:nvSpPr>
          <p:cNvPr id="3" name="Объект 2"/>
          <p:cNvSpPr>
            <a:spLocks noGrp="1"/>
          </p:cNvSpPr>
          <p:nvPr>
            <p:ph idx="1"/>
          </p:nvPr>
        </p:nvSpPr>
        <p:spPr/>
        <p:txBody>
          <a:bodyPr/>
          <a:lstStyle/>
          <a:p>
            <a:r>
              <a:rPr lang="ru-RU" dirty="0"/>
              <a:t>Примеры 1,1а,2</a:t>
            </a:r>
          </a:p>
        </p:txBody>
      </p:sp>
    </p:spTree>
    <p:extLst>
      <p:ext uri="{BB962C8B-B14F-4D97-AF65-F5344CB8AC3E}">
        <p14:creationId xmlns:p14="http://schemas.microsoft.com/office/powerpoint/2010/main" val="4416872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Ключевые дела</a:t>
            </a:r>
          </a:p>
        </p:txBody>
      </p:sp>
      <p:sp>
        <p:nvSpPr>
          <p:cNvPr id="3" name="Объект 2"/>
          <p:cNvSpPr>
            <a:spLocks noGrp="1"/>
          </p:cNvSpPr>
          <p:nvPr>
            <p:ph idx="1"/>
          </p:nvPr>
        </p:nvSpPr>
        <p:spPr/>
        <p:txBody>
          <a:bodyPr/>
          <a:lstStyle/>
          <a:p>
            <a:r>
              <a:rPr lang="ru-RU" dirty="0"/>
              <a:t>Сколько может быть?</a:t>
            </a:r>
          </a:p>
          <a:p>
            <a:r>
              <a:rPr lang="ru-RU" dirty="0"/>
              <a:t>Как осуществляется идея общего планирования, подготовки, проведения , анализа?</a:t>
            </a:r>
          </a:p>
        </p:txBody>
      </p:sp>
    </p:spTree>
    <p:extLst>
      <p:ext uri="{BB962C8B-B14F-4D97-AF65-F5344CB8AC3E}">
        <p14:creationId xmlns:p14="http://schemas.microsoft.com/office/powerpoint/2010/main" val="27520014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t>Коллективная творческая деятельность как технология организации воспитательного процесса.</a:t>
            </a:r>
            <a:br>
              <a:rPr lang="ru-RU" sz="2400" dirty="0"/>
            </a:br>
            <a:endParaRPr lang="ru-RU" sz="2400" dirty="0"/>
          </a:p>
        </p:txBody>
      </p:sp>
      <p:sp>
        <p:nvSpPr>
          <p:cNvPr id="3" name="Объект 2"/>
          <p:cNvSpPr>
            <a:spLocks noGrp="1"/>
          </p:cNvSpPr>
          <p:nvPr>
            <p:ph sz="quarter" idx="1"/>
          </p:nvPr>
        </p:nvSpPr>
        <p:spPr/>
        <p:txBody>
          <a:bodyPr>
            <a:normAutofit/>
          </a:bodyPr>
          <a:lstStyle/>
          <a:p>
            <a:r>
              <a:rPr lang="ru-RU" b="1" dirty="0"/>
              <a:t>Первая стадия</a:t>
            </a:r>
            <a:r>
              <a:rPr lang="ru-RU" dirty="0"/>
              <a:t> - это рождение педагогического замысла, время предварительной работы воспитателя с другими воспитателями</a:t>
            </a:r>
            <a:endParaRPr lang="en-US" dirty="0"/>
          </a:p>
          <a:p>
            <a:r>
              <a:rPr lang="ru-RU" b="1" dirty="0"/>
              <a:t>Вторая стадия – это коллективное планирование</a:t>
            </a:r>
            <a:r>
              <a:rPr lang="ru-RU" dirty="0"/>
              <a:t> </a:t>
            </a:r>
            <a:r>
              <a:rPr lang="ru-RU" b="1" dirty="0"/>
              <a:t>Третья стадия -  подготовка к  делу</a:t>
            </a:r>
            <a:r>
              <a:rPr lang="ru-RU" dirty="0"/>
              <a:t>. .</a:t>
            </a:r>
            <a:endParaRPr lang="en-US" dirty="0"/>
          </a:p>
          <a:p>
            <a:r>
              <a:rPr lang="ru-RU" b="1" dirty="0"/>
              <a:t>Четвертая стадия - коллективное проведение  дела.</a:t>
            </a:r>
            <a:endParaRPr lang="ru-RU" dirty="0"/>
          </a:p>
          <a:p>
            <a:r>
              <a:rPr lang="ru-RU" b="1" dirty="0"/>
              <a:t>Пятая стадия – подведение итогов</a:t>
            </a:r>
            <a:r>
              <a:rPr lang="ru-RU" dirty="0"/>
              <a:t>. </a:t>
            </a:r>
            <a:endParaRPr lang="en-US" dirty="0"/>
          </a:p>
          <a:p>
            <a:r>
              <a:rPr lang="ru-RU" b="1" dirty="0"/>
              <a:t>Шестая стадия – ближайшее последействие.</a:t>
            </a:r>
            <a:endParaRPr lang="ru-RU" dirty="0"/>
          </a:p>
          <a:p>
            <a:endParaRPr lang="ru-RU" dirty="0"/>
          </a:p>
          <a:p>
            <a:endParaRPr lang="ru-RU" dirty="0"/>
          </a:p>
          <a:p>
            <a:endParaRPr lang="ru-RU" dirty="0"/>
          </a:p>
        </p:txBody>
      </p:sp>
    </p:spTree>
    <p:extLst>
      <p:ext uri="{BB962C8B-B14F-4D97-AF65-F5344CB8AC3E}">
        <p14:creationId xmlns:p14="http://schemas.microsoft.com/office/powerpoint/2010/main" val="11034146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Компоненты технологии</a:t>
            </a:r>
          </a:p>
        </p:txBody>
      </p:sp>
      <p:sp>
        <p:nvSpPr>
          <p:cNvPr id="3" name="Объект 2"/>
          <p:cNvSpPr>
            <a:spLocks noGrp="1"/>
          </p:cNvSpPr>
          <p:nvPr>
            <p:ph sz="quarter" idx="1"/>
          </p:nvPr>
        </p:nvSpPr>
        <p:spPr/>
        <p:txBody>
          <a:bodyPr>
            <a:normAutofit lnSpcReduction="10000"/>
          </a:bodyPr>
          <a:lstStyle/>
          <a:p>
            <a:r>
              <a:rPr lang="ru-RU" b="1" i="1" dirty="0" err="1"/>
              <a:t>Микроколлектив</a:t>
            </a:r>
            <a:r>
              <a:rPr lang="ru-RU" b="1" i="1" dirty="0"/>
              <a:t> </a:t>
            </a:r>
            <a:endParaRPr lang="ru-RU" dirty="0"/>
          </a:p>
          <a:p>
            <a:r>
              <a:rPr lang="ru-RU" dirty="0"/>
              <a:t> </a:t>
            </a:r>
            <a:r>
              <a:rPr lang="ru-RU" b="1" dirty="0"/>
              <a:t>КТД </a:t>
            </a:r>
            <a:r>
              <a:rPr lang="ru-RU" dirty="0"/>
              <a:t>    </a:t>
            </a:r>
          </a:p>
          <a:p>
            <a:r>
              <a:rPr lang="ru-RU" b="1" dirty="0"/>
              <a:t>ЧТП </a:t>
            </a:r>
            <a:r>
              <a:rPr lang="ru-RU" dirty="0"/>
              <a:t> </a:t>
            </a:r>
          </a:p>
          <a:p>
            <a:r>
              <a:rPr lang="ru-RU" b="1" i="1" dirty="0"/>
              <a:t>Совет дела</a:t>
            </a:r>
            <a:r>
              <a:rPr lang="ru-RU" dirty="0"/>
              <a:t>  </a:t>
            </a:r>
          </a:p>
          <a:p>
            <a:r>
              <a:rPr lang="ru-RU" b="1" i="1" dirty="0"/>
              <a:t>ДК</a:t>
            </a:r>
            <a:r>
              <a:rPr lang="ru-RU" dirty="0"/>
              <a:t>  </a:t>
            </a:r>
          </a:p>
          <a:p>
            <a:r>
              <a:rPr lang="ru-RU" b="1" i="1" dirty="0"/>
              <a:t>Разведка дел и друзей</a:t>
            </a:r>
          </a:p>
          <a:p>
            <a:r>
              <a:rPr lang="ru-RU" b="1" dirty="0"/>
              <a:t>Сбор планирования- способ совместного определения деятельности. </a:t>
            </a:r>
            <a:endParaRPr lang="en-US" b="1" dirty="0"/>
          </a:p>
          <a:p>
            <a:r>
              <a:rPr lang="ru-RU" b="1" dirty="0"/>
              <a:t>Разговор у свечи</a:t>
            </a:r>
            <a:endParaRPr lang="ru-RU" dirty="0"/>
          </a:p>
        </p:txBody>
      </p:sp>
    </p:spTree>
    <p:extLst>
      <p:ext uri="{BB962C8B-B14F-4D97-AF65-F5344CB8AC3E}">
        <p14:creationId xmlns:p14="http://schemas.microsoft.com/office/powerpoint/2010/main" val="40871972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t>Тематический период </a:t>
            </a:r>
            <a:br>
              <a:rPr lang="ru-RU" dirty="0"/>
            </a:br>
            <a:endParaRPr lang="ru-RU" dirty="0"/>
          </a:p>
        </p:txBody>
      </p:sp>
      <p:sp>
        <p:nvSpPr>
          <p:cNvPr id="3" name="Объект 2"/>
          <p:cNvSpPr>
            <a:spLocks noGrp="1"/>
          </p:cNvSpPr>
          <p:nvPr>
            <p:ph sz="quarter" idx="1"/>
          </p:nvPr>
        </p:nvSpPr>
        <p:spPr/>
        <p:txBody>
          <a:bodyPr>
            <a:normAutofit/>
          </a:bodyPr>
          <a:lstStyle/>
          <a:p>
            <a:r>
              <a:rPr lang="ru-RU" b="1" dirty="0"/>
              <a:t>Тематический период</a:t>
            </a:r>
            <a:endParaRPr lang="ru-RU" dirty="0"/>
          </a:p>
          <a:p>
            <a:r>
              <a:rPr lang="ru-RU" dirty="0"/>
              <a:t> </a:t>
            </a:r>
            <a:r>
              <a:rPr lang="ru-RU" b="1" dirty="0"/>
              <a:t>Сбор планирования</a:t>
            </a:r>
            <a:r>
              <a:rPr lang="ru-RU" dirty="0"/>
              <a:t> </a:t>
            </a:r>
          </a:p>
          <a:p>
            <a:r>
              <a:rPr lang="ru-RU" b="1" dirty="0"/>
              <a:t>Группы-связки</a:t>
            </a:r>
            <a:endParaRPr lang="ru-RU" dirty="0"/>
          </a:p>
          <a:p>
            <a:r>
              <a:rPr lang="ru-RU" b="1" dirty="0"/>
              <a:t>Зона ответственности</a:t>
            </a:r>
            <a:endParaRPr lang="ru-RU" dirty="0"/>
          </a:p>
          <a:p>
            <a:r>
              <a:rPr lang="ru-RU" b="1" dirty="0"/>
              <a:t>Ключевое дело</a:t>
            </a:r>
            <a:r>
              <a:rPr lang="ru-RU" dirty="0"/>
              <a:t> –</a:t>
            </a:r>
          </a:p>
          <a:p>
            <a:endParaRPr lang="ru-RU" dirty="0"/>
          </a:p>
        </p:txBody>
      </p:sp>
    </p:spTree>
    <p:extLst>
      <p:ext uri="{BB962C8B-B14F-4D97-AF65-F5344CB8AC3E}">
        <p14:creationId xmlns:p14="http://schemas.microsoft.com/office/powerpoint/2010/main" val="40467329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t>Технология организации выездного сбора</a:t>
            </a:r>
            <a:endParaRPr lang="ru-RU" dirty="0"/>
          </a:p>
        </p:txBody>
      </p:sp>
      <p:sp>
        <p:nvSpPr>
          <p:cNvPr id="3" name="Объект 2"/>
          <p:cNvSpPr>
            <a:spLocks noGrp="1"/>
          </p:cNvSpPr>
          <p:nvPr>
            <p:ph sz="quarter" idx="1"/>
          </p:nvPr>
        </p:nvSpPr>
        <p:spPr/>
        <p:txBody>
          <a:bodyPr/>
          <a:lstStyle/>
          <a:p>
            <a:pPr algn="ctr"/>
            <a:r>
              <a:rPr lang="ru-RU" dirty="0"/>
              <a:t> </a:t>
            </a:r>
            <a:endParaRPr lang="ru-RU" sz="6000" dirty="0"/>
          </a:p>
        </p:txBody>
      </p:sp>
    </p:spTree>
    <p:extLst>
      <p:ext uri="{BB962C8B-B14F-4D97-AF65-F5344CB8AC3E}">
        <p14:creationId xmlns:p14="http://schemas.microsoft.com/office/powerpoint/2010/main" val="20295916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t>Законы  и традиции сбора.</a:t>
            </a:r>
            <a:br>
              <a:rPr lang="ru-RU" dirty="0"/>
            </a:br>
            <a:endParaRPr lang="ru-RU" dirty="0"/>
          </a:p>
        </p:txBody>
      </p:sp>
      <p:sp>
        <p:nvSpPr>
          <p:cNvPr id="3" name="Объект 2"/>
          <p:cNvSpPr>
            <a:spLocks noGrp="1"/>
          </p:cNvSpPr>
          <p:nvPr>
            <p:ph sz="quarter" idx="1"/>
          </p:nvPr>
        </p:nvSpPr>
        <p:spPr/>
        <p:txBody>
          <a:bodyPr>
            <a:normAutofit fontScale="55000" lnSpcReduction="20000"/>
          </a:bodyPr>
          <a:lstStyle/>
          <a:p>
            <a:r>
              <a:rPr lang="ru-RU" b="1" dirty="0"/>
              <a:t>Закон точности</a:t>
            </a:r>
            <a:r>
              <a:rPr lang="ru-RU" dirty="0"/>
              <a:t> : Все дела на сборе должны начинаться в точно назначенное время. Это проявление самоорганизации. Точность – проявление уважения к и товарищам, она  экономит силы и нервы, позволяет сделать большее.</a:t>
            </a:r>
          </a:p>
          <a:p>
            <a:r>
              <a:rPr lang="ru-RU" dirty="0"/>
              <a:t> </a:t>
            </a:r>
            <a:r>
              <a:rPr lang="ru-RU" b="1" dirty="0"/>
              <a:t>Закон песни</a:t>
            </a:r>
            <a:r>
              <a:rPr lang="ru-RU" dirty="0"/>
              <a:t> .Песня на сборе играет особую роль. Она объединяет людней, помогает создать общее настроение, выразить себя. Песни сбора особенные: в них нет плохих людей, зла, безысходности. Они помогают поддержать веру в добро, веру в человека.</a:t>
            </a:r>
          </a:p>
          <a:p>
            <a:r>
              <a:rPr lang="ru-RU" dirty="0"/>
              <a:t> </a:t>
            </a:r>
            <a:r>
              <a:rPr lang="ru-RU" b="1" dirty="0"/>
              <a:t>Закон Доброго отношения к людям</a:t>
            </a:r>
            <a:r>
              <a:rPr lang="ru-RU" dirty="0"/>
              <a:t>. Все за одного – один за всех»- это выражение практического гуманизма. </a:t>
            </a:r>
            <a:r>
              <a:rPr lang="ru-RU" dirty="0" err="1"/>
              <a:t>Сборовец</a:t>
            </a:r>
            <a:r>
              <a:rPr lang="ru-RU" dirty="0"/>
              <a:t> не ждет, пока ему сделают добро, каждый делает его первым.</a:t>
            </a:r>
          </a:p>
          <a:p>
            <a:r>
              <a:rPr lang="ru-RU" dirty="0"/>
              <a:t> </a:t>
            </a:r>
            <a:r>
              <a:rPr lang="ru-RU" b="1" dirty="0"/>
              <a:t>Закон творчества</a:t>
            </a:r>
            <a:r>
              <a:rPr lang="ru-RU" dirty="0"/>
              <a:t>. Неповторимость каждого прожитого  мгновения будет ощутимее, если жизнь будет полна  выдумки, импровизации, фантазии, игры, юмора. Долой занудство! Каждое дело – творчески, иначе зачем?</a:t>
            </a:r>
          </a:p>
          <a:p>
            <a:r>
              <a:rPr lang="ru-RU" dirty="0"/>
              <a:t> </a:t>
            </a:r>
            <a:r>
              <a:rPr lang="ru-RU" b="1" dirty="0"/>
              <a:t>Закон Открытие личности</a:t>
            </a:r>
            <a:r>
              <a:rPr lang="ru-RU" dirty="0"/>
              <a:t>. Человек – главная ценность сбора. И нет ничего радостнее, чем в </a:t>
            </a:r>
            <a:r>
              <a:rPr lang="ru-RU" dirty="0" err="1"/>
              <a:t>ккаждом</a:t>
            </a:r>
            <a:r>
              <a:rPr lang="ru-RU" dirty="0"/>
              <a:t> открыть новое, удивительное, прекрасное.</a:t>
            </a:r>
          </a:p>
          <a:p>
            <a:r>
              <a:rPr lang="ru-RU" dirty="0"/>
              <a:t> </a:t>
            </a:r>
            <a:r>
              <a:rPr lang="ru-RU" b="1" dirty="0"/>
              <a:t>Закон демократического самоуправления</a:t>
            </a:r>
            <a:r>
              <a:rPr lang="ru-RU" dirty="0"/>
              <a:t>. Сбор – саморегулируемая, </a:t>
            </a:r>
            <a:r>
              <a:rPr lang="ru-RU" dirty="0" err="1"/>
              <a:t>самоуправляетмая</a:t>
            </a:r>
            <a:r>
              <a:rPr lang="ru-RU" dirty="0"/>
              <a:t> система. Каждый </a:t>
            </a:r>
            <a:r>
              <a:rPr lang="ru-RU" dirty="0" err="1"/>
              <a:t>сборовец</a:t>
            </a:r>
            <a:r>
              <a:rPr lang="ru-RU" dirty="0"/>
              <a:t> не только реально влияет на жизнь сбора, но и несет ответственность за него, за строгое соблюдение его законов.</a:t>
            </a:r>
          </a:p>
          <a:p>
            <a:r>
              <a:rPr lang="ru-RU" dirty="0"/>
              <a:t> </a:t>
            </a:r>
            <a:r>
              <a:rPr lang="ru-RU" b="1" dirty="0"/>
              <a:t>Закон тихой ночи</a:t>
            </a:r>
            <a:r>
              <a:rPr lang="ru-RU" dirty="0"/>
              <a:t>. Сбор – это громадное физическое напряжение, хронический недосып. Без восстановления сил невозможно качественно выполнить всю программу. Каждый </a:t>
            </a:r>
            <a:r>
              <a:rPr lang="ru-RU" dirty="0" err="1"/>
              <a:t>сборовец</a:t>
            </a:r>
            <a:r>
              <a:rPr lang="ru-RU" dirty="0"/>
              <a:t> должен оберегать ночной сон и покой уставших товарищей.</a:t>
            </a:r>
          </a:p>
          <a:p>
            <a:r>
              <a:rPr lang="ru-RU" dirty="0"/>
              <a:t> </a:t>
            </a:r>
          </a:p>
          <a:p>
            <a:endParaRPr lang="ru-RU" dirty="0"/>
          </a:p>
        </p:txBody>
      </p:sp>
    </p:spTree>
    <p:extLst>
      <p:ext uri="{BB962C8B-B14F-4D97-AF65-F5344CB8AC3E}">
        <p14:creationId xmlns:p14="http://schemas.microsoft.com/office/powerpoint/2010/main" val="1116957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93914" y="185057"/>
            <a:ext cx="11527972" cy="5991907"/>
          </a:xfrm>
        </p:spPr>
        <p:txBody>
          <a:bodyPr>
            <a:normAutofit fontScale="77500" lnSpcReduction="20000"/>
          </a:bodyPr>
          <a:lstStyle/>
          <a:p>
            <a:pPr latinLnBrk="1"/>
            <a:r>
              <a:rPr lang="ru-RU" i="1" dirty="0"/>
              <a:t>Виды деятельности </a:t>
            </a:r>
            <a:r>
              <a:rPr lang="ru-RU" dirty="0"/>
              <a:t>–это виды индивидуальной или совместной с детьми</a:t>
            </a:r>
          </a:p>
          <a:p>
            <a:pPr marL="0" indent="0" latinLnBrk="1">
              <a:buNone/>
            </a:pPr>
            <a:r>
              <a:rPr lang="ru-RU" dirty="0"/>
              <a:t>деятельности педагогов, используемые ими в процессе воспитания (например: </a:t>
            </a:r>
          </a:p>
          <a:p>
            <a:pPr marL="0" indent="0" latinLnBrk="1">
              <a:buNone/>
            </a:pPr>
            <a:r>
              <a:rPr lang="ru-RU" dirty="0"/>
              <a:t>игровая, познавательная, трудовая, спортивно-оздоровительная, туристско-экскурсионная, досугово-развлекательная и т.п.)</a:t>
            </a:r>
          </a:p>
          <a:p>
            <a:pPr latinLnBrk="1"/>
            <a:r>
              <a:rPr lang="ru-RU" i="1" dirty="0"/>
              <a:t>Формы деятельности </a:t>
            </a:r>
            <a:r>
              <a:rPr lang="ru-RU" dirty="0"/>
              <a:t>– это организационная оболочка деятельности,</a:t>
            </a:r>
          </a:p>
          <a:p>
            <a:pPr marL="0" indent="0" latinLnBrk="1">
              <a:buNone/>
            </a:pPr>
            <a:r>
              <a:rPr lang="ru-RU" dirty="0"/>
              <a:t> ограниченные во времени и пространстве акты индивидуальной или </a:t>
            </a:r>
          </a:p>
          <a:p>
            <a:pPr marL="0" indent="0" latinLnBrk="1">
              <a:buNone/>
            </a:pPr>
            <a:r>
              <a:rPr lang="ru-RU" dirty="0"/>
              <a:t>совместной с детьми деятельности, которые педагог использует для достижения </a:t>
            </a:r>
          </a:p>
          <a:p>
            <a:pPr marL="0" indent="0" latinLnBrk="1">
              <a:buNone/>
            </a:pPr>
            <a:r>
              <a:rPr lang="ru-RU" dirty="0"/>
              <a:t>цели воспитания (например: ролевая игра или игра по станциям, беседа или дискуссия, многодневный поход или поход выходного дня, соревнование, сбор,</a:t>
            </a:r>
          </a:p>
          <a:p>
            <a:pPr marL="0" indent="0" latinLnBrk="1">
              <a:buNone/>
            </a:pPr>
            <a:r>
              <a:rPr lang="ru-RU" dirty="0"/>
              <a:t> трудовой десант и т.п.)</a:t>
            </a:r>
          </a:p>
          <a:p>
            <a:pPr latinLnBrk="1"/>
            <a:r>
              <a:rPr lang="ru-RU" i="1" dirty="0"/>
              <a:t>Содержание деятельности</a:t>
            </a:r>
            <a:r>
              <a:rPr lang="ru-RU" dirty="0"/>
              <a:t> – это конкретное практическое наполнение </a:t>
            </a:r>
          </a:p>
          <a:p>
            <a:pPr marL="0" indent="0" latinLnBrk="1">
              <a:buNone/>
            </a:pPr>
            <a:r>
              <a:rPr lang="ru-RU" dirty="0"/>
              <a:t>различных видов и форм деятельности. Содержание и формы деятельности – явления</a:t>
            </a:r>
          </a:p>
          <a:p>
            <a:pPr marL="0" indent="0" latinLnBrk="1">
              <a:buNone/>
            </a:pPr>
            <a:r>
              <a:rPr lang="ru-RU" dirty="0"/>
              <a:t> взаимосвязанные, ведь содержание всегда в том или ином виде оформляется, </a:t>
            </a:r>
          </a:p>
          <a:p>
            <a:pPr marL="0" indent="0" latinLnBrk="1">
              <a:buNone/>
            </a:pPr>
            <a:r>
              <a:rPr lang="ru-RU" dirty="0"/>
              <a:t>а форма всегда что-то содержит. Формы деятельности могут быть самыми разными: рассказ, </a:t>
            </a:r>
          </a:p>
          <a:p>
            <a:pPr marL="0" indent="0" latinLnBrk="1">
              <a:buNone/>
            </a:pPr>
            <a:r>
              <a:rPr lang="ru-RU" dirty="0"/>
              <a:t>беседа, дискуссия, конкурс, игра, спектакль, экскурсия, КТД и т.п. Причем содержание этих </a:t>
            </a:r>
          </a:p>
          <a:p>
            <a:pPr marL="0" indent="0" latinLnBrk="1">
              <a:buNone/>
            </a:pPr>
            <a:r>
              <a:rPr lang="ru-RU" dirty="0"/>
              <a:t>бесед, игр или конкурсов может быть хорошим или плохим, толковым или бестолковым, </a:t>
            </a:r>
          </a:p>
          <a:p>
            <a:pPr marL="0" indent="0" latinLnBrk="1">
              <a:buNone/>
            </a:pPr>
            <a:r>
              <a:rPr lang="ru-RU" dirty="0"/>
              <a:t>воспитывающим или всего лишь развлекательным, но пустой форма не бывает никогда.</a:t>
            </a:r>
          </a:p>
          <a:p>
            <a:endParaRPr lang="ru-RU" dirty="0"/>
          </a:p>
          <a:p>
            <a:endParaRPr lang="ru-RU" dirty="0"/>
          </a:p>
        </p:txBody>
      </p:sp>
    </p:spTree>
    <p:extLst>
      <p:ext uri="{BB962C8B-B14F-4D97-AF65-F5344CB8AC3E}">
        <p14:creationId xmlns:p14="http://schemas.microsoft.com/office/powerpoint/2010/main" val="18533598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t>Обычаи сбора .</a:t>
            </a:r>
            <a:br>
              <a:rPr lang="ru-RU" dirty="0"/>
            </a:br>
            <a:endParaRPr lang="ru-RU" dirty="0"/>
          </a:p>
        </p:txBody>
      </p:sp>
      <p:sp>
        <p:nvSpPr>
          <p:cNvPr id="3" name="Объект 2"/>
          <p:cNvSpPr>
            <a:spLocks noGrp="1"/>
          </p:cNvSpPr>
          <p:nvPr>
            <p:ph sz="quarter" idx="1"/>
          </p:nvPr>
        </p:nvSpPr>
        <p:spPr/>
        <p:txBody>
          <a:bodyPr>
            <a:normAutofit fontScale="92500" lnSpcReduction="20000"/>
          </a:bodyPr>
          <a:lstStyle/>
          <a:p>
            <a:endParaRPr lang="ru-RU" dirty="0"/>
          </a:p>
          <a:p>
            <a:r>
              <a:rPr lang="ru-RU" b="1" dirty="0"/>
              <a:t>Право поднятой руки</a:t>
            </a:r>
            <a:r>
              <a:rPr lang="ru-RU" dirty="0"/>
              <a:t> . Человек захотел сказать и поднял руку – сбор стихает и слушает. Перебивать говорящего товарища нельзя.</a:t>
            </a:r>
          </a:p>
          <a:p>
            <a:r>
              <a:rPr lang="ru-RU" b="1" dirty="0"/>
              <a:t>Культ комиссаров</a:t>
            </a:r>
            <a:r>
              <a:rPr lang="ru-RU" dirty="0"/>
              <a:t>. Комиссары- самые авторитетные и любимые люди школы. Их работа на сборе невероятно трудна. Без поддержки  друзей, </a:t>
            </a:r>
            <a:r>
              <a:rPr lang="ru-RU" dirty="0" err="1"/>
              <a:t>сборовцев</a:t>
            </a:r>
            <a:r>
              <a:rPr lang="ru-RU" dirty="0"/>
              <a:t> они не смогут оправдать высокое доверие.</a:t>
            </a:r>
          </a:p>
          <a:p>
            <a:r>
              <a:rPr lang="ru-RU" dirty="0"/>
              <a:t> </a:t>
            </a:r>
            <a:r>
              <a:rPr lang="ru-RU" b="1" dirty="0"/>
              <a:t>Посвящение в коммунары</a:t>
            </a:r>
            <a:r>
              <a:rPr lang="ru-RU" dirty="0"/>
              <a:t>. В последний сбор день сбора происходит посвящение  новичков в коммунары. Они приносят клятву верности сбору.</a:t>
            </a:r>
          </a:p>
          <a:p>
            <a:r>
              <a:rPr lang="ru-RU" dirty="0"/>
              <a:t> </a:t>
            </a:r>
            <a:r>
              <a:rPr lang="ru-RU" b="1" dirty="0"/>
              <a:t>Нерушимость традиций .</a:t>
            </a:r>
            <a:r>
              <a:rPr lang="ru-RU" dirty="0"/>
              <a:t> Сбор хорош своей </a:t>
            </a:r>
            <a:r>
              <a:rPr lang="ru-RU" dirty="0" err="1"/>
              <a:t>повторимостью</a:t>
            </a:r>
            <a:r>
              <a:rPr lang="ru-RU" dirty="0"/>
              <a:t>. Он не приспосабливается к жизни, а сам создает жизнь по своим законам и правилам. Они постоянны и неизменны.</a:t>
            </a:r>
          </a:p>
          <a:p>
            <a:endParaRPr lang="ru-RU" dirty="0"/>
          </a:p>
        </p:txBody>
      </p:sp>
    </p:spTree>
    <p:extLst>
      <p:ext uri="{BB962C8B-B14F-4D97-AF65-F5344CB8AC3E}">
        <p14:creationId xmlns:p14="http://schemas.microsoft.com/office/powerpoint/2010/main" val="25636609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Компоненты технологии</a:t>
            </a:r>
          </a:p>
        </p:txBody>
      </p:sp>
      <p:sp>
        <p:nvSpPr>
          <p:cNvPr id="3" name="Объект 2"/>
          <p:cNvSpPr>
            <a:spLocks noGrp="1"/>
          </p:cNvSpPr>
          <p:nvPr>
            <p:ph sz="quarter" idx="1"/>
          </p:nvPr>
        </p:nvSpPr>
        <p:spPr/>
        <p:txBody>
          <a:bodyPr>
            <a:normAutofit fontScale="77500" lnSpcReduction="20000"/>
          </a:bodyPr>
          <a:lstStyle/>
          <a:p>
            <a:r>
              <a:rPr lang="ru-RU" b="1" dirty="0"/>
              <a:t>Комиссар- </a:t>
            </a:r>
            <a:r>
              <a:rPr lang="ru-RU" dirty="0"/>
              <a:t>лидер, главный организатор в определенной группе( отряде) участников. Выбирается и утверждается на Большом совете. Выбирается на весь период подготовки и проведения сбора, чаще всего  остается комиссаром на долгие годы. Это- самые яркие, самые  творческие воспитанники. Его еще называют ДУШОЙ отряда, от него зависит внутренняя дружба и настрой отрядной жизни, мажор и организованность всех дел.</a:t>
            </a:r>
          </a:p>
          <a:p>
            <a:r>
              <a:rPr lang="ru-RU" b="1" dirty="0"/>
              <a:t>Дежурный командир отряда</a:t>
            </a:r>
            <a:r>
              <a:rPr lang="ru-RU" dirty="0"/>
              <a:t> – ежедневно выбираемый на отрядном огоньке   лидер-  организатор. Осуществляет прямую связь отряда с организаторами, решает  на принципах самоуправления все вопросы  организации жизни в отряде в течение дня, помощник комиссара в организационных и содержательных вопросах. </a:t>
            </a:r>
          </a:p>
          <a:p>
            <a:r>
              <a:rPr lang="ru-RU" b="1" dirty="0"/>
              <a:t>Дежурный командир сбора</a:t>
            </a:r>
            <a:r>
              <a:rPr lang="ru-RU" dirty="0"/>
              <a:t>- ежедневно выбираемый на Большом огоньке лидер- организатор, решающий все вопросы организации следующего дня.</a:t>
            </a:r>
          </a:p>
          <a:p>
            <a:r>
              <a:rPr lang="ru-RU" b="1" dirty="0"/>
              <a:t> </a:t>
            </a:r>
            <a:endParaRPr lang="ru-RU" dirty="0"/>
          </a:p>
          <a:p>
            <a:r>
              <a:rPr lang="ru-RU" b="1" dirty="0"/>
              <a:t> </a:t>
            </a:r>
            <a:endParaRPr lang="ru-RU" dirty="0"/>
          </a:p>
          <a:p>
            <a:r>
              <a:rPr lang="ru-RU" b="1" dirty="0"/>
              <a:t> </a:t>
            </a:r>
            <a:endParaRPr lang="ru-RU" dirty="0"/>
          </a:p>
          <a:p>
            <a:endParaRPr lang="ru-RU" dirty="0"/>
          </a:p>
        </p:txBody>
      </p:sp>
    </p:spTree>
    <p:extLst>
      <p:ext uri="{BB962C8B-B14F-4D97-AF65-F5344CB8AC3E}">
        <p14:creationId xmlns:p14="http://schemas.microsoft.com/office/powerpoint/2010/main" val="13946997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Компоненты технологии</a:t>
            </a:r>
          </a:p>
        </p:txBody>
      </p:sp>
      <p:sp>
        <p:nvSpPr>
          <p:cNvPr id="3" name="Объект 2"/>
          <p:cNvSpPr>
            <a:spLocks noGrp="1"/>
          </p:cNvSpPr>
          <p:nvPr>
            <p:ph sz="quarter" idx="1"/>
          </p:nvPr>
        </p:nvSpPr>
        <p:spPr/>
        <p:txBody>
          <a:bodyPr>
            <a:normAutofit fontScale="92500" lnSpcReduction="20000"/>
          </a:bodyPr>
          <a:lstStyle/>
          <a:p>
            <a:r>
              <a:rPr lang="ru-RU" b="1" dirty="0"/>
              <a:t>Разновозрастной отряд – </a:t>
            </a:r>
            <a:r>
              <a:rPr lang="ru-RU" dirty="0"/>
              <a:t>группа воспитанников разного возраста  от 12 до 16 сформированная  из разных классов в один отряд  примерно за полтора месяца до сбора. Оптимальное число в отряде – 15-18 человек Отряд возглавляет комиссар и ежедневно сменяемые ДК отряда.</a:t>
            </a:r>
          </a:p>
          <a:p>
            <a:r>
              <a:rPr lang="ru-RU" b="1" dirty="0"/>
              <a:t>Отряд педагогов – </a:t>
            </a:r>
            <a:r>
              <a:rPr lang="ru-RU" dirty="0"/>
              <a:t>отряд из числа педагогов  школы( в количестве 1-15 человек.), принимает участие во всех делах сбора на правах участников.</a:t>
            </a:r>
          </a:p>
          <a:p>
            <a:r>
              <a:rPr lang="ru-RU" b="1" dirty="0"/>
              <a:t>Отряд  «старичков»-</a:t>
            </a:r>
            <a:r>
              <a:rPr lang="ru-RU" dirty="0"/>
              <a:t> отряд из числа выпускников школы, участвующий на сборе на правах  участников и помощников организаторов. Некоторые дела сбора ( посвящение в </a:t>
            </a:r>
            <a:r>
              <a:rPr lang="ru-RU" dirty="0" err="1"/>
              <a:t>сборовцы</a:t>
            </a:r>
            <a:r>
              <a:rPr lang="ru-RU" dirty="0"/>
              <a:t>, газета сбора – всегда обязанность старичков. Они также особенно следят за соблюдением законов и традиций как « передатчики этих традиций.</a:t>
            </a:r>
          </a:p>
          <a:p>
            <a:endParaRPr lang="ru-RU" dirty="0"/>
          </a:p>
        </p:txBody>
      </p:sp>
    </p:spTree>
    <p:extLst>
      <p:ext uri="{BB962C8B-B14F-4D97-AF65-F5344CB8AC3E}">
        <p14:creationId xmlns:p14="http://schemas.microsoft.com/office/powerpoint/2010/main" val="13432633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Компоненты технологии</a:t>
            </a:r>
          </a:p>
        </p:txBody>
      </p:sp>
      <p:sp>
        <p:nvSpPr>
          <p:cNvPr id="3" name="Объект 2"/>
          <p:cNvSpPr>
            <a:spLocks noGrp="1"/>
          </p:cNvSpPr>
          <p:nvPr>
            <p:ph sz="quarter" idx="1"/>
          </p:nvPr>
        </p:nvSpPr>
        <p:spPr/>
        <p:txBody>
          <a:bodyPr>
            <a:normAutofit fontScale="77500" lnSpcReduction="20000"/>
          </a:bodyPr>
          <a:lstStyle/>
          <a:p>
            <a:r>
              <a:rPr lang="ru-RU" b="1" dirty="0"/>
              <a:t>Отрядный огонек</a:t>
            </a:r>
            <a:r>
              <a:rPr lang="ru-RU" dirty="0"/>
              <a:t>- ежедневное подведение итогов дня в отряде. Высказываются по кругу все  члены отряда. Ведет огонек ДК отряда. В случае необходимости на отрядный огонек приходят педагоги и старички, помогая решить какие-либо проблемы взаимодействия в отряде.</a:t>
            </a:r>
          </a:p>
          <a:p>
            <a:r>
              <a:rPr lang="ru-RU" b="1" dirty="0"/>
              <a:t>Большой огонек-</a:t>
            </a:r>
            <a:r>
              <a:rPr lang="ru-RU" dirty="0"/>
              <a:t> Форма общего ежедневного анализа деятельности.  </a:t>
            </a:r>
            <a:r>
              <a:rPr lang="ru-RU" dirty="0" err="1"/>
              <a:t>Сборовский</a:t>
            </a:r>
            <a:r>
              <a:rPr lang="ru-RU" dirty="0"/>
              <a:t> Огонек   имеет собственные атрибуты: свечу в центре, песенный круг перед началом и после завершения. Огонек ведет ДК сбора. В форме живой дискуссии обсуждаются результаты, находки, достижения дня, называются наиболее яркие личности дня, выносятся общие благодарности. Отряды выступают с различными поздравлениями, сюрпризами и др. Может быть вынесена на обсуждение особая тема- как продолжение философского дела, как способ корректировки увиденных проблем самоорганизации и общей жизни на сборе.</a:t>
            </a:r>
          </a:p>
          <a:p>
            <a:r>
              <a:rPr lang="ru-RU" b="1" dirty="0"/>
              <a:t>Большой совет сбора- </a:t>
            </a:r>
            <a:r>
              <a:rPr lang="ru-RU" dirty="0"/>
              <a:t> ежедневное совещание комиссаров, старичков, ДК  и педагогов по  анализу прожитого дня, разрешению возможных проболеем, планированию работы на следующий день. Вендетт большой сове – главный координатор сбора.</a:t>
            </a:r>
          </a:p>
          <a:p>
            <a:endParaRPr lang="ru-RU" dirty="0"/>
          </a:p>
        </p:txBody>
      </p:sp>
    </p:spTree>
    <p:extLst>
      <p:ext uri="{BB962C8B-B14F-4D97-AF65-F5344CB8AC3E}">
        <p14:creationId xmlns:p14="http://schemas.microsoft.com/office/powerpoint/2010/main" val="16404833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200" b="1" dirty="0"/>
              <a:t>Проектная деятельность как форма организации воспитательного процесса</a:t>
            </a:r>
            <a:br>
              <a:rPr lang="ru-RU" sz="3200" dirty="0"/>
            </a:br>
            <a:endParaRPr lang="ru-RU" sz="3200" dirty="0"/>
          </a:p>
        </p:txBody>
      </p:sp>
      <p:sp>
        <p:nvSpPr>
          <p:cNvPr id="3" name="Объект 2"/>
          <p:cNvSpPr>
            <a:spLocks noGrp="1"/>
          </p:cNvSpPr>
          <p:nvPr>
            <p:ph sz="quarter" idx="1"/>
          </p:nvPr>
        </p:nvSpPr>
        <p:spPr/>
        <p:txBody>
          <a:bodyPr>
            <a:normAutofit fontScale="92500" lnSpcReduction="10000"/>
          </a:bodyPr>
          <a:lstStyle/>
          <a:p>
            <a:r>
              <a:rPr lang="ru-RU" dirty="0"/>
              <a:t>Классификацию проектов можно сделать по нескольким основаниям:</a:t>
            </a:r>
          </a:p>
          <a:p>
            <a:pPr lvl="0"/>
            <a:r>
              <a:rPr lang="ru-RU" b="1" dirty="0"/>
              <a:t>По приоритетному виду деятельности</a:t>
            </a:r>
            <a:r>
              <a:rPr lang="ru-RU" dirty="0"/>
              <a:t>: творческие, социальные, исследовательские, ролевые, поисковые.</a:t>
            </a:r>
          </a:p>
          <a:p>
            <a:pPr lvl="0"/>
            <a:r>
              <a:rPr lang="ru-RU" b="1" dirty="0"/>
              <a:t>По предметно-содержательной</a:t>
            </a:r>
            <a:r>
              <a:rPr lang="ru-RU" dirty="0"/>
              <a:t> области: экологические, правовые, коммуникационные, информационные, экономические, художественные и др.</a:t>
            </a:r>
          </a:p>
          <a:p>
            <a:pPr lvl="0"/>
            <a:r>
              <a:rPr lang="ru-RU" b="1" dirty="0"/>
              <a:t>По участию в разработке:</a:t>
            </a:r>
            <a:r>
              <a:rPr lang="ru-RU" dirty="0"/>
              <a:t> личностные, групповые</a:t>
            </a:r>
          </a:p>
          <a:p>
            <a:pPr lvl="0"/>
            <a:r>
              <a:rPr lang="ru-RU" b="1" dirty="0"/>
              <a:t>по обращенности  к аудитории</a:t>
            </a:r>
            <a:r>
              <a:rPr lang="ru-RU" dirty="0"/>
              <a:t>: индивидуальные,  школьные, региональные, международные и др.</a:t>
            </a:r>
          </a:p>
          <a:p>
            <a:pPr lvl="0"/>
            <a:r>
              <a:rPr lang="ru-RU" b="1" dirty="0"/>
              <a:t>по времени исполнения</a:t>
            </a:r>
            <a:r>
              <a:rPr lang="ru-RU" dirty="0"/>
              <a:t>: долгосрочные, краткосрочные.</a:t>
            </a:r>
          </a:p>
          <a:p>
            <a:r>
              <a:rPr lang="ru-RU" dirty="0"/>
              <a:t> </a:t>
            </a:r>
          </a:p>
          <a:p>
            <a:endParaRPr lang="ru-RU" dirty="0"/>
          </a:p>
        </p:txBody>
      </p:sp>
    </p:spTree>
    <p:extLst>
      <p:ext uri="{BB962C8B-B14F-4D97-AF65-F5344CB8AC3E}">
        <p14:creationId xmlns:p14="http://schemas.microsoft.com/office/powerpoint/2010/main" val="37143198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Ключевые дела</a:t>
            </a:r>
          </a:p>
        </p:txBody>
      </p:sp>
      <p:sp>
        <p:nvSpPr>
          <p:cNvPr id="3" name="Объект 2"/>
          <p:cNvSpPr>
            <a:spLocks noGrp="1"/>
          </p:cNvSpPr>
          <p:nvPr>
            <p:ph idx="1"/>
          </p:nvPr>
        </p:nvSpPr>
        <p:spPr/>
        <p:txBody>
          <a:bodyPr>
            <a:normAutofit lnSpcReduction="10000"/>
          </a:bodyPr>
          <a:lstStyle/>
          <a:p>
            <a:r>
              <a:rPr lang="ru-RU" dirty="0"/>
              <a:t>День рождения школы</a:t>
            </a:r>
          </a:p>
          <a:p>
            <a:r>
              <a:rPr lang="ru-RU" dirty="0"/>
              <a:t>Сбор планирования</a:t>
            </a:r>
          </a:p>
          <a:p>
            <a:r>
              <a:rPr lang="ru-RU" dirty="0"/>
              <a:t>Подростковый сбор</a:t>
            </a:r>
          </a:p>
          <a:p>
            <a:r>
              <a:rPr lang="ru-RU" dirty="0"/>
              <a:t>Коммунарский сбор</a:t>
            </a:r>
          </a:p>
          <a:p>
            <a:r>
              <a:rPr lang="ru-RU" dirty="0"/>
              <a:t>Праздник Танца</a:t>
            </a:r>
          </a:p>
          <a:p>
            <a:r>
              <a:rPr lang="ru-RU" dirty="0"/>
              <a:t>Культурно-образовательные проекты( «Химеры </a:t>
            </a:r>
            <a:r>
              <a:rPr lang="ru-RU" dirty="0" err="1"/>
              <a:t>Нотердама</a:t>
            </a:r>
            <a:r>
              <a:rPr lang="ru-RU" dirty="0"/>
              <a:t>», «Мифы-миры»), социальные проекты</a:t>
            </a:r>
          </a:p>
          <a:p>
            <a:r>
              <a:rPr lang="ru-RU" dirty="0"/>
              <a:t>Ключевые дела  тематических периодов </a:t>
            </a:r>
          </a:p>
          <a:p>
            <a:r>
              <a:rPr lang="ru-RU" dirty="0"/>
              <a:t>«Читаем стихи о войне»</a:t>
            </a:r>
          </a:p>
        </p:txBody>
      </p:sp>
    </p:spTree>
    <p:extLst>
      <p:ext uri="{BB962C8B-B14F-4D97-AF65-F5344CB8AC3E}">
        <p14:creationId xmlns:p14="http://schemas.microsoft.com/office/powerpoint/2010/main" val="34630798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Инвариантные модули</a:t>
            </a:r>
          </a:p>
        </p:txBody>
      </p:sp>
    </p:spTree>
    <p:extLst>
      <p:ext uri="{BB962C8B-B14F-4D97-AF65-F5344CB8AC3E}">
        <p14:creationId xmlns:p14="http://schemas.microsoft.com/office/powerpoint/2010/main" val="11723392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Модуль «Классное руководство и наставничество»</a:t>
            </a:r>
            <a:br>
              <a:rPr lang="ru-RU" dirty="0"/>
            </a:br>
            <a:endParaRPr lang="ru-RU" dirty="0"/>
          </a:p>
        </p:txBody>
      </p:sp>
      <p:sp>
        <p:nvSpPr>
          <p:cNvPr id="3" name="Объект 2"/>
          <p:cNvSpPr>
            <a:spLocks noGrp="1"/>
          </p:cNvSpPr>
          <p:nvPr>
            <p:ph idx="1"/>
          </p:nvPr>
        </p:nvSpPr>
        <p:spPr/>
        <p:txBody>
          <a:bodyPr/>
          <a:lstStyle/>
          <a:p>
            <a:r>
              <a:rPr lang="ru-RU" b="1" i="1" dirty="0"/>
              <a:t>Работа с классом</a:t>
            </a:r>
          </a:p>
          <a:p>
            <a:r>
              <a:rPr lang="x-none" b="1" i="1" dirty="0"/>
              <a:t>Индивидуаль</a:t>
            </a:r>
            <a:r>
              <a:rPr lang="ru-RU" b="1" i="1" dirty="0" err="1"/>
              <a:t>ная</a:t>
            </a:r>
            <a:r>
              <a:rPr lang="ru-RU" b="1" i="1" dirty="0"/>
              <a:t> </a:t>
            </a:r>
            <a:r>
              <a:rPr lang="x-none" b="1" i="1" dirty="0"/>
              <a:t>работ</a:t>
            </a:r>
            <a:r>
              <a:rPr lang="ru-RU" b="1" i="1" dirty="0"/>
              <a:t>а</a:t>
            </a:r>
            <a:r>
              <a:rPr lang="x-none" b="1" i="1" dirty="0"/>
              <a:t> с учащимися</a:t>
            </a:r>
            <a:endParaRPr lang="ru-RU" dirty="0"/>
          </a:p>
          <a:p>
            <a:r>
              <a:rPr lang="x-none" b="1" i="1" dirty="0"/>
              <a:t>Работа с учителями, преподающими в классе:</a:t>
            </a:r>
            <a:endParaRPr lang="ru-RU" dirty="0"/>
          </a:p>
          <a:p>
            <a:endParaRPr lang="ru-RU" dirty="0"/>
          </a:p>
          <a:p>
            <a:endParaRPr lang="ru-RU" dirty="0"/>
          </a:p>
        </p:txBody>
      </p:sp>
    </p:spTree>
    <p:extLst>
      <p:ext uri="{BB962C8B-B14F-4D97-AF65-F5344CB8AC3E}">
        <p14:creationId xmlns:p14="http://schemas.microsoft.com/office/powerpoint/2010/main" val="1046271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Модуль «Классное руководство и наставничество»</a:t>
            </a:r>
            <a:br>
              <a:rPr lang="ru-RU" dirty="0"/>
            </a:br>
            <a:endParaRPr lang="ru-RU" dirty="0"/>
          </a:p>
        </p:txBody>
      </p:sp>
      <p:sp>
        <p:nvSpPr>
          <p:cNvPr id="3" name="Объект 2"/>
          <p:cNvSpPr>
            <a:spLocks noGrp="1"/>
          </p:cNvSpPr>
          <p:nvPr>
            <p:ph idx="1"/>
          </p:nvPr>
        </p:nvSpPr>
        <p:spPr/>
        <p:txBody>
          <a:bodyPr>
            <a:normAutofit fontScale="70000" lnSpcReduction="20000"/>
          </a:bodyPr>
          <a:lstStyle/>
          <a:p>
            <a:pPr lvl="0"/>
            <a:r>
              <a:rPr lang="x-none" dirty="0"/>
              <a:t>организация интересных и полезных для личностного развития ребенка совместных дел с учащимися вверенного ему класса (познавательной, трудовой, спортивно-оздоровительной, духовно-нравственной, творческой</a:t>
            </a:r>
            <a:r>
              <a:rPr lang="ru-RU" dirty="0"/>
              <a:t>, </a:t>
            </a:r>
            <a:r>
              <a:rPr lang="ru-RU" dirty="0" err="1"/>
              <a:t>профориентационной</a:t>
            </a:r>
            <a:r>
              <a:rPr lang="x-none" dirty="0"/>
              <a:t> направленности), позволяющие с одной стороны, – вовлечь в них детей с самыми разными потребностями и тем самым дать им возможность самореализоваться в них, а с другой, – установить и упрочить доверительные отношения с учащимися класса, стать для них значимым взрослым, задающим образцы поведения в обществе. </a:t>
            </a:r>
            <a:endParaRPr lang="ru-RU" dirty="0"/>
          </a:p>
          <a:p>
            <a:pPr lvl="0"/>
            <a:r>
              <a:rPr lang="x-none" dirty="0"/>
              <a:t>проведение классных часов как часов плодотворного и доверительного общения педагога и школьников, основанных на принципах уважительного отношения к личности ребенка, поддержки активной позиции каждого ребенка в беседе, предоставления школьникам возможности обсуждения и принятия решений по обсуждаемой проблеме, создани</a:t>
            </a:r>
            <a:r>
              <a:rPr lang="ru-RU" dirty="0"/>
              <a:t>я</a:t>
            </a:r>
            <a:r>
              <a:rPr lang="x-none" dirty="0"/>
              <a:t> благоприятной среды для общения. </a:t>
            </a:r>
            <a:endParaRPr lang="ru-RU" dirty="0"/>
          </a:p>
          <a:p>
            <a:pPr lvl="0"/>
            <a:r>
              <a:rPr lang="x-none" dirty="0"/>
              <a:t>сплочение коллектива класса через: и</a:t>
            </a:r>
            <a:r>
              <a:rPr lang="x-none" u="sng" dirty="0"/>
              <a:t>гры и тренинги на сплочение и командообразование; однодневные и многодневные походы и экскурсии, организуемые классными руководителями и родителями; празднования в классе дней рождения детей, </a:t>
            </a:r>
            <a:r>
              <a:rPr lang="x-none" dirty="0"/>
              <a:t>включающие в себя подготовленные ученическими микрогруппами поздравления, сюрпризы, творческие подарки и розыгрыши; регулярные внутриклассные </a:t>
            </a:r>
            <a:r>
              <a:rPr lang="ru-RU" dirty="0"/>
              <a:t>«</a:t>
            </a:r>
            <a:r>
              <a:rPr lang="x-none" dirty="0"/>
              <a:t>огоньки»</a:t>
            </a:r>
            <a:r>
              <a:rPr lang="ru-RU" dirty="0"/>
              <a:t> и вечера</a:t>
            </a:r>
            <a:r>
              <a:rPr lang="x-none" dirty="0"/>
              <a:t>, дающие каждому школьнику возможность рефлексии собственного участия в жизни класса. </a:t>
            </a:r>
            <a:endParaRPr lang="ru-RU" dirty="0"/>
          </a:p>
          <a:p>
            <a:endParaRPr lang="ru-RU" dirty="0"/>
          </a:p>
        </p:txBody>
      </p:sp>
    </p:spTree>
    <p:extLst>
      <p:ext uri="{BB962C8B-B14F-4D97-AF65-F5344CB8AC3E}">
        <p14:creationId xmlns:p14="http://schemas.microsoft.com/office/powerpoint/2010/main" val="4392518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429758"/>
            <a:ext cx="10515600" cy="1325563"/>
          </a:xfrm>
        </p:spPr>
        <p:txBody>
          <a:bodyPr>
            <a:normAutofit fontScale="90000"/>
          </a:bodyPr>
          <a:lstStyle/>
          <a:p>
            <a:r>
              <a:rPr lang="ru-RU" b="1" dirty="0"/>
              <a:t>Модуль «Классное руководство и наставничество»</a:t>
            </a:r>
            <a:br>
              <a:rPr lang="ru-RU" dirty="0"/>
            </a:br>
            <a:endParaRPr lang="ru-RU" dirty="0"/>
          </a:p>
        </p:txBody>
      </p:sp>
      <p:sp>
        <p:nvSpPr>
          <p:cNvPr id="3" name="Объект 2"/>
          <p:cNvSpPr>
            <a:spLocks noGrp="1"/>
          </p:cNvSpPr>
          <p:nvPr>
            <p:ph idx="1"/>
          </p:nvPr>
        </p:nvSpPr>
        <p:spPr/>
        <p:txBody>
          <a:bodyPr/>
          <a:lstStyle/>
          <a:p>
            <a:pPr lvl="0"/>
            <a:r>
              <a:rPr lang="x-none" dirty="0"/>
              <a:t>выработка совместно со школьниками законов класса, помогающих детям освоить нормы и правила общения, которым они должны следовать в школе. </a:t>
            </a:r>
            <a:endParaRPr lang="ru-RU" dirty="0"/>
          </a:p>
          <a:p>
            <a:endParaRPr lang="ru-RU" dirty="0"/>
          </a:p>
        </p:txBody>
      </p:sp>
    </p:spTree>
    <p:extLst>
      <p:ext uri="{BB962C8B-B14F-4D97-AF65-F5344CB8AC3E}">
        <p14:creationId xmlns:p14="http://schemas.microsoft.com/office/powerpoint/2010/main" val="1832813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94657"/>
            <a:ext cx="10515600" cy="5382306"/>
          </a:xfrm>
        </p:spPr>
        <p:txBody>
          <a:bodyPr>
            <a:normAutofit/>
          </a:bodyPr>
          <a:lstStyle/>
          <a:p>
            <a:pPr marL="0" indent="0" algn="ctr">
              <a:buNone/>
            </a:pPr>
            <a:endParaRPr lang="ru-RU" sz="6600" dirty="0"/>
          </a:p>
          <a:p>
            <a:pPr marL="0" indent="0" algn="ctr">
              <a:buNone/>
            </a:pPr>
            <a:endParaRPr lang="ru-RU" sz="6600" dirty="0"/>
          </a:p>
          <a:p>
            <a:pPr marL="0" indent="0" algn="ctr">
              <a:buNone/>
            </a:pPr>
            <a:r>
              <a:rPr lang="ru-RU" sz="6600" dirty="0"/>
              <a:t>Особенности школы?</a:t>
            </a:r>
          </a:p>
        </p:txBody>
      </p:sp>
    </p:spTree>
    <p:extLst>
      <p:ext uri="{BB962C8B-B14F-4D97-AF65-F5344CB8AC3E}">
        <p14:creationId xmlns:p14="http://schemas.microsoft.com/office/powerpoint/2010/main" val="4577835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Модуль «Классное руководство и наставничество»</a:t>
            </a:r>
            <a:br>
              <a:rPr lang="ru-RU" dirty="0"/>
            </a:br>
            <a:endParaRPr lang="ru-RU" dirty="0"/>
          </a:p>
        </p:txBody>
      </p:sp>
      <p:sp>
        <p:nvSpPr>
          <p:cNvPr id="3" name="Объект 2"/>
          <p:cNvSpPr>
            <a:spLocks noGrp="1"/>
          </p:cNvSpPr>
          <p:nvPr>
            <p:ph idx="1"/>
          </p:nvPr>
        </p:nvSpPr>
        <p:spPr/>
        <p:txBody>
          <a:bodyPr>
            <a:normAutofit fontScale="77500" lnSpcReduction="20000"/>
          </a:bodyPr>
          <a:lstStyle/>
          <a:p>
            <a:r>
              <a:rPr lang="x-none" b="1" i="1" dirty="0"/>
              <a:t>Индивидуаль</a:t>
            </a:r>
            <a:r>
              <a:rPr lang="ru-RU" b="1" i="1" dirty="0" err="1"/>
              <a:t>ная</a:t>
            </a:r>
            <a:r>
              <a:rPr lang="ru-RU" b="1" i="1" dirty="0"/>
              <a:t> </a:t>
            </a:r>
            <a:r>
              <a:rPr lang="x-none" b="1" i="1" dirty="0"/>
              <a:t>работ</a:t>
            </a:r>
            <a:r>
              <a:rPr lang="ru-RU" b="1" i="1" dirty="0"/>
              <a:t>а</a:t>
            </a:r>
            <a:r>
              <a:rPr lang="x-none" b="1" i="1" dirty="0"/>
              <a:t> с учащимися</a:t>
            </a:r>
            <a:r>
              <a:rPr lang="ru-RU" b="1" i="1" dirty="0"/>
              <a:t>:</a:t>
            </a:r>
            <a:endParaRPr lang="ru-RU" dirty="0"/>
          </a:p>
          <a:p>
            <a:pPr lvl="0"/>
            <a:r>
              <a:rPr lang="x-none" dirty="0"/>
              <a:t>поддержка ребенка в решении важных для него жизненных проблем (налаживания взаимоотношений с одноклассниками или учителями, выбора профессии, вуза и дальнейшего трудоустройства, успеваемости и т.п.), когда каждая проблема трансформируется классным руководителем в задачу для школьника, которую они совместно стараются решить. </a:t>
            </a:r>
            <a:endParaRPr lang="ru-RU" dirty="0">
              <a:effectLst/>
            </a:endParaRPr>
          </a:p>
          <a:p>
            <a:pPr lvl="0"/>
            <a:r>
              <a:rPr lang="x-none" u="sng" dirty="0"/>
              <a:t>индивидуальная работа со школьниками класса, направленная на заполнение ими личных портфолио, в которых дети не просто фиксируют свои учебные, творческие, спортивные, личностные достижения, но и в ходе индивидуальных неформальных бесед с классным руководителем в начале каждого года планируют их, а в конце года – вместе анализируют свои успехи и неудачи. </a:t>
            </a:r>
            <a:endParaRPr lang="ru-RU" dirty="0"/>
          </a:p>
          <a:p>
            <a:pPr lvl="0"/>
            <a:r>
              <a:rPr lang="x-none" dirty="0"/>
              <a:t>коррекция поведения ребенка через частные беседы с ним, его родителями или законными представителями, с другими учащимися класса; через включение в проводимые школьным психологом тренинги общения; через предложение взять на себя ответственность за то или иное поручение в классе.</a:t>
            </a:r>
            <a:endParaRPr lang="ru-RU" dirty="0"/>
          </a:p>
          <a:p>
            <a:endParaRPr lang="ru-RU" dirty="0"/>
          </a:p>
        </p:txBody>
      </p:sp>
    </p:spTree>
    <p:extLst>
      <p:ext uri="{BB962C8B-B14F-4D97-AF65-F5344CB8AC3E}">
        <p14:creationId xmlns:p14="http://schemas.microsoft.com/office/powerpoint/2010/main" val="17269921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Модуль «Классное руководство и наставничество»</a:t>
            </a:r>
            <a:br>
              <a:rPr lang="ru-RU" dirty="0"/>
            </a:br>
            <a:endParaRPr lang="ru-RU" dirty="0"/>
          </a:p>
        </p:txBody>
      </p:sp>
      <p:sp>
        <p:nvSpPr>
          <p:cNvPr id="3" name="Объект 2"/>
          <p:cNvSpPr>
            <a:spLocks noGrp="1"/>
          </p:cNvSpPr>
          <p:nvPr>
            <p:ph idx="1"/>
          </p:nvPr>
        </p:nvSpPr>
        <p:spPr/>
        <p:txBody>
          <a:bodyPr/>
          <a:lstStyle/>
          <a:p>
            <a:r>
              <a:rPr lang="ru-RU" dirty="0"/>
              <a:t>Пример «Классное руководство»</a:t>
            </a:r>
          </a:p>
        </p:txBody>
      </p:sp>
    </p:spTree>
    <p:extLst>
      <p:ext uri="{BB962C8B-B14F-4D97-AF65-F5344CB8AC3E}">
        <p14:creationId xmlns:p14="http://schemas.microsoft.com/office/powerpoint/2010/main" val="402004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Модуль «Классное руководство и наставничество»</a:t>
            </a:r>
            <a:br>
              <a:rPr lang="ru-RU" dirty="0"/>
            </a:br>
            <a:endParaRPr lang="ru-RU" dirty="0"/>
          </a:p>
        </p:txBody>
      </p:sp>
      <p:sp>
        <p:nvSpPr>
          <p:cNvPr id="3" name="Объект 2"/>
          <p:cNvSpPr>
            <a:spLocks noGrp="1"/>
          </p:cNvSpPr>
          <p:nvPr>
            <p:ph idx="1"/>
          </p:nvPr>
        </p:nvSpPr>
        <p:spPr>
          <a:xfrm>
            <a:off x="838200" y="1945367"/>
            <a:ext cx="10515600" cy="4351338"/>
          </a:xfrm>
        </p:spPr>
        <p:txBody>
          <a:bodyPr/>
          <a:lstStyle/>
          <a:p>
            <a:pPr lvl="0"/>
            <a:r>
              <a:rPr lang="ru-RU" dirty="0"/>
              <a:t>И</a:t>
            </a:r>
            <a:r>
              <a:rPr lang="x-none" dirty="0"/>
              <a:t>зучение особенностей личностного развития учащихся класса через наблюдение за поведением школьников в их повседневной жизни, в специально создаваемых педагогических ситуациях, в играх, погружающих ребенка в мир человеческих отношений, в организуемых педагогом беседах по тем или иным нравственным проблемам; результаты наблюдения сверяются с результатами бесед классного руководителя с родителями школьников, с преподающими в его классе учителями, а также (при необходимости) – со школьным психологом. </a:t>
            </a:r>
            <a:endParaRPr lang="ru-RU" dirty="0">
              <a:effectLst/>
            </a:endParaRPr>
          </a:p>
        </p:txBody>
      </p:sp>
    </p:spTree>
    <p:extLst>
      <p:ext uri="{BB962C8B-B14F-4D97-AF65-F5344CB8AC3E}">
        <p14:creationId xmlns:p14="http://schemas.microsoft.com/office/powerpoint/2010/main" val="36450179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023257"/>
            <a:ext cx="10515600" cy="5153706"/>
          </a:xfrm>
        </p:spPr>
        <p:txBody>
          <a:bodyPr/>
          <a:lstStyle/>
          <a:p>
            <a:r>
              <a:rPr lang="ru-RU" b="1" dirty="0"/>
              <a:t>Метод объективной характеристики по трем комплексным показателям</a:t>
            </a:r>
          </a:p>
          <a:p>
            <a:r>
              <a:rPr lang="ru-RU" dirty="0"/>
              <a:t>Стили педагогического руководства</a:t>
            </a:r>
          </a:p>
          <a:p>
            <a:endParaRPr lang="ru-RU" dirty="0"/>
          </a:p>
          <a:p>
            <a:r>
              <a:rPr lang="ru-RU" dirty="0"/>
              <a:t>Какие </a:t>
            </a:r>
            <a:r>
              <a:rPr lang="ru-RU"/>
              <a:t>книги читать?</a:t>
            </a:r>
            <a:endParaRPr lang="ru-RU" dirty="0"/>
          </a:p>
          <a:p>
            <a:endParaRPr lang="ru-RU" dirty="0"/>
          </a:p>
        </p:txBody>
      </p:sp>
    </p:spTree>
    <p:extLst>
      <p:ext uri="{BB962C8B-B14F-4D97-AF65-F5344CB8AC3E}">
        <p14:creationId xmlns:p14="http://schemas.microsoft.com/office/powerpoint/2010/main" val="5502330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atinLnBrk="1"/>
            <a:r>
              <a:rPr lang="ru-RU" b="1" dirty="0"/>
              <a:t>Модуль «Курсы внеурочной деятельности </a:t>
            </a:r>
            <a:br>
              <a:rPr lang="ru-RU" dirty="0"/>
            </a:br>
            <a:r>
              <a:rPr lang="ru-RU" b="1" dirty="0"/>
              <a:t>и дополнительного образования»</a:t>
            </a:r>
            <a:br>
              <a:rPr lang="ru-RU" dirty="0"/>
            </a:br>
            <a:endParaRPr lang="ru-RU" dirty="0"/>
          </a:p>
        </p:txBody>
      </p:sp>
      <p:sp>
        <p:nvSpPr>
          <p:cNvPr id="3" name="Объект 2"/>
          <p:cNvSpPr>
            <a:spLocks noGrp="1"/>
          </p:cNvSpPr>
          <p:nvPr>
            <p:ph idx="1"/>
          </p:nvPr>
        </p:nvSpPr>
        <p:spPr/>
        <p:txBody>
          <a:bodyPr>
            <a:normAutofit lnSpcReduction="10000"/>
          </a:bodyPr>
          <a:lstStyle/>
          <a:p>
            <a:pPr latinLnBrk="1"/>
            <a:r>
              <a:rPr lang="ru-RU" dirty="0"/>
              <a:t>формирование в кружках, секциях, клубах, студиях и т.п. детско-взрослых общностей,</a:t>
            </a:r>
            <a:r>
              <a:rPr lang="ru-RU" i="1" dirty="0"/>
              <a:t> </a:t>
            </a:r>
            <a:r>
              <a:rPr lang="ru-RU" dirty="0"/>
              <a:t>которые могли бы объединять детей и педагогов общими позитивными эмоциями и доверительными отношениями друг к другу;</a:t>
            </a:r>
          </a:p>
          <a:p>
            <a:pPr latinLnBrk="1"/>
            <a:r>
              <a:rPr lang="ru-RU" dirty="0"/>
              <a:t>- создание в детских объединениях традиций, задающих их членам определенные социально значимые формы поведения;</a:t>
            </a:r>
          </a:p>
          <a:p>
            <a:pPr latinLnBrk="1"/>
            <a:r>
              <a:rPr lang="ru-RU" dirty="0"/>
              <a:t>- поддержку в детских объединениях школьников с ярко выраженной лидерской позицией и установкой на сохранение и поддержание накопленных социально значимых традиций; </a:t>
            </a:r>
          </a:p>
          <a:p>
            <a:pPr latinLnBrk="1"/>
            <a:r>
              <a:rPr lang="ru-RU" dirty="0"/>
              <a:t>- поощрение педагогами детских инициатив и детского самоуправления. </a:t>
            </a:r>
          </a:p>
          <a:p>
            <a:endParaRPr lang="ru-RU" dirty="0"/>
          </a:p>
        </p:txBody>
      </p:sp>
    </p:spTree>
    <p:extLst>
      <p:ext uri="{BB962C8B-B14F-4D97-AF65-F5344CB8AC3E}">
        <p14:creationId xmlns:p14="http://schemas.microsoft.com/office/powerpoint/2010/main" val="19982181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«Курсы внеурочной деятельности </a:t>
            </a:r>
            <a:br>
              <a:rPr lang="ru-RU" dirty="0"/>
            </a:br>
            <a:r>
              <a:rPr lang="ru-RU" b="1" dirty="0"/>
              <a:t>и дополнительного образования»</a:t>
            </a:r>
            <a:br>
              <a:rPr lang="ru-RU" dirty="0"/>
            </a:br>
            <a:endParaRPr lang="ru-RU" dirty="0"/>
          </a:p>
        </p:txBody>
      </p:sp>
      <p:sp>
        <p:nvSpPr>
          <p:cNvPr id="3" name="Объект 2"/>
          <p:cNvSpPr>
            <a:spLocks noGrp="1"/>
          </p:cNvSpPr>
          <p:nvPr>
            <p:ph idx="1"/>
          </p:nvPr>
        </p:nvSpPr>
        <p:spPr/>
        <p:txBody>
          <a:bodyPr/>
          <a:lstStyle/>
          <a:p>
            <a:r>
              <a:rPr lang="ru-RU" dirty="0"/>
              <a:t>Пример 3 -4</a:t>
            </a:r>
          </a:p>
          <a:p>
            <a:pPr marL="0" indent="0">
              <a:buNone/>
            </a:pPr>
            <a:endParaRPr lang="ru-RU" dirty="0"/>
          </a:p>
          <a:p>
            <a:pPr marL="0" indent="0">
              <a:buNone/>
            </a:pPr>
            <a:endParaRPr lang="ru-RU" dirty="0"/>
          </a:p>
          <a:p>
            <a:pPr marL="0" indent="0">
              <a:buNone/>
            </a:pPr>
            <a:r>
              <a:rPr lang="ru-RU" dirty="0"/>
              <a:t>И может быть – «Химеры </a:t>
            </a:r>
            <a:r>
              <a:rPr lang="ru-RU" dirty="0" err="1"/>
              <a:t>Нотердама</a:t>
            </a:r>
            <a:r>
              <a:rPr lang="ru-RU" dirty="0"/>
              <a:t>»? </a:t>
            </a:r>
          </a:p>
          <a:p>
            <a:pPr marL="0" indent="0">
              <a:buNone/>
            </a:pPr>
            <a:r>
              <a:rPr lang="ru-RU" dirty="0"/>
              <a:t>Инженерный класс?</a:t>
            </a:r>
          </a:p>
          <a:p>
            <a:pPr marL="0" indent="0">
              <a:buNone/>
            </a:pPr>
            <a:r>
              <a:rPr lang="ru-RU" dirty="0"/>
              <a:t>Лаборатория сельскохозяйственная?</a:t>
            </a:r>
          </a:p>
          <a:p>
            <a:pPr marL="0" indent="0">
              <a:buNone/>
            </a:pPr>
            <a:r>
              <a:rPr lang="ru-RU" dirty="0"/>
              <a:t>Праздник танца?</a:t>
            </a:r>
          </a:p>
        </p:txBody>
      </p:sp>
    </p:spTree>
    <p:extLst>
      <p:ext uri="{BB962C8B-B14F-4D97-AF65-F5344CB8AC3E}">
        <p14:creationId xmlns:p14="http://schemas.microsoft.com/office/powerpoint/2010/main" val="36129160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Модуль «Школьный урок»</a:t>
            </a:r>
            <a:br>
              <a:rPr lang="ru-RU" dirty="0"/>
            </a:br>
            <a:endParaRPr lang="ru-RU" dirty="0"/>
          </a:p>
        </p:txBody>
      </p:sp>
      <p:sp>
        <p:nvSpPr>
          <p:cNvPr id="3" name="Объект 2"/>
          <p:cNvSpPr>
            <a:spLocks noGrp="1"/>
          </p:cNvSpPr>
          <p:nvPr>
            <p:ph idx="1"/>
          </p:nvPr>
        </p:nvSpPr>
        <p:spPr/>
        <p:txBody>
          <a:bodyPr>
            <a:normAutofit lnSpcReduction="10000"/>
          </a:bodyPr>
          <a:lstStyle/>
          <a:p>
            <a:pPr lvl="0"/>
            <a:r>
              <a:rPr lang="x-none" u="sng" dirty="0"/>
              <a:t>привлечение внимания школьников к ценностному аспекту изучаемых на уроках явлений, организация их работы с получаемой на уроке социально значимой информацией – инициирование ее обсуждения, высказывания учащимися своего мнения по ее поводу, выработки своего к ней отношения; </a:t>
            </a:r>
            <a:endParaRPr lang="ru-RU" dirty="0"/>
          </a:p>
          <a:p>
            <a:pPr lvl="0"/>
            <a:r>
              <a:rPr lang="x-none" u="sng" dirty="0"/>
              <a:t>использование </a:t>
            </a:r>
            <a:r>
              <a:rPr lang="x-none" dirty="0"/>
              <a:t>воспитательных возможностей содержания учебного предмета через демонстрацию детям примеров ответственного, гражданского поведения, проявления человеколюбия и добросердечности, через подбор соответствующих текстов для чтения, задач для решения, проблемных ситуаций для обсуждения в классе;</a:t>
            </a:r>
            <a:endParaRPr lang="ru-RU" dirty="0"/>
          </a:p>
          <a:p>
            <a:endParaRPr lang="ru-RU" dirty="0"/>
          </a:p>
        </p:txBody>
      </p:sp>
    </p:spTree>
    <p:extLst>
      <p:ext uri="{BB962C8B-B14F-4D97-AF65-F5344CB8AC3E}">
        <p14:creationId xmlns:p14="http://schemas.microsoft.com/office/powerpoint/2010/main" val="320613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Модуль «Школьный урок»</a:t>
            </a:r>
            <a:br>
              <a:rPr lang="ru-RU" dirty="0"/>
            </a:br>
            <a:endParaRPr lang="ru-RU" dirty="0"/>
          </a:p>
        </p:txBody>
      </p:sp>
      <p:sp>
        <p:nvSpPr>
          <p:cNvPr id="3" name="Объект 2"/>
          <p:cNvSpPr>
            <a:spLocks noGrp="1"/>
          </p:cNvSpPr>
          <p:nvPr>
            <p:ph idx="1"/>
          </p:nvPr>
        </p:nvSpPr>
        <p:spPr/>
        <p:txBody>
          <a:bodyPr/>
          <a:lstStyle/>
          <a:p>
            <a:r>
              <a:rPr lang="ru-RU" dirty="0"/>
              <a:t>Игра «Да -</a:t>
            </a:r>
            <a:r>
              <a:rPr lang="ru-RU" dirty="0" err="1"/>
              <a:t>нетка</a:t>
            </a:r>
            <a:r>
              <a:rPr lang="ru-RU" dirty="0"/>
              <a:t>»</a:t>
            </a:r>
          </a:p>
          <a:p>
            <a:r>
              <a:rPr lang="ru-RU" dirty="0"/>
              <a:t>«Три куклы»</a:t>
            </a:r>
          </a:p>
        </p:txBody>
      </p:sp>
    </p:spTree>
    <p:extLst>
      <p:ext uri="{BB962C8B-B14F-4D97-AF65-F5344CB8AC3E}">
        <p14:creationId xmlns:p14="http://schemas.microsoft.com/office/powerpoint/2010/main" val="1104624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Модуль «Самоуправление»*</a:t>
            </a:r>
            <a:br>
              <a:rPr lang="ru-RU" dirty="0"/>
            </a:br>
            <a:endParaRPr lang="ru-RU" dirty="0"/>
          </a:p>
        </p:txBody>
      </p:sp>
      <p:sp>
        <p:nvSpPr>
          <p:cNvPr id="3" name="Объект 2"/>
          <p:cNvSpPr>
            <a:spLocks noGrp="1"/>
          </p:cNvSpPr>
          <p:nvPr>
            <p:ph idx="1"/>
          </p:nvPr>
        </p:nvSpPr>
        <p:spPr/>
        <p:txBody>
          <a:bodyPr>
            <a:normAutofit fontScale="77500" lnSpcReduction="20000"/>
          </a:bodyPr>
          <a:lstStyle/>
          <a:p>
            <a:pPr lvl="0"/>
            <a:r>
              <a:rPr lang="x-none" dirty="0"/>
              <a:t>через деятельность выборного Совета учащихся, создаваемого для учета мнения школьников по вопросам управления образовательной организацией и принятия административных решений, затрагивающих их права и законные интересы;</a:t>
            </a:r>
            <a:endParaRPr lang="ru-RU" dirty="0"/>
          </a:p>
          <a:p>
            <a:pPr lvl="0"/>
            <a:r>
              <a:rPr lang="x-none" dirty="0"/>
              <a:t>через деятельность Совета старост, объединяющего старост классов для облегчения распространения значимой для школьников информации и получения обратной связи от классных коллективов;</a:t>
            </a:r>
            <a:endParaRPr lang="ru-RU" dirty="0"/>
          </a:p>
          <a:p>
            <a:pPr lvl="0"/>
            <a:r>
              <a:rPr lang="x-none" dirty="0"/>
              <a:t>через работу постоянно действующего школьного актива, инициирующего и организующего проведение личностно значимых для школьников событий (соревнований, конкурсов, фестивалей, капустников, флешмобов и т.п.);</a:t>
            </a:r>
            <a:endParaRPr lang="ru-RU" dirty="0"/>
          </a:p>
          <a:p>
            <a:pPr lvl="0"/>
            <a:r>
              <a:rPr lang="x-none" dirty="0"/>
              <a:t>через деятельность творческих советов дела, отвечающих за проведение тех или иных конкретных мероприятий, праздников, вечеров, акций и т.п.;</a:t>
            </a:r>
            <a:endParaRPr lang="ru-RU" dirty="0"/>
          </a:p>
          <a:p>
            <a:pPr lvl="0"/>
            <a:r>
              <a:rPr lang="x-none" dirty="0"/>
              <a:t>через деятельность созданной из наиболее авторитетных старшеклассников и курируемой школьным психологом группы по урегулированию конфликтных ситуаций в школе. </a:t>
            </a:r>
            <a:endParaRPr lang="ru-RU" dirty="0"/>
          </a:p>
          <a:p>
            <a:endParaRPr lang="ru-RU" dirty="0"/>
          </a:p>
        </p:txBody>
      </p:sp>
    </p:spTree>
    <p:extLst>
      <p:ext uri="{BB962C8B-B14F-4D97-AF65-F5344CB8AC3E}">
        <p14:creationId xmlns:p14="http://schemas.microsoft.com/office/powerpoint/2010/main" val="17467727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Модуль «Самоуправление»</a:t>
            </a:r>
            <a:br>
              <a:rPr lang="ru-RU" dirty="0"/>
            </a:br>
            <a:endParaRPr lang="ru-RU" dirty="0"/>
          </a:p>
        </p:txBody>
      </p:sp>
      <p:sp>
        <p:nvSpPr>
          <p:cNvPr id="3" name="Объект 2"/>
          <p:cNvSpPr>
            <a:spLocks noGrp="1"/>
          </p:cNvSpPr>
          <p:nvPr>
            <p:ph idx="1"/>
          </p:nvPr>
        </p:nvSpPr>
        <p:spPr/>
        <p:txBody>
          <a:bodyPr/>
          <a:lstStyle/>
          <a:p>
            <a:endParaRPr lang="ru-RU" dirty="0"/>
          </a:p>
          <a:p>
            <a:r>
              <a:rPr lang="ru-RU" dirty="0"/>
              <a:t>Пример «Самоуправление»</a:t>
            </a:r>
          </a:p>
          <a:p>
            <a:endParaRPr lang="ru-RU" dirty="0"/>
          </a:p>
        </p:txBody>
      </p:sp>
    </p:spTree>
    <p:extLst>
      <p:ext uri="{BB962C8B-B14F-4D97-AF65-F5344CB8AC3E}">
        <p14:creationId xmlns:p14="http://schemas.microsoft.com/office/powerpoint/2010/main" val="3680846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algn="ctr"/>
            <a:r>
              <a:rPr lang="ru-RU" sz="6600" dirty="0"/>
              <a:t>Есть ли у меня план…</a:t>
            </a:r>
          </a:p>
        </p:txBody>
      </p:sp>
    </p:spTree>
    <p:extLst>
      <p:ext uri="{BB962C8B-B14F-4D97-AF65-F5344CB8AC3E}">
        <p14:creationId xmlns:p14="http://schemas.microsoft.com/office/powerpoint/2010/main" val="375632174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Модуль «Самоуправление</a:t>
            </a:r>
            <a:endParaRPr lang="ru-RU" dirty="0"/>
          </a:p>
        </p:txBody>
      </p:sp>
      <p:sp>
        <p:nvSpPr>
          <p:cNvPr id="3" name="Объект 2"/>
          <p:cNvSpPr>
            <a:spLocks noGrp="1"/>
          </p:cNvSpPr>
          <p:nvPr>
            <p:ph idx="1"/>
          </p:nvPr>
        </p:nvSpPr>
        <p:spPr/>
        <p:txBody>
          <a:bodyPr/>
          <a:lstStyle/>
          <a:p>
            <a:r>
              <a:rPr lang="ru-RU" dirty="0"/>
              <a:t>Сбор планирования</a:t>
            </a:r>
          </a:p>
          <a:p>
            <a:r>
              <a:rPr lang="ru-RU" dirty="0"/>
              <a:t>Большой Совет дела</a:t>
            </a:r>
          </a:p>
          <a:p>
            <a:r>
              <a:rPr lang="ru-RU" dirty="0"/>
              <a:t>Советы дела в классах</a:t>
            </a:r>
          </a:p>
          <a:p>
            <a:r>
              <a:rPr lang="ru-RU" dirty="0"/>
              <a:t>КТД</a:t>
            </a:r>
          </a:p>
          <a:p>
            <a:r>
              <a:rPr lang="ru-RU" dirty="0"/>
              <a:t>ЧТП</a:t>
            </a:r>
          </a:p>
          <a:p>
            <a:endParaRPr lang="ru-RU" dirty="0"/>
          </a:p>
        </p:txBody>
      </p:sp>
    </p:spTree>
    <p:extLst>
      <p:ext uri="{BB962C8B-B14F-4D97-AF65-F5344CB8AC3E}">
        <p14:creationId xmlns:p14="http://schemas.microsoft.com/office/powerpoint/2010/main" val="310919548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Модуль «Самоуправление</a:t>
            </a:r>
            <a:endParaRPr lang="ru-RU" dirty="0"/>
          </a:p>
        </p:txBody>
      </p:sp>
      <p:sp>
        <p:nvSpPr>
          <p:cNvPr id="3" name="Объект 2"/>
          <p:cNvSpPr>
            <a:spLocks noGrp="1"/>
          </p:cNvSpPr>
          <p:nvPr>
            <p:ph idx="1"/>
          </p:nvPr>
        </p:nvSpPr>
        <p:spPr/>
        <p:txBody>
          <a:bodyPr/>
          <a:lstStyle/>
          <a:p>
            <a:r>
              <a:rPr lang="ru-RU" dirty="0"/>
              <a:t>Отряд комиссаров</a:t>
            </a:r>
          </a:p>
          <a:p>
            <a:r>
              <a:rPr lang="ru-RU" dirty="0"/>
              <a:t>Отряд Старших друзей</a:t>
            </a:r>
          </a:p>
          <a:p>
            <a:r>
              <a:rPr lang="ru-RU" dirty="0"/>
              <a:t>Отряд </a:t>
            </a:r>
            <a:r>
              <a:rPr lang="ru-RU" dirty="0" err="1"/>
              <a:t>гениусов</a:t>
            </a:r>
            <a:endParaRPr lang="ru-RU" dirty="0"/>
          </a:p>
          <a:p>
            <a:r>
              <a:rPr lang="ru-RU" dirty="0"/>
              <a:t>Сообщество благодарных выпускников(</a:t>
            </a:r>
            <a:r>
              <a:rPr lang="ru-RU" dirty="0" err="1"/>
              <a:t>Эндаумент</a:t>
            </a:r>
            <a:r>
              <a:rPr lang="ru-RU" dirty="0"/>
              <a:t> фонд )</a:t>
            </a:r>
          </a:p>
          <a:p>
            <a:endParaRPr lang="ru-RU" dirty="0"/>
          </a:p>
        </p:txBody>
      </p:sp>
    </p:spTree>
    <p:extLst>
      <p:ext uri="{BB962C8B-B14F-4D97-AF65-F5344CB8AC3E}">
        <p14:creationId xmlns:p14="http://schemas.microsoft.com/office/powerpoint/2010/main" val="130393973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Модуль «Работа с родителями»</a:t>
            </a:r>
            <a:br>
              <a:rPr lang="ru-RU" dirty="0"/>
            </a:br>
            <a:endParaRPr lang="ru-RU" dirty="0"/>
          </a:p>
        </p:txBody>
      </p:sp>
      <p:sp>
        <p:nvSpPr>
          <p:cNvPr id="3" name="Объект 2"/>
          <p:cNvSpPr>
            <a:spLocks noGrp="1"/>
          </p:cNvSpPr>
          <p:nvPr>
            <p:ph idx="1"/>
          </p:nvPr>
        </p:nvSpPr>
        <p:spPr/>
        <p:txBody>
          <a:bodyPr/>
          <a:lstStyle/>
          <a:p>
            <a:pPr lvl="0"/>
            <a:r>
              <a:rPr lang="x-none" dirty="0"/>
              <a:t>родительские гостиные, на которых обсуждаются вопросы возрастных особенностей детей, формы и способы доверительного взаимодействия родителей с детьми, проводятся мастер-классы, семинары, круглые столы с приглашением специалистов;</a:t>
            </a:r>
            <a:endParaRPr lang="ru-RU" dirty="0"/>
          </a:p>
          <a:p>
            <a:pPr lvl="0"/>
            <a:r>
              <a:rPr lang="x-none" dirty="0"/>
              <a:t>родительские дни, во время которых родители могут посещать школьные учебные и внеурочные занятия для получения представления о ходе учебно-воспитательного процесса в школе;</a:t>
            </a:r>
            <a:endParaRPr lang="ru-RU" dirty="0"/>
          </a:p>
          <a:p>
            <a:endParaRPr lang="ru-RU" dirty="0"/>
          </a:p>
        </p:txBody>
      </p:sp>
    </p:spTree>
    <p:extLst>
      <p:ext uri="{BB962C8B-B14F-4D97-AF65-F5344CB8AC3E}">
        <p14:creationId xmlns:p14="http://schemas.microsoft.com/office/powerpoint/2010/main" val="28469967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Работа с родителями</a:t>
            </a:r>
          </a:p>
        </p:txBody>
      </p:sp>
      <p:sp>
        <p:nvSpPr>
          <p:cNvPr id="3" name="Объект 2"/>
          <p:cNvSpPr>
            <a:spLocks noGrp="1"/>
          </p:cNvSpPr>
          <p:nvPr>
            <p:ph idx="1"/>
          </p:nvPr>
        </p:nvSpPr>
        <p:spPr/>
        <p:txBody>
          <a:bodyPr/>
          <a:lstStyle/>
          <a:p>
            <a:r>
              <a:rPr lang="ru-RU" dirty="0" err="1"/>
              <a:t>Эдвайс</a:t>
            </a:r>
            <a:r>
              <a:rPr lang="ru-RU" dirty="0"/>
              <a:t> встреча</a:t>
            </a:r>
          </a:p>
          <a:p>
            <a:r>
              <a:rPr lang="ru-RU" dirty="0"/>
              <a:t>Родительский Лицей</a:t>
            </a:r>
          </a:p>
        </p:txBody>
      </p:sp>
    </p:spTree>
    <p:extLst>
      <p:ext uri="{BB962C8B-B14F-4D97-AF65-F5344CB8AC3E}">
        <p14:creationId xmlns:p14="http://schemas.microsoft.com/office/powerpoint/2010/main" val="18955215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Профориентация*</a:t>
            </a:r>
          </a:p>
        </p:txBody>
      </p:sp>
      <p:sp>
        <p:nvSpPr>
          <p:cNvPr id="3" name="Объект 2"/>
          <p:cNvSpPr>
            <a:spLocks noGrp="1"/>
          </p:cNvSpPr>
          <p:nvPr>
            <p:ph idx="1"/>
          </p:nvPr>
        </p:nvSpPr>
        <p:spPr/>
        <p:txBody>
          <a:bodyPr>
            <a:normAutofit fontScale="92500" lnSpcReduction="10000"/>
          </a:bodyPr>
          <a:lstStyle/>
          <a:p>
            <a:r>
              <a:rPr lang="ru-RU" b="1" dirty="0"/>
              <a:t>Совместная деятельность педагогов и школьн</a:t>
            </a:r>
            <a:r>
              <a:rPr lang="ru-RU" dirty="0"/>
              <a:t>иков по направлению «профориентация» включает в себя профессиональное просвещение школьников; диагностику и консультирование по проблемам профориентации, организацию профессиональных проб школьников. Задача совместной деятельности педагога и ребенка – подготовить школьника к осознанному выбору своей будущей профессиональной деятельности. Создавая </a:t>
            </a:r>
            <a:r>
              <a:rPr lang="ru-RU" dirty="0" err="1"/>
              <a:t>профориентационно</a:t>
            </a:r>
            <a:r>
              <a:rPr lang="ru-RU" dirty="0"/>
              <a:t> значимые проблемные ситуации, формирующие готовность школьника к выбору, педагог актуализирует его профессиональное самоопределение, позитивный взгляд на труд в постиндустриальном мире, охватывающий не только профессиональную, но и </a:t>
            </a:r>
            <a:r>
              <a:rPr lang="ru-RU" dirty="0" err="1"/>
              <a:t>внепрофессиональную</a:t>
            </a:r>
            <a:r>
              <a:rPr lang="ru-RU" dirty="0"/>
              <a:t> составляющие такой деятельности. </a:t>
            </a:r>
          </a:p>
        </p:txBody>
      </p:sp>
    </p:spTree>
    <p:extLst>
      <p:ext uri="{BB962C8B-B14F-4D97-AF65-F5344CB8AC3E}">
        <p14:creationId xmlns:p14="http://schemas.microsoft.com/office/powerpoint/2010/main" val="24047830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Профориентация</a:t>
            </a:r>
          </a:p>
        </p:txBody>
      </p:sp>
      <p:sp>
        <p:nvSpPr>
          <p:cNvPr id="3" name="Объект 2"/>
          <p:cNvSpPr>
            <a:spLocks noGrp="1"/>
          </p:cNvSpPr>
          <p:nvPr>
            <p:ph idx="1"/>
          </p:nvPr>
        </p:nvSpPr>
        <p:spPr/>
        <p:txBody>
          <a:bodyPr/>
          <a:lstStyle/>
          <a:p>
            <a:r>
              <a:rPr lang="ru-RU" dirty="0"/>
              <a:t>Примеры по профориентации</a:t>
            </a:r>
          </a:p>
        </p:txBody>
      </p:sp>
    </p:spTree>
    <p:extLst>
      <p:ext uri="{BB962C8B-B14F-4D97-AF65-F5344CB8AC3E}">
        <p14:creationId xmlns:p14="http://schemas.microsoft.com/office/powerpoint/2010/main" val="191036066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Профориентация</a:t>
            </a:r>
          </a:p>
        </p:txBody>
      </p:sp>
      <p:sp>
        <p:nvSpPr>
          <p:cNvPr id="3" name="Объект 2"/>
          <p:cNvSpPr>
            <a:spLocks noGrp="1"/>
          </p:cNvSpPr>
          <p:nvPr>
            <p:ph idx="1"/>
          </p:nvPr>
        </p:nvSpPr>
        <p:spPr/>
        <p:txBody>
          <a:bodyPr/>
          <a:lstStyle/>
          <a:p>
            <a:r>
              <a:rPr lang="ru-RU" dirty="0"/>
              <a:t>Работа лаборатории ( </a:t>
            </a:r>
            <a:r>
              <a:rPr lang="ru-RU" dirty="0" err="1"/>
              <a:t>Лукоз</a:t>
            </a:r>
            <a:r>
              <a:rPr lang="ru-RU" dirty="0"/>
              <a:t>, </a:t>
            </a:r>
            <a:r>
              <a:rPr lang="ru-RU" dirty="0" err="1"/>
              <a:t>Марилен</a:t>
            </a:r>
            <a:r>
              <a:rPr lang="ru-RU" dirty="0"/>
              <a:t>)</a:t>
            </a:r>
          </a:p>
          <a:p>
            <a:r>
              <a:rPr lang="ru-RU" dirty="0"/>
              <a:t>Инженерный класс</a:t>
            </a:r>
          </a:p>
          <a:p>
            <a:r>
              <a:rPr lang="ru-RU" dirty="0"/>
              <a:t>Дневник саморазвития</a:t>
            </a:r>
          </a:p>
          <a:p>
            <a:r>
              <a:rPr lang="ru-RU" dirty="0"/>
              <a:t>Школьные и социальные медиа</a:t>
            </a:r>
          </a:p>
          <a:p>
            <a:r>
              <a:rPr lang="ru-RU" dirty="0"/>
              <a:t>Встречи «по делу»( перед сбором и др.)</a:t>
            </a:r>
          </a:p>
        </p:txBody>
      </p:sp>
    </p:spTree>
    <p:extLst>
      <p:ext uri="{BB962C8B-B14F-4D97-AF65-F5344CB8AC3E}">
        <p14:creationId xmlns:p14="http://schemas.microsoft.com/office/powerpoint/2010/main" val="268222388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Вариативные модули</a:t>
            </a:r>
          </a:p>
        </p:txBody>
      </p:sp>
    </p:spTree>
    <p:extLst>
      <p:ext uri="{BB962C8B-B14F-4D97-AF65-F5344CB8AC3E}">
        <p14:creationId xmlns:p14="http://schemas.microsoft.com/office/powerpoint/2010/main" val="150769327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Модуль «Детские общественные объединения»</a:t>
            </a:r>
            <a:endParaRPr lang="ru-RU" dirty="0"/>
          </a:p>
        </p:txBody>
      </p:sp>
      <p:sp>
        <p:nvSpPr>
          <p:cNvPr id="3" name="Объект 2"/>
          <p:cNvSpPr>
            <a:spLocks noGrp="1"/>
          </p:cNvSpPr>
          <p:nvPr>
            <p:ph idx="1"/>
          </p:nvPr>
        </p:nvSpPr>
        <p:spPr/>
        <p:txBody>
          <a:bodyPr/>
          <a:lstStyle/>
          <a:p>
            <a:r>
              <a:rPr lang="en-US" dirty="0" err="1"/>
              <a:t>Действующее</a:t>
            </a:r>
            <a:r>
              <a:rPr lang="en-US" dirty="0"/>
              <a:t> </a:t>
            </a:r>
            <a:r>
              <a:rPr lang="en-US" dirty="0" err="1"/>
              <a:t>на</a:t>
            </a:r>
            <a:r>
              <a:rPr lang="en-US" dirty="0"/>
              <a:t> </a:t>
            </a:r>
            <a:r>
              <a:rPr lang="en-US" dirty="0" err="1"/>
              <a:t>базе</a:t>
            </a:r>
            <a:r>
              <a:rPr lang="en-US" dirty="0"/>
              <a:t> школы </a:t>
            </a:r>
            <a:r>
              <a:rPr lang="en-US" dirty="0" err="1"/>
              <a:t>детское</a:t>
            </a:r>
            <a:r>
              <a:rPr lang="en-US" dirty="0"/>
              <a:t> </a:t>
            </a:r>
            <a:r>
              <a:rPr lang="en-US" dirty="0" err="1"/>
              <a:t>общественное</a:t>
            </a:r>
            <a:r>
              <a:rPr lang="en-US" dirty="0"/>
              <a:t> </a:t>
            </a:r>
            <a:r>
              <a:rPr lang="en-US" dirty="0" err="1"/>
              <a:t>объединение</a:t>
            </a:r>
            <a:r>
              <a:rPr lang="en-US" dirty="0"/>
              <a:t> – </a:t>
            </a:r>
            <a:r>
              <a:rPr lang="en-US" dirty="0" err="1"/>
              <a:t>это</a:t>
            </a:r>
            <a:r>
              <a:rPr lang="en-US" dirty="0"/>
              <a:t> </a:t>
            </a:r>
            <a:r>
              <a:rPr lang="en-US" dirty="0" err="1"/>
              <a:t>добровольное</a:t>
            </a:r>
            <a:r>
              <a:rPr lang="en-US" dirty="0"/>
              <a:t>, </a:t>
            </a:r>
            <a:r>
              <a:rPr lang="en-US" dirty="0" err="1"/>
              <a:t>самоуправляемое</a:t>
            </a:r>
            <a:r>
              <a:rPr lang="en-US" dirty="0"/>
              <a:t>, </a:t>
            </a:r>
            <a:r>
              <a:rPr lang="en-US" dirty="0" err="1"/>
              <a:t>некоммерческое</a:t>
            </a:r>
            <a:r>
              <a:rPr lang="en-US" dirty="0"/>
              <a:t> </a:t>
            </a:r>
            <a:r>
              <a:rPr lang="en-US" dirty="0" err="1"/>
              <a:t>формирование</a:t>
            </a:r>
            <a:r>
              <a:rPr lang="en-US" dirty="0"/>
              <a:t>, </a:t>
            </a:r>
            <a:r>
              <a:rPr lang="en-US" dirty="0" err="1"/>
              <a:t>созданное</a:t>
            </a:r>
            <a:r>
              <a:rPr lang="en-US" dirty="0"/>
              <a:t> </a:t>
            </a:r>
            <a:r>
              <a:rPr lang="en-US" dirty="0" err="1"/>
              <a:t>по</a:t>
            </a:r>
            <a:r>
              <a:rPr lang="en-US" dirty="0"/>
              <a:t> </a:t>
            </a:r>
            <a:r>
              <a:rPr lang="en-US" dirty="0" err="1"/>
              <a:t>инициативе</a:t>
            </a:r>
            <a:r>
              <a:rPr lang="en-US" dirty="0"/>
              <a:t> </a:t>
            </a:r>
            <a:r>
              <a:rPr lang="en-US" dirty="0" err="1"/>
              <a:t>детей</a:t>
            </a:r>
            <a:r>
              <a:rPr lang="en-US" dirty="0"/>
              <a:t> и </a:t>
            </a:r>
            <a:r>
              <a:rPr lang="en-US" dirty="0" err="1"/>
              <a:t>взрослых</a:t>
            </a:r>
            <a:r>
              <a:rPr lang="en-US" dirty="0"/>
              <a:t>, </a:t>
            </a:r>
            <a:r>
              <a:rPr lang="en-US" dirty="0" err="1"/>
              <a:t>объединившихся</a:t>
            </a:r>
            <a:r>
              <a:rPr lang="en-US" dirty="0"/>
              <a:t> </a:t>
            </a:r>
            <a:r>
              <a:rPr lang="en-US" dirty="0" err="1"/>
              <a:t>на</a:t>
            </a:r>
            <a:r>
              <a:rPr lang="en-US" dirty="0"/>
              <a:t> </a:t>
            </a:r>
            <a:r>
              <a:rPr lang="en-US" dirty="0" err="1"/>
              <a:t>основе</a:t>
            </a:r>
            <a:r>
              <a:rPr lang="en-US" dirty="0"/>
              <a:t> </a:t>
            </a:r>
            <a:r>
              <a:rPr lang="en-US" dirty="0" err="1"/>
              <a:t>общности</a:t>
            </a:r>
            <a:r>
              <a:rPr lang="en-US" dirty="0"/>
              <a:t> </a:t>
            </a:r>
            <a:r>
              <a:rPr lang="en-US" dirty="0" err="1"/>
              <a:t>интересов</a:t>
            </a:r>
            <a:r>
              <a:rPr lang="en-US" dirty="0"/>
              <a:t> </a:t>
            </a:r>
            <a:r>
              <a:rPr lang="en-US" dirty="0" err="1"/>
              <a:t>для</a:t>
            </a:r>
            <a:r>
              <a:rPr lang="en-US" dirty="0"/>
              <a:t> </a:t>
            </a:r>
            <a:r>
              <a:rPr lang="en-US" dirty="0" err="1"/>
              <a:t>реализации</a:t>
            </a:r>
            <a:r>
              <a:rPr lang="en-US" dirty="0"/>
              <a:t> </a:t>
            </a:r>
            <a:r>
              <a:rPr lang="en-US" dirty="0" err="1"/>
              <a:t>общих</a:t>
            </a:r>
            <a:r>
              <a:rPr lang="en-US" dirty="0"/>
              <a:t> </a:t>
            </a:r>
            <a:r>
              <a:rPr lang="en-US" dirty="0" err="1"/>
              <a:t>целей</a:t>
            </a:r>
            <a:r>
              <a:rPr lang="en-US" dirty="0"/>
              <a:t>, </a:t>
            </a:r>
            <a:r>
              <a:rPr lang="en-US" dirty="0" err="1"/>
              <a:t>указанных</a:t>
            </a:r>
            <a:r>
              <a:rPr lang="en-US" dirty="0"/>
              <a:t> в </a:t>
            </a:r>
            <a:r>
              <a:rPr lang="en-US" dirty="0" err="1"/>
              <a:t>уставе</a:t>
            </a:r>
            <a:r>
              <a:rPr lang="en-US" dirty="0"/>
              <a:t> </a:t>
            </a:r>
            <a:r>
              <a:rPr lang="en-US" dirty="0" err="1"/>
              <a:t>общественного</a:t>
            </a:r>
            <a:r>
              <a:rPr lang="en-US" dirty="0"/>
              <a:t> </a:t>
            </a:r>
            <a:r>
              <a:rPr lang="en-US" dirty="0" err="1"/>
              <a:t>объединения</a:t>
            </a:r>
            <a:r>
              <a:rPr lang="en-US" dirty="0"/>
              <a:t>. </a:t>
            </a:r>
            <a:endParaRPr lang="ru-RU" dirty="0"/>
          </a:p>
        </p:txBody>
      </p:sp>
    </p:spTree>
    <p:extLst>
      <p:ext uri="{BB962C8B-B14F-4D97-AF65-F5344CB8AC3E}">
        <p14:creationId xmlns:p14="http://schemas.microsoft.com/office/powerpoint/2010/main" val="31705989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Модуль «Детские общественные объединения»</a:t>
            </a:r>
            <a:endParaRPr lang="ru-RU" dirty="0"/>
          </a:p>
        </p:txBody>
      </p:sp>
      <p:sp>
        <p:nvSpPr>
          <p:cNvPr id="3" name="Объект 2"/>
          <p:cNvSpPr>
            <a:spLocks noGrp="1"/>
          </p:cNvSpPr>
          <p:nvPr>
            <p:ph idx="1"/>
          </p:nvPr>
        </p:nvSpPr>
        <p:spPr/>
        <p:txBody>
          <a:bodyPr>
            <a:normAutofit fontScale="70000" lnSpcReduction="20000"/>
          </a:bodyPr>
          <a:lstStyle/>
          <a:p>
            <a:pPr lvl="0"/>
            <a:r>
              <a:rPr lang="x-none" dirty="0"/>
              <a:t>утверждение и последовательную реализацию в детском общественном объединении демократических процедур (выборы руководящих органов объединения, подотчетность выборных органов общему сбору объединения; ротация состава выборных органов и т.п.), дающих ребенку возможность получить социально значимый опыт гражданского поведения;</a:t>
            </a:r>
            <a:endParaRPr lang="ru-RU" dirty="0"/>
          </a:p>
          <a:p>
            <a:pPr lvl="0" latinLnBrk="1"/>
            <a:r>
              <a:rPr lang="ru-RU" dirty="0"/>
              <a:t>организацию общественно полезных дел, дающих детям возможность получить важный для их личностного развития опыт осуществления дел, направленных на помощь другим людям, своей школе, обществу в целом; развить в себе такие качества как внимание, забота, уважение, умение сопереживать, умение общаться, слушать и слышать других; </a:t>
            </a:r>
          </a:p>
          <a:p>
            <a:pPr lvl="0"/>
            <a:r>
              <a:rPr lang="x-none" dirty="0"/>
              <a:t>клубные встречи – формальные и неформальные встречи членов детского общественного объединения для обсуждения вопросов управления объединением, планирования дел в школе и микрорайоне, совместного пения, празднования знаменательных для членов объединения событий;</a:t>
            </a:r>
            <a:endParaRPr lang="ru-RU" dirty="0"/>
          </a:p>
          <a:p>
            <a:pPr lvl="0"/>
            <a:r>
              <a:rPr lang="x-none" dirty="0"/>
              <a:t>лагерные сборы детского объединения, проводимые в каникулярное время на базе загородного лагеря. Здесь, в процессе круглосуточного совместного проживания смены формируется костяк объединения, вырабатывается взаимопонимание, система отношений, выявляются лидеры, формируется атмосфера сообщества, формируется и апробируется набор значимых дел;</a:t>
            </a:r>
            <a:endParaRPr lang="ru-RU" dirty="0"/>
          </a:p>
          <a:p>
            <a:endParaRPr lang="ru-RU" dirty="0"/>
          </a:p>
        </p:txBody>
      </p:sp>
    </p:spTree>
    <p:extLst>
      <p:ext uri="{BB962C8B-B14F-4D97-AF65-F5344CB8AC3E}">
        <p14:creationId xmlns:p14="http://schemas.microsoft.com/office/powerpoint/2010/main" val="4084495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849086"/>
            <a:ext cx="10515600" cy="5327877"/>
          </a:xfrm>
        </p:spPr>
        <p:txBody>
          <a:bodyPr>
            <a:normAutofit fontScale="92500" lnSpcReduction="20000"/>
          </a:bodyPr>
          <a:lstStyle/>
          <a:p>
            <a:pPr marL="0" indent="0">
              <a:buNone/>
            </a:pPr>
            <a:r>
              <a:rPr lang="ru-RU" dirty="0"/>
              <a:t>А кто составлял эти планы?</a:t>
            </a:r>
          </a:p>
          <a:p>
            <a:pPr marL="0" indent="0">
              <a:buNone/>
            </a:pPr>
            <a:r>
              <a:rPr lang="ru-RU" dirty="0"/>
              <a:t>— Как кто? Естественно, вожатые и воспитатели.</a:t>
            </a:r>
          </a:p>
          <a:p>
            <a:pPr marL="0" indent="0">
              <a:buNone/>
            </a:pPr>
            <a:r>
              <a:rPr lang="ru-RU" dirty="0"/>
              <a:t>— А ребята?</a:t>
            </a:r>
          </a:p>
          <a:p>
            <a:pPr marL="0" indent="0">
              <a:buNone/>
            </a:pPr>
            <a:r>
              <a:rPr lang="ru-RU" dirty="0"/>
              <a:t>Моя собеседница не скрывала иронии:</a:t>
            </a:r>
          </a:p>
          <a:p>
            <a:pPr marL="0" indent="0">
              <a:buNone/>
            </a:pPr>
            <a:r>
              <a:rPr lang="ru-RU" dirty="0"/>
              <a:t>— Вы, что же, хотите сказать, что ребята могут сами составить план работы?</a:t>
            </a:r>
          </a:p>
          <a:p>
            <a:pPr marL="0" indent="0">
              <a:buNone/>
            </a:pPr>
            <a:r>
              <a:rPr lang="ru-RU" dirty="0"/>
              <a:t>— Хочу сказать, что должны. Это же их план работы.</a:t>
            </a:r>
          </a:p>
          <a:p>
            <a:pPr marL="0" indent="0">
              <a:buNone/>
            </a:pPr>
            <a:r>
              <a:rPr lang="ru-RU" dirty="0"/>
              <a:t>Она посмотрела на меня, как смотрят на тяжелобольных, и покровительственно изрекла:</a:t>
            </a:r>
          </a:p>
          <a:p>
            <a:pPr marL="0" indent="0">
              <a:buNone/>
            </a:pPr>
            <a:r>
              <a:rPr lang="ru-RU" dirty="0"/>
              <a:t>— Знаете, я десять лет работаю в школе, была и вожатой, и классным руководителем, и организатором внеклассной работы и ни разу не видела, чтобы дети сами составляли план работы. Так что не будем строить иллюзий на этот счет.</a:t>
            </a:r>
          </a:p>
          <a:p>
            <a:pPr marL="0" indent="0" algn="r">
              <a:buNone/>
            </a:pPr>
            <a:r>
              <a:rPr lang="ru-RU" sz="1300" dirty="0"/>
              <a:t>( Титова Е.В. «Если знать как действовать»)</a:t>
            </a:r>
          </a:p>
          <a:p>
            <a:endParaRPr lang="ru-RU" dirty="0"/>
          </a:p>
        </p:txBody>
      </p:sp>
    </p:spTree>
    <p:extLst>
      <p:ext uri="{BB962C8B-B14F-4D97-AF65-F5344CB8AC3E}">
        <p14:creationId xmlns:p14="http://schemas.microsoft.com/office/powerpoint/2010/main" val="353195174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Модуль «Детские общественные объединения»</a:t>
            </a:r>
            <a:endParaRPr lang="ru-RU" dirty="0"/>
          </a:p>
        </p:txBody>
      </p:sp>
      <p:sp>
        <p:nvSpPr>
          <p:cNvPr id="3" name="Объект 2"/>
          <p:cNvSpPr>
            <a:spLocks noGrp="1"/>
          </p:cNvSpPr>
          <p:nvPr>
            <p:ph idx="1"/>
          </p:nvPr>
        </p:nvSpPr>
        <p:spPr/>
        <p:txBody>
          <a:bodyPr/>
          <a:lstStyle/>
          <a:p>
            <a:r>
              <a:rPr lang="ru-RU" dirty="0"/>
              <a:t>Пример</a:t>
            </a:r>
          </a:p>
        </p:txBody>
      </p:sp>
    </p:spTree>
    <p:extLst>
      <p:ext uri="{BB962C8B-B14F-4D97-AF65-F5344CB8AC3E}">
        <p14:creationId xmlns:p14="http://schemas.microsoft.com/office/powerpoint/2010/main" val="213243410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Модуль «Детские общественные объединения»</a:t>
            </a:r>
            <a:endParaRPr lang="ru-RU" dirty="0"/>
          </a:p>
        </p:txBody>
      </p:sp>
      <p:sp>
        <p:nvSpPr>
          <p:cNvPr id="3" name="Объект 2"/>
          <p:cNvSpPr>
            <a:spLocks noGrp="1"/>
          </p:cNvSpPr>
          <p:nvPr>
            <p:ph idx="1"/>
          </p:nvPr>
        </p:nvSpPr>
        <p:spPr/>
        <p:txBody>
          <a:bodyPr/>
          <a:lstStyle/>
          <a:p>
            <a:r>
              <a:rPr lang="ru-RU" dirty="0"/>
              <a:t>Клуб настольных игр</a:t>
            </a:r>
          </a:p>
          <a:p>
            <a:endParaRPr lang="ru-RU" dirty="0"/>
          </a:p>
        </p:txBody>
      </p:sp>
    </p:spTree>
    <p:extLst>
      <p:ext uri="{BB962C8B-B14F-4D97-AF65-F5344CB8AC3E}">
        <p14:creationId xmlns:p14="http://schemas.microsoft.com/office/powerpoint/2010/main" val="266457801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Модуль «</a:t>
            </a:r>
            <a:r>
              <a:rPr lang="ru-RU" b="1" dirty="0" err="1"/>
              <a:t>Волонтерство</a:t>
            </a:r>
            <a:r>
              <a:rPr lang="ru-RU" b="1" dirty="0"/>
              <a:t>»</a:t>
            </a:r>
            <a:br>
              <a:rPr lang="ru-RU" dirty="0"/>
            </a:br>
            <a:endParaRPr lang="ru-RU" dirty="0"/>
          </a:p>
        </p:txBody>
      </p:sp>
      <p:sp>
        <p:nvSpPr>
          <p:cNvPr id="3" name="Объект 2"/>
          <p:cNvSpPr>
            <a:spLocks noGrp="1"/>
          </p:cNvSpPr>
          <p:nvPr>
            <p:ph idx="1"/>
          </p:nvPr>
        </p:nvSpPr>
        <p:spPr/>
        <p:txBody>
          <a:bodyPr>
            <a:normAutofit fontScale="92500" lnSpcReduction="10000"/>
          </a:bodyPr>
          <a:lstStyle/>
          <a:p>
            <a:r>
              <a:rPr lang="ru-RU" b="1" dirty="0"/>
              <a:t> </a:t>
            </a:r>
            <a:r>
              <a:rPr lang="ru-RU" dirty="0" err="1"/>
              <a:t>Волонтерство</a:t>
            </a:r>
            <a:r>
              <a:rPr lang="ru-RU" dirty="0"/>
              <a:t> – это участие школьников в общественно-полезных делах, деятельности на благо конкретных людей и социального окружения в целом. </a:t>
            </a:r>
            <a:r>
              <a:rPr lang="ru-RU" dirty="0" err="1"/>
              <a:t>Волонтерство</a:t>
            </a:r>
            <a:r>
              <a:rPr lang="ru-RU" dirty="0"/>
              <a:t> может быть событийным и повседневным. Событийное </a:t>
            </a:r>
            <a:r>
              <a:rPr lang="ru-RU" dirty="0" err="1"/>
              <a:t>волонтерство</a:t>
            </a:r>
            <a:r>
              <a:rPr lang="ru-RU" dirty="0"/>
              <a:t> предполагает участие школьников в проведении разовых акций, которые часто носят масштабный характер, проводятся на уровне района, города, страны. Повседневное </a:t>
            </a:r>
            <a:r>
              <a:rPr lang="ru-RU" dirty="0" err="1"/>
              <a:t>волонтерство</a:t>
            </a:r>
            <a:r>
              <a:rPr lang="ru-RU" dirty="0"/>
              <a:t> предполагает постоянную деятельность школьников, направленную на благо конкретных людей и социального окружения в целом. </a:t>
            </a:r>
            <a:r>
              <a:rPr lang="ru-RU" dirty="0" err="1"/>
              <a:t>Волонтерство</a:t>
            </a:r>
            <a:r>
              <a:rPr lang="ru-RU" dirty="0"/>
              <a:t> позволяет школьникам проявить такие качества как внимание, забота, уважение. </a:t>
            </a:r>
            <a:r>
              <a:rPr lang="ru-RU" dirty="0" err="1"/>
              <a:t>Волонтерство</a:t>
            </a:r>
            <a:r>
              <a:rPr lang="ru-RU" dirty="0"/>
              <a:t> позволяет развивать коммуникативную культуру, умение общаться, слушать и слышать, эмоциональный интеллект, </a:t>
            </a:r>
            <a:r>
              <a:rPr lang="ru-RU" dirty="0" err="1"/>
              <a:t>эмпатию</a:t>
            </a:r>
            <a:r>
              <a:rPr lang="ru-RU" dirty="0"/>
              <a:t>, умение сопереживать.</a:t>
            </a:r>
          </a:p>
          <a:p>
            <a:endParaRPr lang="ru-RU" dirty="0"/>
          </a:p>
        </p:txBody>
      </p:sp>
    </p:spTree>
    <p:extLst>
      <p:ext uri="{BB962C8B-B14F-4D97-AF65-F5344CB8AC3E}">
        <p14:creationId xmlns:p14="http://schemas.microsoft.com/office/powerpoint/2010/main" val="334164190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Модуль «</a:t>
            </a:r>
            <a:r>
              <a:rPr lang="ru-RU" b="1" dirty="0" err="1"/>
              <a:t>Волонтерство</a:t>
            </a:r>
            <a:r>
              <a:rPr lang="ru-RU" b="1" dirty="0"/>
              <a:t>»</a:t>
            </a:r>
            <a:br>
              <a:rPr lang="ru-RU" dirty="0"/>
            </a:br>
            <a:endParaRPr lang="ru-RU" dirty="0"/>
          </a:p>
        </p:txBody>
      </p:sp>
      <p:sp>
        <p:nvSpPr>
          <p:cNvPr id="3" name="Объект 2"/>
          <p:cNvSpPr>
            <a:spLocks noGrp="1"/>
          </p:cNvSpPr>
          <p:nvPr>
            <p:ph idx="1"/>
          </p:nvPr>
        </p:nvSpPr>
        <p:spPr/>
        <p:txBody>
          <a:bodyPr/>
          <a:lstStyle/>
          <a:p>
            <a:r>
              <a:rPr lang="ru-RU" dirty="0"/>
              <a:t>Примеры из программы</a:t>
            </a:r>
          </a:p>
        </p:txBody>
      </p:sp>
    </p:spTree>
    <p:extLst>
      <p:ext uri="{BB962C8B-B14F-4D97-AF65-F5344CB8AC3E}">
        <p14:creationId xmlns:p14="http://schemas.microsoft.com/office/powerpoint/2010/main" val="367958965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Модуль «</a:t>
            </a:r>
            <a:r>
              <a:rPr lang="ru-RU" b="1" dirty="0" err="1"/>
              <a:t>Волонтерство</a:t>
            </a:r>
            <a:r>
              <a:rPr lang="ru-RU" b="1" dirty="0"/>
              <a:t>»</a:t>
            </a:r>
            <a:br>
              <a:rPr lang="ru-RU" dirty="0"/>
            </a:br>
            <a:endParaRPr lang="ru-RU" dirty="0"/>
          </a:p>
        </p:txBody>
      </p:sp>
      <p:sp>
        <p:nvSpPr>
          <p:cNvPr id="3" name="Объект 2"/>
          <p:cNvSpPr>
            <a:spLocks noGrp="1"/>
          </p:cNvSpPr>
          <p:nvPr>
            <p:ph idx="1"/>
          </p:nvPr>
        </p:nvSpPr>
        <p:spPr/>
        <p:txBody>
          <a:bodyPr/>
          <a:lstStyle/>
          <a:p>
            <a:r>
              <a:rPr lang="ru-RU" dirty="0"/>
              <a:t>«Рука в руке»</a:t>
            </a:r>
          </a:p>
          <a:p>
            <a:r>
              <a:rPr lang="ru-RU" dirty="0"/>
              <a:t>Отряд комиссаров</a:t>
            </a:r>
          </a:p>
          <a:p>
            <a:r>
              <a:rPr lang="ru-RU" dirty="0"/>
              <a:t>Отряд Старших друзей</a:t>
            </a:r>
          </a:p>
        </p:txBody>
      </p:sp>
    </p:spTree>
    <p:extLst>
      <p:ext uri="{BB962C8B-B14F-4D97-AF65-F5344CB8AC3E}">
        <p14:creationId xmlns:p14="http://schemas.microsoft.com/office/powerpoint/2010/main" val="273662281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t>Модуль «Экскурсии, экспедиции, походы»</a:t>
            </a:r>
            <a:br>
              <a:rPr lang="ru-RU" dirty="0"/>
            </a:br>
            <a:endParaRPr lang="ru-RU" dirty="0"/>
          </a:p>
        </p:txBody>
      </p:sp>
      <p:sp>
        <p:nvSpPr>
          <p:cNvPr id="3" name="Объект 2"/>
          <p:cNvSpPr>
            <a:spLocks noGrp="1"/>
          </p:cNvSpPr>
          <p:nvPr>
            <p:ph idx="1"/>
          </p:nvPr>
        </p:nvSpPr>
        <p:spPr/>
        <p:txBody>
          <a:bodyPr/>
          <a:lstStyle/>
          <a:p>
            <a:r>
              <a:rPr lang="ru-RU" dirty="0"/>
              <a:t>Экскурсии, экспедиции, походы помогают школьнику расширить свой кругозор, получить новые знания об окружающей его социальной, культурной, природной среде, научиться уважительно и бережно относиться к ней, приобрести важный опыт социально одобряемого поведения в различных внешкольных ситуациях.  </a:t>
            </a:r>
            <a:r>
              <a:rPr lang="en-US" dirty="0" err="1"/>
              <a:t>На</a:t>
            </a:r>
            <a:r>
              <a:rPr lang="en-US" dirty="0"/>
              <a:t> </a:t>
            </a:r>
            <a:r>
              <a:rPr lang="en-US" dirty="0" err="1"/>
              <a:t>экскурсиях</a:t>
            </a:r>
            <a:r>
              <a:rPr lang="en-US" dirty="0"/>
              <a:t>, в </a:t>
            </a:r>
            <a:r>
              <a:rPr lang="en-US" dirty="0" err="1"/>
              <a:t>экспедициях</a:t>
            </a:r>
            <a:r>
              <a:rPr lang="en-US" dirty="0"/>
              <a:t>, в </a:t>
            </a:r>
            <a:r>
              <a:rPr lang="en-US" dirty="0" err="1"/>
              <a:t>походах</a:t>
            </a:r>
            <a:r>
              <a:rPr lang="en-US" dirty="0"/>
              <a:t> </a:t>
            </a:r>
            <a:r>
              <a:rPr lang="en-US" dirty="0" err="1"/>
              <a:t>создаются</a:t>
            </a:r>
            <a:r>
              <a:rPr lang="en-US" dirty="0"/>
              <a:t> </a:t>
            </a:r>
            <a:r>
              <a:rPr lang="en-US" dirty="0" err="1"/>
              <a:t>благоприятные</a:t>
            </a:r>
            <a:r>
              <a:rPr lang="en-US" dirty="0"/>
              <a:t> </a:t>
            </a:r>
            <a:r>
              <a:rPr lang="en-US" dirty="0" err="1"/>
              <a:t>условия</a:t>
            </a:r>
            <a:r>
              <a:rPr lang="en-US" dirty="0"/>
              <a:t> </a:t>
            </a:r>
            <a:r>
              <a:rPr lang="en-US" dirty="0" err="1"/>
              <a:t>для</a:t>
            </a:r>
            <a:r>
              <a:rPr lang="en-US" dirty="0"/>
              <a:t> </a:t>
            </a:r>
            <a:r>
              <a:rPr lang="en-US" dirty="0" err="1"/>
              <a:t>воспитания</a:t>
            </a:r>
            <a:r>
              <a:rPr lang="en-US" dirty="0"/>
              <a:t> у </a:t>
            </a:r>
            <a:r>
              <a:rPr lang="en-US" dirty="0" err="1"/>
              <a:t>подростков</a:t>
            </a:r>
            <a:r>
              <a:rPr lang="en-US" dirty="0"/>
              <a:t> </a:t>
            </a:r>
            <a:r>
              <a:rPr lang="en-US" dirty="0" err="1"/>
              <a:t>самостоятельности</a:t>
            </a:r>
            <a:r>
              <a:rPr lang="en-US" dirty="0"/>
              <a:t> и </a:t>
            </a:r>
            <a:r>
              <a:rPr lang="en-US" dirty="0" err="1"/>
              <a:t>ответственности</a:t>
            </a:r>
            <a:r>
              <a:rPr lang="en-US" dirty="0"/>
              <a:t>, </a:t>
            </a:r>
            <a:r>
              <a:rPr lang="en-US" dirty="0" err="1"/>
              <a:t>формирования</a:t>
            </a:r>
            <a:r>
              <a:rPr lang="en-US" dirty="0"/>
              <a:t> у </a:t>
            </a:r>
            <a:r>
              <a:rPr lang="en-US" dirty="0" err="1"/>
              <a:t>них</a:t>
            </a:r>
            <a:r>
              <a:rPr lang="en-US" dirty="0"/>
              <a:t> </a:t>
            </a:r>
            <a:r>
              <a:rPr lang="en-US" dirty="0" err="1"/>
              <a:t>навыков</a:t>
            </a:r>
            <a:r>
              <a:rPr lang="en-US" dirty="0"/>
              <a:t> </a:t>
            </a:r>
            <a:r>
              <a:rPr lang="en-US" dirty="0" err="1"/>
              <a:t>самообслуживающего</a:t>
            </a:r>
            <a:r>
              <a:rPr lang="en-US" dirty="0"/>
              <a:t> </a:t>
            </a:r>
            <a:r>
              <a:rPr lang="en-US" dirty="0" err="1"/>
              <a:t>труда</a:t>
            </a:r>
            <a:r>
              <a:rPr lang="en-US" dirty="0"/>
              <a:t>, </a:t>
            </a:r>
            <a:r>
              <a:rPr lang="en-US" dirty="0" err="1"/>
              <a:t>преодоления</a:t>
            </a:r>
            <a:r>
              <a:rPr lang="en-US" dirty="0"/>
              <a:t> </a:t>
            </a:r>
            <a:r>
              <a:rPr lang="en-US" dirty="0" err="1"/>
              <a:t>их</a:t>
            </a:r>
            <a:r>
              <a:rPr lang="en-US" dirty="0"/>
              <a:t> </a:t>
            </a:r>
            <a:r>
              <a:rPr lang="en-US" dirty="0" err="1"/>
              <a:t>инфантильных</a:t>
            </a:r>
            <a:r>
              <a:rPr lang="en-US" dirty="0"/>
              <a:t> и </a:t>
            </a:r>
            <a:r>
              <a:rPr lang="en-US" dirty="0" err="1"/>
              <a:t>эгоистических</a:t>
            </a:r>
            <a:r>
              <a:rPr lang="en-US" dirty="0"/>
              <a:t> </a:t>
            </a:r>
            <a:r>
              <a:rPr lang="en-US" dirty="0" err="1"/>
              <a:t>наклонностей</a:t>
            </a:r>
            <a:r>
              <a:rPr lang="en-US" dirty="0"/>
              <a:t>, </a:t>
            </a:r>
            <a:r>
              <a:rPr lang="en-US" dirty="0" err="1"/>
              <a:t>обучения</a:t>
            </a:r>
            <a:r>
              <a:rPr lang="en-US" dirty="0"/>
              <a:t> </a:t>
            </a:r>
            <a:r>
              <a:rPr lang="en-US" dirty="0" err="1"/>
              <a:t>рациональному</a:t>
            </a:r>
            <a:r>
              <a:rPr lang="en-US" dirty="0"/>
              <a:t> </a:t>
            </a:r>
            <a:r>
              <a:rPr lang="en-US" dirty="0" err="1"/>
              <a:t>использованию</a:t>
            </a:r>
            <a:r>
              <a:rPr lang="en-US" dirty="0"/>
              <a:t> </a:t>
            </a:r>
            <a:r>
              <a:rPr lang="en-US" dirty="0" err="1"/>
              <a:t>своего</a:t>
            </a:r>
            <a:r>
              <a:rPr lang="en-US" dirty="0"/>
              <a:t> </a:t>
            </a:r>
            <a:r>
              <a:rPr lang="en-US" dirty="0" err="1"/>
              <a:t>времени</a:t>
            </a:r>
            <a:r>
              <a:rPr lang="en-US" dirty="0"/>
              <a:t>, </a:t>
            </a:r>
            <a:r>
              <a:rPr lang="en-US" dirty="0" err="1"/>
              <a:t>сил</a:t>
            </a:r>
            <a:r>
              <a:rPr lang="en-US" dirty="0"/>
              <a:t>, </a:t>
            </a:r>
            <a:r>
              <a:rPr lang="en-US" dirty="0" err="1"/>
              <a:t>имущества</a:t>
            </a:r>
            <a:r>
              <a:rPr lang="en-US" dirty="0"/>
              <a:t>.</a:t>
            </a:r>
            <a:endParaRPr lang="ru-RU" dirty="0"/>
          </a:p>
        </p:txBody>
      </p:sp>
    </p:spTree>
    <p:extLst>
      <p:ext uri="{BB962C8B-B14F-4D97-AF65-F5344CB8AC3E}">
        <p14:creationId xmlns:p14="http://schemas.microsoft.com/office/powerpoint/2010/main" val="321148761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Модуль «Экскурсии, экспедиции, походы»</a:t>
            </a:r>
            <a:br>
              <a:rPr lang="ru-RU" dirty="0"/>
            </a:br>
            <a:endParaRPr lang="ru-RU" dirty="0"/>
          </a:p>
        </p:txBody>
      </p:sp>
      <p:sp>
        <p:nvSpPr>
          <p:cNvPr id="3" name="Объект 2"/>
          <p:cNvSpPr>
            <a:spLocks noGrp="1"/>
          </p:cNvSpPr>
          <p:nvPr>
            <p:ph idx="1"/>
          </p:nvPr>
        </p:nvSpPr>
        <p:spPr/>
        <p:txBody>
          <a:bodyPr/>
          <a:lstStyle/>
          <a:p>
            <a:r>
              <a:rPr lang="ru-RU" dirty="0"/>
              <a:t>Пример из программы</a:t>
            </a:r>
          </a:p>
          <a:p>
            <a:pPr marL="0" indent="0">
              <a:buNone/>
            </a:pPr>
            <a:endParaRPr lang="ru-RU" dirty="0"/>
          </a:p>
          <a:p>
            <a:pPr marL="0" indent="0">
              <a:buNone/>
            </a:pPr>
            <a:r>
              <a:rPr lang="ru-RU" dirty="0"/>
              <a:t> -«Экскурсия своими руками»</a:t>
            </a:r>
          </a:p>
        </p:txBody>
      </p:sp>
    </p:spTree>
    <p:extLst>
      <p:ext uri="{BB962C8B-B14F-4D97-AF65-F5344CB8AC3E}">
        <p14:creationId xmlns:p14="http://schemas.microsoft.com/office/powerpoint/2010/main" val="322448221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Модуль «Школьные и социальные медиа»</a:t>
            </a:r>
            <a:br>
              <a:rPr lang="ru-RU" dirty="0"/>
            </a:br>
            <a:endParaRPr lang="ru-RU" dirty="0"/>
          </a:p>
        </p:txBody>
      </p:sp>
      <p:sp>
        <p:nvSpPr>
          <p:cNvPr id="3" name="Объект 2"/>
          <p:cNvSpPr>
            <a:spLocks noGrp="1"/>
          </p:cNvSpPr>
          <p:nvPr>
            <p:ph idx="1"/>
          </p:nvPr>
        </p:nvSpPr>
        <p:spPr/>
        <p:txBody>
          <a:bodyPr/>
          <a:lstStyle/>
          <a:p>
            <a:r>
              <a:rPr lang="ru-RU" dirty="0"/>
              <a:t>Цель школьных медиа (совместно создаваемых школьниками и педагогами средств распространения текстовой, аудио и видео информации) – развитие коммуникативной культуры школьников, формирование навыков общения и сотрудничества, поддержка творческой самореализации учащихся. Воспитательный потенциал школьных медиа реализуется в рамках следующих видов и форм деятельности </a:t>
            </a:r>
          </a:p>
        </p:txBody>
      </p:sp>
    </p:spTree>
    <p:extLst>
      <p:ext uri="{BB962C8B-B14F-4D97-AF65-F5344CB8AC3E}">
        <p14:creationId xmlns:p14="http://schemas.microsoft.com/office/powerpoint/2010/main" val="423550576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Модуль «Школьные и социальные медиа»</a:t>
            </a:r>
            <a:br>
              <a:rPr lang="ru-RU" dirty="0"/>
            </a:br>
            <a:endParaRPr lang="ru-RU" dirty="0"/>
          </a:p>
        </p:txBody>
      </p:sp>
      <p:sp>
        <p:nvSpPr>
          <p:cNvPr id="3" name="Объект 2"/>
          <p:cNvSpPr>
            <a:spLocks noGrp="1"/>
          </p:cNvSpPr>
          <p:nvPr>
            <p:ph idx="1"/>
          </p:nvPr>
        </p:nvSpPr>
        <p:spPr/>
        <p:txBody>
          <a:bodyPr/>
          <a:lstStyle/>
          <a:p>
            <a:pPr lvl="0"/>
            <a:r>
              <a:rPr lang="x-none" dirty="0"/>
              <a:t>разновозрастный редакционный совет подростков, старшеклассников и консультирующих их взрослых, целью которого является освещение (через школьную газету, школьное радио или телевидение) наиболее интересных моментов жизни школы, популяризация общешкольных ключевых дел, кружков, секций, деятельности органов ученического самоуправления; </a:t>
            </a:r>
            <a:endParaRPr lang="ru-RU" dirty="0"/>
          </a:p>
          <a:p>
            <a:endParaRPr lang="ru-RU" dirty="0"/>
          </a:p>
        </p:txBody>
      </p:sp>
    </p:spTree>
    <p:extLst>
      <p:ext uri="{BB962C8B-B14F-4D97-AF65-F5344CB8AC3E}">
        <p14:creationId xmlns:p14="http://schemas.microsoft.com/office/powerpoint/2010/main" val="88509527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Модуль «Школьные и социальные медиа»</a:t>
            </a:r>
            <a:br>
              <a:rPr lang="ru-RU" dirty="0"/>
            </a:br>
            <a:endParaRPr lang="ru-RU" dirty="0"/>
          </a:p>
        </p:txBody>
      </p:sp>
      <p:sp>
        <p:nvSpPr>
          <p:cNvPr id="3" name="Объект 2"/>
          <p:cNvSpPr>
            <a:spLocks noGrp="1"/>
          </p:cNvSpPr>
          <p:nvPr>
            <p:ph idx="1"/>
          </p:nvPr>
        </p:nvSpPr>
        <p:spPr/>
        <p:txBody>
          <a:bodyPr/>
          <a:lstStyle/>
          <a:p>
            <a:pPr marL="0" indent="0">
              <a:buNone/>
            </a:pPr>
            <a:r>
              <a:rPr lang="ru-RU" dirty="0"/>
              <a:t>Оформление стенда психологов?</a:t>
            </a:r>
          </a:p>
          <a:p>
            <a:pPr marL="0" indent="0">
              <a:buNone/>
            </a:pPr>
            <a:endParaRPr lang="ru-RU" dirty="0"/>
          </a:p>
          <a:p>
            <a:pPr marL="0" indent="0">
              <a:buNone/>
            </a:pPr>
            <a:endParaRPr lang="ru-RU" dirty="0"/>
          </a:p>
          <a:p>
            <a:pPr marL="0" indent="0">
              <a:buNone/>
            </a:pPr>
            <a:endParaRPr lang="ru-RU" dirty="0"/>
          </a:p>
          <a:p>
            <a:pPr marL="0" indent="0">
              <a:buNone/>
            </a:pPr>
            <a:endParaRPr lang="ru-RU" dirty="0"/>
          </a:p>
        </p:txBody>
      </p:sp>
    </p:spTree>
    <p:extLst>
      <p:ext uri="{BB962C8B-B14F-4D97-AF65-F5344CB8AC3E}">
        <p14:creationId xmlns:p14="http://schemas.microsoft.com/office/powerpoint/2010/main" val="3293543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Любовь к детям</a:t>
            </a:r>
          </a:p>
        </p:txBody>
      </p:sp>
      <p:sp>
        <p:nvSpPr>
          <p:cNvPr id="3" name="Объект 2"/>
          <p:cNvSpPr>
            <a:spLocks noGrp="1"/>
          </p:cNvSpPr>
          <p:nvPr>
            <p:ph idx="1"/>
          </p:nvPr>
        </p:nvSpPr>
        <p:spPr/>
        <p:txBody>
          <a:bodyPr>
            <a:normAutofit fontScale="92500" lnSpcReduction="20000"/>
          </a:bodyPr>
          <a:lstStyle/>
          <a:p>
            <a:r>
              <a:rPr lang="ru-RU" dirty="0"/>
              <a:t>Один воспитатель, любя своих питомцев и искренне переживая за них, не захотел, чтобы они выглядели хуже других на конкурсе агитбригад. Несколько бессонных ночей, и… агитбригада — одна из лучших!</a:t>
            </a:r>
          </a:p>
          <a:p>
            <a:r>
              <a:rPr lang="ru-RU" dirty="0"/>
              <a:t>Другой из «любви к детям» сумел «отбить» на трудовом субботнике для своего класса самую легкую работу, «чтобы им не очень тяжело было, чтобы не устали».</a:t>
            </a:r>
          </a:p>
          <a:p>
            <a:r>
              <a:rPr lang="ru-RU" dirty="0"/>
              <a:t>Третий раздобыл для своего отряда </a:t>
            </a:r>
            <a:r>
              <a:rPr lang="ru-RU" dirty="0" err="1"/>
              <a:t>турснаряжение</a:t>
            </a:r>
            <a:r>
              <a:rPr lang="ru-RU" dirty="0"/>
              <a:t> получше: «Ну и что, что другим не достанется, зато моим будет хорошо, удобно».</a:t>
            </a:r>
          </a:p>
          <a:p>
            <a:r>
              <a:rPr lang="ru-RU" dirty="0"/>
              <a:t>Четвертый придумал и подготовил для ребят оригинальное мероприятие — пусть им будет весело!</a:t>
            </a:r>
          </a:p>
          <a:p>
            <a:r>
              <a:rPr lang="ru-RU" dirty="0"/>
              <a:t>Пятый подсказал ответы на вопросы предстоящей олимпиады — пусть победят!</a:t>
            </a:r>
          </a:p>
          <a:p>
            <a:endParaRPr lang="ru-RU" dirty="0"/>
          </a:p>
        </p:txBody>
      </p:sp>
    </p:spTree>
    <p:extLst>
      <p:ext uri="{BB962C8B-B14F-4D97-AF65-F5344CB8AC3E}">
        <p14:creationId xmlns:p14="http://schemas.microsoft.com/office/powerpoint/2010/main" val="273266334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Модуль «Организация предметно-эстетической среды»</a:t>
            </a:r>
            <a:br>
              <a:rPr lang="ru-RU" dirty="0"/>
            </a:br>
            <a:endParaRPr lang="ru-RU" dirty="0"/>
          </a:p>
        </p:txBody>
      </p:sp>
      <p:sp>
        <p:nvSpPr>
          <p:cNvPr id="3" name="Объект 2"/>
          <p:cNvSpPr>
            <a:spLocks noGrp="1"/>
          </p:cNvSpPr>
          <p:nvPr>
            <p:ph idx="1"/>
          </p:nvPr>
        </p:nvSpPr>
        <p:spPr/>
        <p:txBody>
          <a:bodyPr/>
          <a:lstStyle/>
          <a:p>
            <a:r>
              <a:rPr lang="en-US" dirty="0" err="1"/>
              <a:t>Окружающая</a:t>
            </a:r>
            <a:r>
              <a:rPr lang="en-US" dirty="0"/>
              <a:t> </a:t>
            </a:r>
            <a:r>
              <a:rPr lang="en-US" dirty="0" err="1"/>
              <a:t>ребенка</a:t>
            </a:r>
            <a:r>
              <a:rPr lang="en-US" dirty="0"/>
              <a:t> </a:t>
            </a:r>
            <a:r>
              <a:rPr lang="en-US" dirty="0" err="1"/>
              <a:t>предметно-эстетическая</a:t>
            </a:r>
            <a:r>
              <a:rPr lang="en-US" dirty="0"/>
              <a:t> </a:t>
            </a:r>
            <a:r>
              <a:rPr lang="en-US" dirty="0" err="1"/>
              <a:t>среда</a:t>
            </a:r>
            <a:r>
              <a:rPr lang="en-US" dirty="0"/>
              <a:t> школы, </a:t>
            </a:r>
            <a:r>
              <a:rPr lang="en-US" dirty="0" err="1"/>
              <a:t>при</a:t>
            </a:r>
            <a:r>
              <a:rPr lang="en-US" dirty="0"/>
              <a:t> </a:t>
            </a:r>
            <a:r>
              <a:rPr lang="en-US" dirty="0" err="1"/>
              <a:t>условии</a:t>
            </a:r>
            <a:r>
              <a:rPr lang="en-US" dirty="0"/>
              <a:t> </a:t>
            </a:r>
            <a:r>
              <a:rPr lang="en-US" dirty="0" err="1"/>
              <a:t>ее</a:t>
            </a:r>
            <a:r>
              <a:rPr lang="en-US" dirty="0"/>
              <a:t> </a:t>
            </a:r>
            <a:r>
              <a:rPr lang="en-US" dirty="0" err="1"/>
              <a:t>грамотной</a:t>
            </a:r>
            <a:r>
              <a:rPr lang="en-US" dirty="0"/>
              <a:t> </a:t>
            </a:r>
            <a:r>
              <a:rPr lang="en-US" dirty="0" err="1"/>
              <a:t>организации</a:t>
            </a:r>
            <a:r>
              <a:rPr lang="en-US" dirty="0"/>
              <a:t>, </a:t>
            </a:r>
            <a:r>
              <a:rPr lang="en-US" dirty="0" err="1"/>
              <a:t>обогащает</a:t>
            </a:r>
            <a:r>
              <a:rPr lang="en-US" dirty="0"/>
              <a:t> </a:t>
            </a:r>
            <a:r>
              <a:rPr lang="en-US" dirty="0" err="1"/>
              <a:t>внутренний</a:t>
            </a:r>
            <a:r>
              <a:rPr lang="en-US" dirty="0"/>
              <a:t> </a:t>
            </a:r>
            <a:r>
              <a:rPr lang="en-US" dirty="0" err="1"/>
              <a:t>мир</a:t>
            </a:r>
            <a:r>
              <a:rPr lang="en-US" dirty="0"/>
              <a:t> </a:t>
            </a:r>
            <a:r>
              <a:rPr lang="en-US" dirty="0" err="1"/>
              <a:t>ученика</a:t>
            </a:r>
            <a:r>
              <a:rPr lang="en-US" dirty="0"/>
              <a:t>, </a:t>
            </a:r>
            <a:r>
              <a:rPr lang="en-US" dirty="0" err="1"/>
              <a:t>способствует</a:t>
            </a:r>
            <a:r>
              <a:rPr lang="en-US" dirty="0"/>
              <a:t> </a:t>
            </a:r>
            <a:r>
              <a:rPr lang="en-US" dirty="0" err="1"/>
              <a:t>формированию</a:t>
            </a:r>
            <a:r>
              <a:rPr lang="en-US" dirty="0"/>
              <a:t> у </a:t>
            </a:r>
            <a:r>
              <a:rPr lang="en-US" dirty="0" err="1"/>
              <a:t>него</a:t>
            </a:r>
            <a:r>
              <a:rPr lang="en-US" dirty="0"/>
              <a:t> </a:t>
            </a:r>
            <a:r>
              <a:rPr lang="en-US" dirty="0" err="1"/>
              <a:t>чувства</a:t>
            </a:r>
            <a:r>
              <a:rPr lang="en-US" dirty="0"/>
              <a:t> </a:t>
            </a:r>
            <a:r>
              <a:rPr lang="en-US" dirty="0" err="1"/>
              <a:t>вкуса</a:t>
            </a:r>
            <a:r>
              <a:rPr lang="en-US" dirty="0"/>
              <a:t> и </a:t>
            </a:r>
            <a:r>
              <a:rPr lang="en-US" dirty="0" err="1"/>
              <a:t>стиля</a:t>
            </a:r>
            <a:r>
              <a:rPr lang="en-US" dirty="0"/>
              <a:t>, </a:t>
            </a:r>
            <a:r>
              <a:rPr lang="en-US" dirty="0" err="1"/>
              <a:t>создает</a:t>
            </a:r>
            <a:r>
              <a:rPr lang="en-US" dirty="0"/>
              <a:t> </a:t>
            </a:r>
            <a:r>
              <a:rPr lang="en-US" dirty="0" err="1"/>
              <a:t>атмосферу</a:t>
            </a:r>
            <a:r>
              <a:rPr lang="en-US" dirty="0"/>
              <a:t> </a:t>
            </a:r>
            <a:r>
              <a:rPr lang="en-US" dirty="0" err="1"/>
              <a:t>психологического</a:t>
            </a:r>
            <a:r>
              <a:rPr lang="en-US" dirty="0"/>
              <a:t> </a:t>
            </a:r>
            <a:r>
              <a:rPr lang="en-US" dirty="0" err="1"/>
              <a:t>комфорта</a:t>
            </a:r>
            <a:r>
              <a:rPr lang="en-US" dirty="0"/>
              <a:t>, </a:t>
            </a:r>
            <a:r>
              <a:rPr lang="en-US" dirty="0" err="1"/>
              <a:t>поднимает</a:t>
            </a:r>
            <a:r>
              <a:rPr lang="en-US" dirty="0"/>
              <a:t> </a:t>
            </a:r>
            <a:r>
              <a:rPr lang="en-US" dirty="0" err="1"/>
              <a:t>настроение</a:t>
            </a:r>
            <a:r>
              <a:rPr lang="en-US" dirty="0"/>
              <a:t>, </a:t>
            </a:r>
            <a:r>
              <a:rPr lang="en-US" dirty="0" err="1"/>
              <a:t>предупреждает</a:t>
            </a:r>
            <a:r>
              <a:rPr lang="en-US" dirty="0"/>
              <a:t> </a:t>
            </a:r>
            <a:r>
              <a:rPr lang="en-US" dirty="0" err="1"/>
              <a:t>стрессовые</a:t>
            </a:r>
            <a:r>
              <a:rPr lang="en-US" dirty="0"/>
              <a:t> </a:t>
            </a:r>
            <a:r>
              <a:rPr lang="en-US" dirty="0" err="1"/>
              <a:t>ситуации</a:t>
            </a:r>
            <a:r>
              <a:rPr lang="en-US" dirty="0"/>
              <a:t>, </a:t>
            </a:r>
            <a:r>
              <a:rPr lang="en-US" dirty="0" err="1"/>
              <a:t>способствует</a:t>
            </a:r>
            <a:r>
              <a:rPr lang="en-US" dirty="0"/>
              <a:t> </a:t>
            </a:r>
            <a:r>
              <a:rPr lang="en-US" dirty="0" err="1"/>
              <a:t>позитивному</a:t>
            </a:r>
            <a:r>
              <a:rPr lang="en-US" dirty="0"/>
              <a:t> </a:t>
            </a:r>
            <a:r>
              <a:rPr lang="en-US" dirty="0" err="1"/>
              <a:t>восприятию</a:t>
            </a:r>
            <a:r>
              <a:rPr lang="en-US" dirty="0"/>
              <a:t> </a:t>
            </a:r>
            <a:r>
              <a:rPr lang="en-US" dirty="0" err="1"/>
              <a:t>ребенком</a:t>
            </a:r>
            <a:r>
              <a:rPr lang="en-US" dirty="0"/>
              <a:t> школы. </a:t>
            </a:r>
            <a:endParaRPr lang="ru-RU" dirty="0"/>
          </a:p>
        </p:txBody>
      </p:sp>
    </p:spTree>
    <p:extLst>
      <p:ext uri="{BB962C8B-B14F-4D97-AF65-F5344CB8AC3E}">
        <p14:creationId xmlns:p14="http://schemas.microsoft.com/office/powerpoint/2010/main" val="304690523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Модуль «Организация предметно-эстетической среды»</a:t>
            </a:r>
            <a:br>
              <a:rPr lang="ru-RU" dirty="0"/>
            </a:br>
            <a:endParaRPr lang="ru-RU" dirty="0"/>
          </a:p>
        </p:txBody>
      </p:sp>
      <p:sp>
        <p:nvSpPr>
          <p:cNvPr id="3" name="Объект 2"/>
          <p:cNvSpPr>
            <a:spLocks noGrp="1"/>
          </p:cNvSpPr>
          <p:nvPr>
            <p:ph idx="1"/>
          </p:nvPr>
        </p:nvSpPr>
        <p:spPr/>
        <p:txBody>
          <a:bodyPr/>
          <a:lstStyle/>
          <a:p>
            <a:r>
              <a:rPr lang="ru-RU" dirty="0"/>
              <a:t> Тематические выставки</a:t>
            </a:r>
          </a:p>
          <a:p>
            <a:r>
              <a:rPr lang="ru-RU" dirty="0"/>
              <a:t>Газета </a:t>
            </a:r>
            <a:r>
              <a:rPr lang="ru-RU" dirty="0" err="1"/>
              <a:t>сборовская</a:t>
            </a:r>
            <a:endParaRPr lang="ru-RU" dirty="0"/>
          </a:p>
          <a:p>
            <a:r>
              <a:rPr lang="ru-RU" dirty="0"/>
              <a:t>Образовательная среда( Знаки почета, аллея гордости, ссылки на виртуальную экскурсию по школе, открытая библиотека)</a:t>
            </a:r>
          </a:p>
        </p:txBody>
      </p:sp>
    </p:spTree>
    <p:extLst>
      <p:ext uri="{BB962C8B-B14F-4D97-AF65-F5344CB8AC3E}">
        <p14:creationId xmlns:p14="http://schemas.microsoft.com/office/powerpoint/2010/main" val="254302292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А что делать с…</a:t>
            </a:r>
          </a:p>
        </p:txBody>
      </p:sp>
      <p:sp>
        <p:nvSpPr>
          <p:cNvPr id="3" name="Объект 2"/>
          <p:cNvSpPr>
            <a:spLocks noGrp="1"/>
          </p:cNvSpPr>
          <p:nvPr>
            <p:ph idx="1"/>
          </p:nvPr>
        </p:nvSpPr>
        <p:spPr/>
        <p:txBody>
          <a:bodyPr/>
          <a:lstStyle/>
          <a:p>
            <a:r>
              <a:rPr lang="ru-RU" i="1" dirty="0"/>
              <a:t>Правовое воспитание, предупреждение преступлений, безнадзорности, опасного поведения и др.</a:t>
            </a:r>
          </a:p>
          <a:p>
            <a:r>
              <a:rPr lang="ru-RU" i="1" dirty="0"/>
              <a:t>Финансовая безопасность</a:t>
            </a:r>
          </a:p>
          <a:p>
            <a:r>
              <a:rPr lang="ru-RU" i="1" dirty="0"/>
              <a:t>Антитеррор</a:t>
            </a:r>
          </a:p>
          <a:p>
            <a:r>
              <a:rPr lang="ru-RU" i="1" dirty="0"/>
              <a:t>Интернет безопасность</a:t>
            </a:r>
          </a:p>
          <a:p>
            <a:r>
              <a:rPr lang="ru-RU" i="1" dirty="0"/>
              <a:t>Антинаркотическая пропаганда</a:t>
            </a:r>
          </a:p>
          <a:p>
            <a:r>
              <a:rPr lang="ru-RU" i="1" dirty="0"/>
              <a:t>Здоровый образ жизни</a:t>
            </a:r>
          </a:p>
          <a:p>
            <a:r>
              <a:rPr lang="ru-RU" dirty="0"/>
              <a:t>ПДД</a:t>
            </a:r>
          </a:p>
          <a:p>
            <a:endParaRPr lang="ru-RU" dirty="0"/>
          </a:p>
        </p:txBody>
      </p:sp>
    </p:spTree>
    <p:extLst>
      <p:ext uri="{BB962C8B-B14F-4D97-AF65-F5344CB8AC3E}">
        <p14:creationId xmlns:p14="http://schemas.microsoft.com/office/powerpoint/2010/main" val="1325849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Не покладая рук… как?</a:t>
            </a:r>
            <a:br>
              <a:rPr lang="ru-RU" dirty="0"/>
            </a:br>
            <a:endParaRPr lang="ru-RU" dirty="0"/>
          </a:p>
        </p:txBody>
      </p:sp>
      <p:sp>
        <p:nvSpPr>
          <p:cNvPr id="3" name="Объект 2"/>
          <p:cNvSpPr>
            <a:spLocks noGrp="1"/>
          </p:cNvSpPr>
          <p:nvPr>
            <p:ph idx="1"/>
          </p:nvPr>
        </p:nvSpPr>
        <p:spPr>
          <a:xfrm>
            <a:off x="838200" y="1110343"/>
            <a:ext cx="10515600" cy="5066620"/>
          </a:xfrm>
        </p:spPr>
        <p:txBody>
          <a:bodyPr>
            <a:normAutofit fontScale="92500" lnSpcReduction="10000"/>
          </a:bodyPr>
          <a:lstStyle/>
          <a:p>
            <a:pPr marL="0" indent="0" algn="ctr">
              <a:buNone/>
            </a:pPr>
            <a:r>
              <a:rPr lang="ru-RU" dirty="0"/>
              <a:t>Для получения успешных результатов воспитания огромное значение имеет не только, ЧТО делают педагоги с воспитанниками, но и КАК! И это «как» в целом ряде случаев может оказаться решающим. </a:t>
            </a:r>
          </a:p>
          <a:p>
            <a:r>
              <a:rPr lang="ru-RU" dirty="0"/>
              <a:t>во-первых, потому, что часто истинные результаты воспитательной работы оказываются значительно отсрочены и трудно установить потом их настоящие причины. </a:t>
            </a:r>
          </a:p>
          <a:p>
            <a:r>
              <a:rPr lang="ru-RU" dirty="0"/>
              <a:t>во-вторых, многим вообще не ясно, что считать результатами воспитательной работы (формально требуют одного, фактически — другого, и ни то ни другое не совпадает с собственными представлениями). </a:t>
            </a:r>
          </a:p>
          <a:p>
            <a:r>
              <a:rPr lang="ru-RU" dirty="0"/>
              <a:t>в-третьих, наконец, всегда можно сказать, что школа, педагоги вообще ни при чем, что виновата в конечном итоге семья: «Вы только посмотрите, какой у нас в школе контингент! Разве с такими детьми можно вообще работать?»</a:t>
            </a:r>
          </a:p>
        </p:txBody>
      </p:sp>
    </p:spTree>
    <p:extLst>
      <p:ext uri="{BB962C8B-B14F-4D97-AF65-F5344CB8AC3E}">
        <p14:creationId xmlns:p14="http://schemas.microsoft.com/office/powerpoint/2010/main" val="1837991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592818"/>
          </a:xfrm>
        </p:spPr>
        <p:txBody>
          <a:bodyPr>
            <a:normAutofit fontScale="90000"/>
          </a:bodyPr>
          <a:lstStyle/>
          <a:p>
            <a:r>
              <a:rPr lang="ru-RU" dirty="0"/>
              <a:t>Есть ли у меня план?</a:t>
            </a:r>
          </a:p>
        </p:txBody>
      </p:sp>
      <p:sp>
        <p:nvSpPr>
          <p:cNvPr id="3" name="Объект 2"/>
          <p:cNvSpPr>
            <a:spLocks noGrp="1"/>
          </p:cNvSpPr>
          <p:nvPr>
            <p:ph idx="1"/>
          </p:nvPr>
        </p:nvSpPr>
        <p:spPr>
          <a:xfrm>
            <a:off x="838200" y="859971"/>
            <a:ext cx="10515600" cy="5316992"/>
          </a:xfrm>
        </p:spPr>
        <p:txBody>
          <a:bodyPr/>
          <a:lstStyle/>
          <a:p>
            <a:r>
              <a:rPr lang="ru-RU" dirty="0"/>
              <a:t>Аналогия первая. Допустим, вы собираетесь сварить суп. И при этом поступаете так: наливаете в кастрюлю воду, ставите ее на огонь и… кидаете в нее всё, что попадается под руку. Что получится? Сварится ли что-нибудь? Да! Но вот получится ли именно суп и будет ли он съедобен, это еще вопрос. Оказывается, важно знать не только, что положить в воду, но и, скажем, в каком виде, в какой последовательности, через какие промежутки времени и т. д. Иначе супа не сваришь. А не действуем ли и мы порой столь неразумно, нелогично в нашей педагогической «кухне», занимаясь воспитательной работой?!</a:t>
            </a:r>
          </a:p>
        </p:txBody>
      </p:sp>
    </p:spTree>
    <p:extLst>
      <p:ext uri="{BB962C8B-B14F-4D97-AF65-F5344CB8AC3E}">
        <p14:creationId xmlns:p14="http://schemas.microsoft.com/office/powerpoint/2010/main" val="18285852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TotalTime>
  <Words>4932</Words>
  <Application>Microsoft Office PowerPoint</Application>
  <PresentationFormat>Широкоэкранный</PresentationFormat>
  <Paragraphs>290</Paragraphs>
  <Slides>72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72</vt:i4>
      </vt:variant>
    </vt:vector>
  </HeadingPairs>
  <TitlesOfParts>
    <vt:vector size="76" baseType="lpstr">
      <vt:lpstr>Arial</vt:lpstr>
      <vt:lpstr>Calibri</vt:lpstr>
      <vt:lpstr>Calibri Light</vt:lpstr>
      <vt:lpstr>Тема Office</vt:lpstr>
      <vt:lpstr>Модули программы</vt:lpstr>
      <vt:lpstr>Презентация PowerPoint</vt:lpstr>
      <vt:lpstr>Презентация PowerPoint</vt:lpstr>
      <vt:lpstr>Презентация PowerPoint</vt:lpstr>
      <vt:lpstr>Презентация PowerPoint</vt:lpstr>
      <vt:lpstr>Презентация PowerPoint</vt:lpstr>
      <vt:lpstr>Любовь к детям</vt:lpstr>
      <vt:lpstr>Не покладая рук… как? </vt:lpstr>
      <vt:lpstr>Есть ли у меня план?</vt:lpstr>
      <vt:lpstr>Что я могу?</vt:lpstr>
      <vt:lpstr>Что получиться?</vt:lpstr>
      <vt:lpstr>Чтобы достичь положительных результатов в деятельности, необходимо:</vt:lpstr>
      <vt:lpstr>Презентация PowerPoint</vt:lpstr>
      <vt:lpstr>1.Кто, по-вашему, виноват в этой ситуации? (Выберите один из вариантов ответов, запишите номер.) </vt:lpstr>
      <vt:lpstr>2.Какие из причин педагогического невмешательства в подготовку ребят к фестивалю вам кажутся оправдывающими педагога? (Если вы считаете причину оправдательной, поставьте около нее цифру 1, если нет — 0. Затем подсчитайте единицы, запишите сумму.) </vt:lpstr>
      <vt:lpstr>3.Как вы считаете, какую тактику лучше избрать педагогу после «провала»? (Выберите один из вариантов, укажите  его номер.) </vt:lpstr>
      <vt:lpstr>Сложите теперь номера выбранных ответов на вопросы I и III. Прибавьте к ним сумму, полученную в ответах на вопрос II. Результат сравните со шкалой. </vt:lpstr>
      <vt:lpstr>Модули программы</vt:lpstr>
      <vt:lpstr>Ключевые дела</vt:lpstr>
      <vt:lpstr>Ключевые дела</vt:lpstr>
      <vt:lpstr>Ключевые дела</vt:lpstr>
      <vt:lpstr>Ключевые дела</vt:lpstr>
      <vt:lpstr>1-4 классы</vt:lpstr>
      <vt:lpstr>Ключевые дела</vt:lpstr>
      <vt:lpstr>Коллективная творческая деятельность как технология организации воспитательного процесса. </vt:lpstr>
      <vt:lpstr>Компоненты технологии</vt:lpstr>
      <vt:lpstr>Тематический период  </vt:lpstr>
      <vt:lpstr>Технология организации выездного сбора</vt:lpstr>
      <vt:lpstr>Законы  и традиции сбора. </vt:lpstr>
      <vt:lpstr>Обычаи сбора . </vt:lpstr>
      <vt:lpstr>Компоненты технологии</vt:lpstr>
      <vt:lpstr>Компоненты технологии</vt:lpstr>
      <vt:lpstr>Компоненты технологии</vt:lpstr>
      <vt:lpstr>Проектная деятельность как форма организации воспитательного процесса </vt:lpstr>
      <vt:lpstr>Ключевые дела</vt:lpstr>
      <vt:lpstr>Инвариантные модули</vt:lpstr>
      <vt:lpstr>Модуль «Классное руководство и наставничество» </vt:lpstr>
      <vt:lpstr>Модуль «Классное руководство и наставничество» </vt:lpstr>
      <vt:lpstr>Модуль «Классное руководство и наставничество» </vt:lpstr>
      <vt:lpstr>Модуль «Классное руководство и наставничество» </vt:lpstr>
      <vt:lpstr>Модуль «Классное руководство и наставничество» </vt:lpstr>
      <vt:lpstr>Модуль «Классное руководство и наставничество» </vt:lpstr>
      <vt:lpstr>Презентация PowerPoint</vt:lpstr>
      <vt:lpstr>Модуль «Курсы внеурочной деятельности  и дополнительного образования» </vt:lpstr>
      <vt:lpstr>«Курсы внеурочной деятельности  и дополнительного образования» </vt:lpstr>
      <vt:lpstr>Модуль «Школьный урок» </vt:lpstr>
      <vt:lpstr>Модуль «Школьный урок» </vt:lpstr>
      <vt:lpstr>Модуль «Самоуправление»* </vt:lpstr>
      <vt:lpstr>Модуль «Самоуправление» </vt:lpstr>
      <vt:lpstr>Модуль «Самоуправление</vt:lpstr>
      <vt:lpstr>Модуль «Самоуправление</vt:lpstr>
      <vt:lpstr>Модуль «Работа с родителями» </vt:lpstr>
      <vt:lpstr>Работа с родителями</vt:lpstr>
      <vt:lpstr>Профориентация*</vt:lpstr>
      <vt:lpstr>Профориентация</vt:lpstr>
      <vt:lpstr>Профориентация</vt:lpstr>
      <vt:lpstr>Вариативные модули</vt:lpstr>
      <vt:lpstr>Модуль «Детские общественные объединения»</vt:lpstr>
      <vt:lpstr>Модуль «Детские общественные объединения»</vt:lpstr>
      <vt:lpstr>Модуль «Детские общественные объединения»</vt:lpstr>
      <vt:lpstr>Модуль «Детские общественные объединения»</vt:lpstr>
      <vt:lpstr>Модуль «Волонтерство» </vt:lpstr>
      <vt:lpstr>Модуль «Волонтерство» </vt:lpstr>
      <vt:lpstr>Модуль «Волонтерство» </vt:lpstr>
      <vt:lpstr>Модуль «Экскурсии, экспедиции, походы» </vt:lpstr>
      <vt:lpstr>Модуль «Экскурсии, экспедиции, походы» </vt:lpstr>
      <vt:lpstr>Модуль «Школьные и социальные медиа» </vt:lpstr>
      <vt:lpstr>Модуль «Школьные и социальные медиа» </vt:lpstr>
      <vt:lpstr>Модуль «Школьные и социальные медиа» </vt:lpstr>
      <vt:lpstr>Модуль «Организация предметно-эстетической среды» </vt:lpstr>
      <vt:lpstr>Модуль «Организация предметно-эстетической среды» </vt:lpstr>
      <vt:lpstr>А что делать 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Модули программы</dc:title>
  <dc:creator>Тыртышная Марина Алексеевна</dc:creator>
  <cp:lastModifiedBy>Тыртышная Марина Алексеевна</cp:lastModifiedBy>
  <cp:revision>63</cp:revision>
  <dcterms:created xsi:type="dcterms:W3CDTF">2019-12-06T09:07:00Z</dcterms:created>
  <dcterms:modified xsi:type="dcterms:W3CDTF">2020-02-29T12:54:14Z</dcterms:modified>
</cp:coreProperties>
</file>