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73" r:id="rId5"/>
    <p:sldId id="277" r:id="rId6"/>
    <p:sldId id="274" r:id="rId7"/>
    <p:sldId id="275" r:id="rId8"/>
    <p:sldId id="276" r:id="rId9"/>
    <p:sldId id="278" r:id="rId10"/>
    <p:sldId id="279" r:id="rId11"/>
    <p:sldId id="283" r:id="rId12"/>
    <p:sldId id="284" r:id="rId13"/>
    <p:sldId id="280" r:id="rId14"/>
    <p:sldId id="281" r:id="rId15"/>
    <p:sldId id="282" r:id="rId16"/>
    <p:sldId id="260" r:id="rId17"/>
    <p:sldId id="261" r:id="rId18"/>
    <p:sldId id="265" r:id="rId19"/>
    <p:sldId id="262" r:id="rId20"/>
    <p:sldId id="266" r:id="rId21"/>
    <p:sldId id="267" r:id="rId22"/>
    <p:sldId id="268" r:id="rId23"/>
    <p:sldId id="269" r:id="rId24"/>
    <p:sldId id="270" r:id="rId25"/>
    <p:sldId id="271" r:id="rId26"/>
    <p:sldId id="263" r:id="rId27"/>
    <p:sldId id="26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02810-C6FD-4EFE-A935-A66D9EC1DBF5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85192DB-8552-4BBF-A3F9-369E0EB84F8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b="1" dirty="0" smtClean="0"/>
            <a:t>ОТНОШЕНИЯ В СФЕРЕ ОБРАЗОВАНИЯ </a:t>
          </a:r>
        </a:p>
        <a:p>
          <a:pPr>
            <a:spcAft>
              <a:spcPts val="0"/>
            </a:spcAft>
          </a:pPr>
          <a:r>
            <a:rPr lang="ru-RU" b="1" dirty="0" smtClean="0"/>
            <a:t>совокупность общественных отношений по реализации права граждан на образование</a:t>
          </a:r>
          <a:endParaRPr lang="ru-RU" b="1" dirty="0"/>
        </a:p>
      </dgm:t>
    </dgm:pt>
    <dgm:pt modelId="{79B86A95-D2D6-467C-A961-5762671B56FA}" type="parTrans" cxnId="{054E8DCE-B983-4E7F-9B43-4A32C63713AB}">
      <dgm:prSet/>
      <dgm:spPr/>
      <dgm:t>
        <a:bodyPr/>
        <a:lstStyle/>
        <a:p>
          <a:endParaRPr lang="ru-RU"/>
        </a:p>
      </dgm:t>
    </dgm:pt>
    <dgm:pt modelId="{B5EAADEB-2DDD-479F-97AE-2F6466E010F0}" type="sibTrans" cxnId="{054E8DCE-B983-4E7F-9B43-4A32C63713AB}">
      <dgm:prSet/>
      <dgm:spPr/>
      <dgm:t>
        <a:bodyPr/>
        <a:lstStyle/>
        <a:p>
          <a:endParaRPr lang="ru-RU"/>
        </a:p>
      </dgm:t>
    </dgm:pt>
    <dgm:pt modelId="{50F1626E-8763-4845-BA46-A80F91E4C349}">
      <dgm:prSet phldrT="[Текст]"/>
      <dgm:spPr/>
      <dgm:t>
        <a:bodyPr/>
        <a:lstStyle/>
        <a:p>
          <a:r>
            <a:rPr lang="ru-RU" b="1" dirty="0" smtClean="0"/>
            <a:t>участники образовательных отношений </a:t>
          </a:r>
          <a:endParaRPr lang="ru-RU" b="1" dirty="0"/>
        </a:p>
      </dgm:t>
    </dgm:pt>
    <dgm:pt modelId="{EFDD5F36-D672-4D81-8035-043EE909F20D}" type="parTrans" cxnId="{304C10F1-7CCF-4336-A593-2B3565A4F827}">
      <dgm:prSet/>
      <dgm:spPr/>
      <dgm:t>
        <a:bodyPr/>
        <a:lstStyle/>
        <a:p>
          <a:endParaRPr lang="ru-RU"/>
        </a:p>
      </dgm:t>
    </dgm:pt>
    <dgm:pt modelId="{B9469F79-248B-4A27-905D-8BC076EABD18}" type="sibTrans" cxnId="{304C10F1-7CCF-4336-A593-2B3565A4F827}">
      <dgm:prSet/>
      <dgm:spPr/>
      <dgm:t>
        <a:bodyPr/>
        <a:lstStyle/>
        <a:p>
          <a:endParaRPr lang="ru-RU"/>
        </a:p>
      </dgm:t>
    </dgm:pt>
    <dgm:pt modelId="{BDB09EC5-B68D-4B03-8602-C69EBC71BBA3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обучающиеся;</a:t>
          </a:r>
        </a:p>
        <a:p>
          <a:r>
            <a:rPr lang="ru-RU" b="1" dirty="0" smtClean="0">
              <a:solidFill>
                <a:srgbClr val="C00000"/>
              </a:solidFill>
            </a:rPr>
            <a:t>родители (законные представители) </a:t>
          </a:r>
          <a:r>
            <a:rPr lang="ru-RU" b="1" dirty="0" smtClean="0"/>
            <a:t>несовершеннолетних обучающихся;</a:t>
          </a:r>
        </a:p>
        <a:p>
          <a:r>
            <a:rPr lang="ru-RU" b="1" dirty="0" smtClean="0"/>
            <a:t>педагогические работники и их представители;</a:t>
          </a:r>
        </a:p>
        <a:p>
          <a:r>
            <a:rPr lang="ru-RU" b="1" dirty="0" smtClean="0"/>
            <a:t>организации, осуществляющие образовательную деятельность</a:t>
          </a:r>
          <a:endParaRPr lang="ru-RU" b="1" dirty="0"/>
        </a:p>
      </dgm:t>
    </dgm:pt>
    <dgm:pt modelId="{A9F66524-78D2-42C7-9B67-5A705C454601}" type="parTrans" cxnId="{A2CB5AC8-7786-4EC2-8EC0-82BCCFD59336}">
      <dgm:prSet/>
      <dgm:spPr/>
      <dgm:t>
        <a:bodyPr/>
        <a:lstStyle/>
        <a:p>
          <a:endParaRPr lang="ru-RU"/>
        </a:p>
      </dgm:t>
    </dgm:pt>
    <dgm:pt modelId="{7C5C9978-66DD-4E54-A297-A719CB439B91}" type="sibTrans" cxnId="{A2CB5AC8-7786-4EC2-8EC0-82BCCFD59336}">
      <dgm:prSet/>
      <dgm:spPr/>
      <dgm:t>
        <a:bodyPr/>
        <a:lstStyle/>
        <a:p>
          <a:endParaRPr lang="ru-RU"/>
        </a:p>
      </dgm:t>
    </dgm:pt>
    <dgm:pt modelId="{CAA42724-4500-4D86-A427-DF6E0D214271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b="1" dirty="0" smtClean="0"/>
            <a:t>участники </a:t>
          </a:r>
        </a:p>
        <a:p>
          <a:pPr>
            <a:spcAft>
              <a:spcPts val="0"/>
            </a:spcAft>
          </a:pPr>
          <a:r>
            <a:rPr lang="ru-RU" b="1" dirty="0" smtClean="0"/>
            <a:t>отношений в сфере образования </a:t>
          </a:r>
          <a:endParaRPr lang="ru-RU" b="1" dirty="0"/>
        </a:p>
      </dgm:t>
    </dgm:pt>
    <dgm:pt modelId="{056378E9-2AEF-4B1B-A07B-63D00D8EBCAB}" type="parTrans" cxnId="{B9CF7901-D0B2-4C58-979F-9F332A494580}">
      <dgm:prSet/>
      <dgm:spPr/>
      <dgm:t>
        <a:bodyPr/>
        <a:lstStyle/>
        <a:p>
          <a:endParaRPr lang="ru-RU"/>
        </a:p>
      </dgm:t>
    </dgm:pt>
    <dgm:pt modelId="{A867CE9E-2164-4020-AF32-9EB828961DFB}" type="sibTrans" cxnId="{B9CF7901-D0B2-4C58-979F-9F332A494580}">
      <dgm:prSet/>
      <dgm:spPr/>
      <dgm:t>
        <a:bodyPr/>
        <a:lstStyle/>
        <a:p>
          <a:endParaRPr lang="ru-RU"/>
        </a:p>
      </dgm:t>
    </dgm:pt>
    <dgm:pt modelId="{A4B78094-5258-4A6B-BFA8-B3A6CC38B619}">
      <dgm:prSet phldrT="[Текст]"/>
      <dgm:spPr/>
      <dgm:t>
        <a:bodyPr/>
        <a:lstStyle/>
        <a:p>
          <a:r>
            <a:rPr lang="ru-RU" b="1" dirty="0" smtClean="0"/>
            <a:t>участники образовательных отношений;</a:t>
          </a:r>
        </a:p>
        <a:p>
          <a:r>
            <a:rPr lang="ru-RU" b="1" dirty="0" smtClean="0"/>
            <a:t> федеральные государственные органы;</a:t>
          </a:r>
        </a:p>
        <a:p>
          <a:r>
            <a:rPr lang="ru-RU" b="1" dirty="0" smtClean="0"/>
            <a:t>органы государственной власти субъектов РФ;</a:t>
          </a:r>
        </a:p>
        <a:p>
          <a:r>
            <a:rPr lang="ru-RU" b="1" dirty="0" smtClean="0"/>
            <a:t>органы местного самоуправления;</a:t>
          </a:r>
        </a:p>
        <a:p>
          <a:r>
            <a:rPr lang="ru-RU" b="1" dirty="0" smtClean="0"/>
            <a:t> работодатели и их объединения</a:t>
          </a:r>
          <a:endParaRPr lang="ru-RU" b="1" dirty="0"/>
        </a:p>
      </dgm:t>
    </dgm:pt>
    <dgm:pt modelId="{E7B7630E-9A41-4CE6-940B-F6DB75C92C27}" type="parTrans" cxnId="{4B7F61E4-7311-4D97-8922-DC41383AFC8A}">
      <dgm:prSet/>
      <dgm:spPr/>
      <dgm:t>
        <a:bodyPr/>
        <a:lstStyle/>
        <a:p>
          <a:endParaRPr lang="ru-RU"/>
        </a:p>
      </dgm:t>
    </dgm:pt>
    <dgm:pt modelId="{BCA5D51C-B8CE-47B0-B634-E387E58CFDED}" type="sibTrans" cxnId="{4B7F61E4-7311-4D97-8922-DC41383AFC8A}">
      <dgm:prSet/>
      <dgm:spPr/>
      <dgm:t>
        <a:bodyPr/>
        <a:lstStyle/>
        <a:p>
          <a:endParaRPr lang="ru-RU"/>
        </a:p>
      </dgm:t>
    </dgm:pt>
    <dgm:pt modelId="{05A64BB1-57FB-4C82-BC75-18518DC305FA}" type="pres">
      <dgm:prSet presAssocID="{B5D02810-C6FD-4EFE-A935-A66D9EC1DB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907602-4DA2-44B9-9FAC-89E0B94C25C0}" type="pres">
      <dgm:prSet presAssocID="{885192DB-8552-4BBF-A3F9-369E0EB84F89}" presName="vertOne" presStyleCnt="0"/>
      <dgm:spPr/>
      <dgm:t>
        <a:bodyPr/>
        <a:lstStyle/>
        <a:p>
          <a:endParaRPr lang="ru-RU"/>
        </a:p>
      </dgm:t>
    </dgm:pt>
    <dgm:pt modelId="{9EA0B71E-F394-438B-8830-FC90C31C5348}" type="pres">
      <dgm:prSet presAssocID="{885192DB-8552-4BBF-A3F9-369E0EB84F8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FC49A1-5227-4B7B-89C2-05E639EB00DB}" type="pres">
      <dgm:prSet presAssocID="{885192DB-8552-4BBF-A3F9-369E0EB84F89}" presName="parTransOne" presStyleCnt="0"/>
      <dgm:spPr/>
      <dgm:t>
        <a:bodyPr/>
        <a:lstStyle/>
        <a:p>
          <a:endParaRPr lang="ru-RU"/>
        </a:p>
      </dgm:t>
    </dgm:pt>
    <dgm:pt modelId="{18B5BCE2-0136-4ABC-99CA-8F56377DE281}" type="pres">
      <dgm:prSet presAssocID="{885192DB-8552-4BBF-A3F9-369E0EB84F89}" presName="horzOne" presStyleCnt="0"/>
      <dgm:spPr/>
      <dgm:t>
        <a:bodyPr/>
        <a:lstStyle/>
        <a:p>
          <a:endParaRPr lang="ru-RU"/>
        </a:p>
      </dgm:t>
    </dgm:pt>
    <dgm:pt modelId="{79BCAF33-722F-4FB2-86B4-630A1D154D59}" type="pres">
      <dgm:prSet presAssocID="{50F1626E-8763-4845-BA46-A80F91E4C349}" presName="vertTwo" presStyleCnt="0"/>
      <dgm:spPr/>
      <dgm:t>
        <a:bodyPr/>
        <a:lstStyle/>
        <a:p>
          <a:endParaRPr lang="ru-RU"/>
        </a:p>
      </dgm:t>
    </dgm:pt>
    <dgm:pt modelId="{31144125-6C82-4800-9CC1-87F0F5EA60BD}" type="pres">
      <dgm:prSet presAssocID="{50F1626E-8763-4845-BA46-A80F91E4C34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87669C-933A-4F0F-AA23-2333FB340DDE}" type="pres">
      <dgm:prSet presAssocID="{50F1626E-8763-4845-BA46-A80F91E4C349}" presName="parTransTwo" presStyleCnt="0"/>
      <dgm:spPr/>
      <dgm:t>
        <a:bodyPr/>
        <a:lstStyle/>
        <a:p>
          <a:endParaRPr lang="ru-RU"/>
        </a:p>
      </dgm:t>
    </dgm:pt>
    <dgm:pt modelId="{8A25F309-DA87-41E6-9536-6D9E89954E32}" type="pres">
      <dgm:prSet presAssocID="{50F1626E-8763-4845-BA46-A80F91E4C349}" presName="horzTwo" presStyleCnt="0"/>
      <dgm:spPr/>
      <dgm:t>
        <a:bodyPr/>
        <a:lstStyle/>
        <a:p>
          <a:endParaRPr lang="ru-RU"/>
        </a:p>
      </dgm:t>
    </dgm:pt>
    <dgm:pt modelId="{3E0D2F59-75DD-46E3-AB53-DC263D2477DD}" type="pres">
      <dgm:prSet presAssocID="{BDB09EC5-B68D-4B03-8602-C69EBC71BBA3}" presName="vertThree" presStyleCnt="0"/>
      <dgm:spPr/>
      <dgm:t>
        <a:bodyPr/>
        <a:lstStyle/>
        <a:p>
          <a:endParaRPr lang="ru-RU"/>
        </a:p>
      </dgm:t>
    </dgm:pt>
    <dgm:pt modelId="{FEA61FB4-3E9C-40F7-BF0B-78D8699D3D44}" type="pres">
      <dgm:prSet presAssocID="{BDB09EC5-B68D-4B03-8602-C69EBC71BBA3}" presName="txThree" presStyleLbl="node3" presStyleIdx="0" presStyleCnt="2" custLinFactNeighborX="-3837" custLinFactNeighborY="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79109C-C139-49E3-9BCB-8FB58BC42026}" type="pres">
      <dgm:prSet presAssocID="{BDB09EC5-B68D-4B03-8602-C69EBC71BBA3}" presName="horzThree" presStyleCnt="0"/>
      <dgm:spPr/>
      <dgm:t>
        <a:bodyPr/>
        <a:lstStyle/>
        <a:p>
          <a:endParaRPr lang="ru-RU"/>
        </a:p>
      </dgm:t>
    </dgm:pt>
    <dgm:pt modelId="{CED896DE-7C9C-4CA0-9A9F-E3C9AA60AE02}" type="pres">
      <dgm:prSet presAssocID="{B9469F79-248B-4A27-905D-8BC076EABD18}" presName="sibSpaceTwo" presStyleCnt="0"/>
      <dgm:spPr/>
      <dgm:t>
        <a:bodyPr/>
        <a:lstStyle/>
        <a:p>
          <a:endParaRPr lang="ru-RU"/>
        </a:p>
      </dgm:t>
    </dgm:pt>
    <dgm:pt modelId="{6C9D57BB-2634-449A-A79B-0C3E54EA3DD6}" type="pres">
      <dgm:prSet presAssocID="{CAA42724-4500-4D86-A427-DF6E0D214271}" presName="vertTwo" presStyleCnt="0"/>
      <dgm:spPr/>
      <dgm:t>
        <a:bodyPr/>
        <a:lstStyle/>
        <a:p>
          <a:endParaRPr lang="ru-RU"/>
        </a:p>
      </dgm:t>
    </dgm:pt>
    <dgm:pt modelId="{037CD435-CF92-4384-BD73-D6ACF7478207}" type="pres">
      <dgm:prSet presAssocID="{CAA42724-4500-4D86-A427-DF6E0D21427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D8C937-B29B-41E0-93A1-7AA52163FC3B}" type="pres">
      <dgm:prSet presAssocID="{CAA42724-4500-4D86-A427-DF6E0D214271}" presName="parTransTwo" presStyleCnt="0"/>
      <dgm:spPr/>
      <dgm:t>
        <a:bodyPr/>
        <a:lstStyle/>
        <a:p>
          <a:endParaRPr lang="ru-RU"/>
        </a:p>
      </dgm:t>
    </dgm:pt>
    <dgm:pt modelId="{0B9FD25C-1E8E-4965-B32D-1B2809816C04}" type="pres">
      <dgm:prSet presAssocID="{CAA42724-4500-4D86-A427-DF6E0D214271}" presName="horzTwo" presStyleCnt="0"/>
      <dgm:spPr/>
      <dgm:t>
        <a:bodyPr/>
        <a:lstStyle/>
        <a:p>
          <a:endParaRPr lang="ru-RU"/>
        </a:p>
      </dgm:t>
    </dgm:pt>
    <dgm:pt modelId="{BD9D65AA-F898-4AD8-B7BC-401BA488F7FF}" type="pres">
      <dgm:prSet presAssocID="{A4B78094-5258-4A6B-BFA8-B3A6CC38B619}" presName="vertThree" presStyleCnt="0"/>
      <dgm:spPr/>
      <dgm:t>
        <a:bodyPr/>
        <a:lstStyle/>
        <a:p>
          <a:endParaRPr lang="ru-RU"/>
        </a:p>
      </dgm:t>
    </dgm:pt>
    <dgm:pt modelId="{B321BD3F-1777-4D59-8126-359FBA60239E}" type="pres">
      <dgm:prSet presAssocID="{A4B78094-5258-4A6B-BFA8-B3A6CC38B619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26953D-13B2-4103-9471-1F3E3C53B60D}" type="pres">
      <dgm:prSet presAssocID="{A4B78094-5258-4A6B-BFA8-B3A6CC38B619}" presName="horzThree" presStyleCnt="0"/>
      <dgm:spPr/>
      <dgm:t>
        <a:bodyPr/>
        <a:lstStyle/>
        <a:p>
          <a:endParaRPr lang="ru-RU"/>
        </a:p>
      </dgm:t>
    </dgm:pt>
  </dgm:ptLst>
  <dgm:cxnLst>
    <dgm:cxn modelId="{A2CB5AC8-7786-4EC2-8EC0-82BCCFD59336}" srcId="{50F1626E-8763-4845-BA46-A80F91E4C349}" destId="{BDB09EC5-B68D-4B03-8602-C69EBC71BBA3}" srcOrd="0" destOrd="0" parTransId="{A9F66524-78D2-42C7-9B67-5A705C454601}" sibTransId="{7C5C9978-66DD-4E54-A297-A719CB439B91}"/>
    <dgm:cxn modelId="{4B7F61E4-7311-4D97-8922-DC41383AFC8A}" srcId="{CAA42724-4500-4D86-A427-DF6E0D214271}" destId="{A4B78094-5258-4A6B-BFA8-B3A6CC38B619}" srcOrd="0" destOrd="0" parTransId="{E7B7630E-9A41-4CE6-940B-F6DB75C92C27}" sibTransId="{BCA5D51C-B8CE-47B0-B634-E387E58CFDED}"/>
    <dgm:cxn modelId="{3E49E582-3C84-475B-8C16-44DBFB831D63}" type="presOf" srcId="{885192DB-8552-4BBF-A3F9-369E0EB84F89}" destId="{9EA0B71E-F394-438B-8830-FC90C31C5348}" srcOrd="0" destOrd="0" presId="urn:microsoft.com/office/officeart/2005/8/layout/hierarchy4"/>
    <dgm:cxn modelId="{B4A19C93-C2EB-435B-936A-40282E88B87C}" type="presOf" srcId="{CAA42724-4500-4D86-A427-DF6E0D214271}" destId="{037CD435-CF92-4384-BD73-D6ACF7478207}" srcOrd="0" destOrd="0" presId="urn:microsoft.com/office/officeart/2005/8/layout/hierarchy4"/>
    <dgm:cxn modelId="{B9CF7901-D0B2-4C58-979F-9F332A494580}" srcId="{885192DB-8552-4BBF-A3F9-369E0EB84F89}" destId="{CAA42724-4500-4D86-A427-DF6E0D214271}" srcOrd="1" destOrd="0" parTransId="{056378E9-2AEF-4B1B-A07B-63D00D8EBCAB}" sibTransId="{A867CE9E-2164-4020-AF32-9EB828961DFB}"/>
    <dgm:cxn modelId="{054E8DCE-B983-4E7F-9B43-4A32C63713AB}" srcId="{B5D02810-C6FD-4EFE-A935-A66D9EC1DBF5}" destId="{885192DB-8552-4BBF-A3F9-369E0EB84F89}" srcOrd="0" destOrd="0" parTransId="{79B86A95-D2D6-467C-A961-5762671B56FA}" sibTransId="{B5EAADEB-2DDD-479F-97AE-2F6466E010F0}"/>
    <dgm:cxn modelId="{0455D174-EA16-4F72-A175-4E60898D0D19}" type="presOf" srcId="{BDB09EC5-B68D-4B03-8602-C69EBC71BBA3}" destId="{FEA61FB4-3E9C-40F7-BF0B-78D8699D3D44}" srcOrd="0" destOrd="0" presId="urn:microsoft.com/office/officeart/2005/8/layout/hierarchy4"/>
    <dgm:cxn modelId="{61FDED02-D2FA-4315-93D2-EA7B97A7C6A2}" type="presOf" srcId="{B5D02810-C6FD-4EFE-A935-A66D9EC1DBF5}" destId="{05A64BB1-57FB-4C82-BC75-18518DC305FA}" srcOrd="0" destOrd="0" presId="urn:microsoft.com/office/officeart/2005/8/layout/hierarchy4"/>
    <dgm:cxn modelId="{E93778B7-09C4-4B17-A908-C9FED3F5DE48}" type="presOf" srcId="{A4B78094-5258-4A6B-BFA8-B3A6CC38B619}" destId="{B321BD3F-1777-4D59-8126-359FBA60239E}" srcOrd="0" destOrd="0" presId="urn:microsoft.com/office/officeart/2005/8/layout/hierarchy4"/>
    <dgm:cxn modelId="{304C10F1-7CCF-4336-A593-2B3565A4F827}" srcId="{885192DB-8552-4BBF-A3F9-369E0EB84F89}" destId="{50F1626E-8763-4845-BA46-A80F91E4C349}" srcOrd="0" destOrd="0" parTransId="{EFDD5F36-D672-4D81-8035-043EE909F20D}" sibTransId="{B9469F79-248B-4A27-905D-8BC076EABD18}"/>
    <dgm:cxn modelId="{6F10A5B2-310D-4672-BEAB-4144A5770966}" type="presOf" srcId="{50F1626E-8763-4845-BA46-A80F91E4C349}" destId="{31144125-6C82-4800-9CC1-87F0F5EA60BD}" srcOrd="0" destOrd="0" presId="urn:microsoft.com/office/officeart/2005/8/layout/hierarchy4"/>
    <dgm:cxn modelId="{E4C01956-5142-4BB4-9063-D49B3A32E937}" type="presParOf" srcId="{05A64BB1-57FB-4C82-BC75-18518DC305FA}" destId="{6F907602-4DA2-44B9-9FAC-89E0B94C25C0}" srcOrd="0" destOrd="0" presId="urn:microsoft.com/office/officeart/2005/8/layout/hierarchy4"/>
    <dgm:cxn modelId="{022A33B3-D34A-45E5-BCDF-D24E15FFBAD8}" type="presParOf" srcId="{6F907602-4DA2-44B9-9FAC-89E0B94C25C0}" destId="{9EA0B71E-F394-438B-8830-FC90C31C5348}" srcOrd="0" destOrd="0" presId="urn:microsoft.com/office/officeart/2005/8/layout/hierarchy4"/>
    <dgm:cxn modelId="{77FF7E70-31F0-4072-A8CB-6EA3D1AEED14}" type="presParOf" srcId="{6F907602-4DA2-44B9-9FAC-89E0B94C25C0}" destId="{B3FC49A1-5227-4B7B-89C2-05E639EB00DB}" srcOrd="1" destOrd="0" presId="urn:microsoft.com/office/officeart/2005/8/layout/hierarchy4"/>
    <dgm:cxn modelId="{37819C33-F1DF-4BC8-8E4E-A0D886929EB9}" type="presParOf" srcId="{6F907602-4DA2-44B9-9FAC-89E0B94C25C0}" destId="{18B5BCE2-0136-4ABC-99CA-8F56377DE281}" srcOrd="2" destOrd="0" presId="urn:microsoft.com/office/officeart/2005/8/layout/hierarchy4"/>
    <dgm:cxn modelId="{EB59E642-4357-4A9C-9670-5D80E38E379C}" type="presParOf" srcId="{18B5BCE2-0136-4ABC-99CA-8F56377DE281}" destId="{79BCAF33-722F-4FB2-86B4-630A1D154D59}" srcOrd="0" destOrd="0" presId="urn:microsoft.com/office/officeart/2005/8/layout/hierarchy4"/>
    <dgm:cxn modelId="{5CE5656A-1C77-402D-A24E-AECEAFAE2309}" type="presParOf" srcId="{79BCAF33-722F-4FB2-86B4-630A1D154D59}" destId="{31144125-6C82-4800-9CC1-87F0F5EA60BD}" srcOrd="0" destOrd="0" presId="urn:microsoft.com/office/officeart/2005/8/layout/hierarchy4"/>
    <dgm:cxn modelId="{3ECBBA6A-07F2-483F-956E-9DE91B606F97}" type="presParOf" srcId="{79BCAF33-722F-4FB2-86B4-630A1D154D59}" destId="{D987669C-933A-4F0F-AA23-2333FB340DDE}" srcOrd="1" destOrd="0" presId="urn:microsoft.com/office/officeart/2005/8/layout/hierarchy4"/>
    <dgm:cxn modelId="{D9D5874D-C88A-4713-8E3C-D8F97A0609BA}" type="presParOf" srcId="{79BCAF33-722F-4FB2-86B4-630A1D154D59}" destId="{8A25F309-DA87-41E6-9536-6D9E89954E32}" srcOrd="2" destOrd="0" presId="urn:microsoft.com/office/officeart/2005/8/layout/hierarchy4"/>
    <dgm:cxn modelId="{AACEB620-E485-42EE-9FF2-59F37235685C}" type="presParOf" srcId="{8A25F309-DA87-41E6-9536-6D9E89954E32}" destId="{3E0D2F59-75DD-46E3-AB53-DC263D2477DD}" srcOrd="0" destOrd="0" presId="urn:microsoft.com/office/officeart/2005/8/layout/hierarchy4"/>
    <dgm:cxn modelId="{E3C45B36-3EF4-4B1D-8186-4DB350C5BA07}" type="presParOf" srcId="{3E0D2F59-75DD-46E3-AB53-DC263D2477DD}" destId="{FEA61FB4-3E9C-40F7-BF0B-78D8699D3D44}" srcOrd="0" destOrd="0" presId="urn:microsoft.com/office/officeart/2005/8/layout/hierarchy4"/>
    <dgm:cxn modelId="{358C6AF7-C895-45DA-9961-79664D422A9D}" type="presParOf" srcId="{3E0D2F59-75DD-46E3-AB53-DC263D2477DD}" destId="{DB79109C-C139-49E3-9BCB-8FB58BC42026}" srcOrd="1" destOrd="0" presId="urn:microsoft.com/office/officeart/2005/8/layout/hierarchy4"/>
    <dgm:cxn modelId="{E6418314-67C9-44A0-803E-BD7B8707A319}" type="presParOf" srcId="{18B5BCE2-0136-4ABC-99CA-8F56377DE281}" destId="{CED896DE-7C9C-4CA0-9A9F-E3C9AA60AE02}" srcOrd="1" destOrd="0" presId="urn:microsoft.com/office/officeart/2005/8/layout/hierarchy4"/>
    <dgm:cxn modelId="{2CE0349A-3994-469E-A8F9-E482788E8B62}" type="presParOf" srcId="{18B5BCE2-0136-4ABC-99CA-8F56377DE281}" destId="{6C9D57BB-2634-449A-A79B-0C3E54EA3DD6}" srcOrd="2" destOrd="0" presId="urn:microsoft.com/office/officeart/2005/8/layout/hierarchy4"/>
    <dgm:cxn modelId="{40D2B615-143E-4DA9-A33B-61F6FBDCDB67}" type="presParOf" srcId="{6C9D57BB-2634-449A-A79B-0C3E54EA3DD6}" destId="{037CD435-CF92-4384-BD73-D6ACF7478207}" srcOrd="0" destOrd="0" presId="urn:microsoft.com/office/officeart/2005/8/layout/hierarchy4"/>
    <dgm:cxn modelId="{820E2E07-FA83-4702-AA09-019BBD0D5514}" type="presParOf" srcId="{6C9D57BB-2634-449A-A79B-0C3E54EA3DD6}" destId="{B8D8C937-B29B-41E0-93A1-7AA52163FC3B}" srcOrd="1" destOrd="0" presId="urn:microsoft.com/office/officeart/2005/8/layout/hierarchy4"/>
    <dgm:cxn modelId="{0506D9DC-90D3-42C1-88F3-A4B909B642D5}" type="presParOf" srcId="{6C9D57BB-2634-449A-A79B-0C3E54EA3DD6}" destId="{0B9FD25C-1E8E-4965-B32D-1B2809816C04}" srcOrd="2" destOrd="0" presId="urn:microsoft.com/office/officeart/2005/8/layout/hierarchy4"/>
    <dgm:cxn modelId="{52BB2926-AF16-4CCF-8CDE-139E8F023DAF}" type="presParOf" srcId="{0B9FD25C-1E8E-4965-B32D-1B2809816C04}" destId="{BD9D65AA-F898-4AD8-B7BC-401BA488F7FF}" srcOrd="0" destOrd="0" presId="urn:microsoft.com/office/officeart/2005/8/layout/hierarchy4"/>
    <dgm:cxn modelId="{6D16540A-B353-4138-A2A8-57827F16618F}" type="presParOf" srcId="{BD9D65AA-F898-4AD8-B7BC-401BA488F7FF}" destId="{B321BD3F-1777-4D59-8126-359FBA60239E}" srcOrd="0" destOrd="0" presId="urn:microsoft.com/office/officeart/2005/8/layout/hierarchy4"/>
    <dgm:cxn modelId="{D429B3B9-C0E7-48D0-AD5F-04769BC6A1DE}" type="presParOf" srcId="{BD9D65AA-F898-4AD8-B7BC-401BA488F7FF}" destId="{DE26953D-13B2-4103-9471-1F3E3C53B60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0B71E-F394-438B-8830-FC90C31C5348}">
      <dsp:nvSpPr>
        <dsp:cNvPr id="0" name=""/>
        <dsp:cNvSpPr/>
      </dsp:nvSpPr>
      <dsp:spPr>
        <a:xfrm>
          <a:off x="4050" y="498"/>
          <a:ext cx="10964698" cy="1738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300" b="1" kern="1200" dirty="0" smtClean="0"/>
            <a:t>ОТНОШЕНИЯ В СФЕРЕ ОБРАЗОВАНИЯ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300" b="1" kern="1200" dirty="0" smtClean="0"/>
            <a:t>совокупность общественных отношений по реализации права граждан на образование</a:t>
          </a:r>
          <a:endParaRPr lang="ru-RU" sz="3300" b="1" kern="1200" dirty="0"/>
        </a:p>
      </dsp:txBody>
      <dsp:txXfrm>
        <a:off x="4050" y="498"/>
        <a:ext cx="10964698" cy="1738296"/>
      </dsp:txXfrm>
    </dsp:sp>
    <dsp:sp modelId="{31144125-6C82-4800-9CC1-87F0F5EA60BD}">
      <dsp:nvSpPr>
        <dsp:cNvPr id="0" name=""/>
        <dsp:cNvSpPr/>
      </dsp:nvSpPr>
      <dsp:spPr>
        <a:xfrm>
          <a:off x="4050" y="1929618"/>
          <a:ext cx="5261371" cy="1738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участники образовательных отношений </a:t>
          </a:r>
          <a:endParaRPr lang="ru-RU" sz="3300" b="1" kern="1200" dirty="0"/>
        </a:p>
      </dsp:txBody>
      <dsp:txXfrm>
        <a:off x="4050" y="1929618"/>
        <a:ext cx="5261371" cy="1738296"/>
      </dsp:txXfrm>
    </dsp:sp>
    <dsp:sp modelId="{FEA61FB4-3E9C-40F7-BF0B-78D8699D3D44}">
      <dsp:nvSpPr>
        <dsp:cNvPr id="0" name=""/>
        <dsp:cNvSpPr/>
      </dsp:nvSpPr>
      <dsp:spPr>
        <a:xfrm>
          <a:off x="0" y="3859236"/>
          <a:ext cx="5261371" cy="1738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</a:rPr>
            <a:t>обучающиеся;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</a:rPr>
            <a:t>родители (законные представители) </a:t>
          </a:r>
          <a:r>
            <a:rPr lang="ru-RU" sz="1500" b="1" kern="1200" dirty="0" smtClean="0"/>
            <a:t>несовершеннолетних обучающихся;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педагогические работники и их представители;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организации, осуществляющие образовательную деятельность</a:t>
          </a:r>
          <a:endParaRPr lang="ru-RU" sz="1500" b="1" kern="1200" dirty="0"/>
        </a:p>
      </dsp:txBody>
      <dsp:txXfrm>
        <a:off x="0" y="3859236"/>
        <a:ext cx="5261371" cy="1738296"/>
      </dsp:txXfrm>
    </dsp:sp>
    <dsp:sp modelId="{037CD435-CF92-4384-BD73-D6ACF7478207}">
      <dsp:nvSpPr>
        <dsp:cNvPr id="0" name=""/>
        <dsp:cNvSpPr/>
      </dsp:nvSpPr>
      <dsp:spPr>
        <a:xfrm>
          <a:off x="5707377" y="1929618"/>
          <a:ext cx="5261371" cy="1738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300" b="1" kern="1200" dirty="0" smtClean="0"/>
            <a:t>участники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300" b="1" kern="1200" dirty="0" smtClean="0"/>
            <a:t>отношений в сфере образования </a:t>
          </a:r>
          <a:endParaRPr lang="ru-RU" sz="3300" b="1" kern="1200" dirty="0"/>
        </a:p>
      </dsp:txBody>
      <dsp:txXfrm>
        <a:off x="5707377" y="1929618"/>
        <a:ext cx="5261371" cy="1738296"/>
      </dsp:txXfrm>
    </dsp:sp>
    <dsp:sp modelId="{B321BD3F-1777-4D59-8126-359FBA60239E}">
      <dsp:nvSpPr>
        <dsp:cNvPr id="0" name=""/>
        <dsp:cNvSpPr/>
      </dsp:nvSpPr>
      <dsp:spPr>
        <a:xfrm>
          <a:off x="5707377" y="3858738"/>
          <a:ext cx="5261371" cy="17382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участники образовательных отношений;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 федеральные государственные органы;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органы государственной власти субъектов РФ;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органы местного самоуправления;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 работодатели и их объединения</a:t>
          </a:r>
          <a:endParaRPr lang="ru-RU" sz="1500" b="1" kern="1200" dirty="0"/>
        </a:p>
      </dsp:txBody>
      <dsp:txXfrm>
        <a:off x="5707377" y="3858738"/>
        <a:ext cx="5261371" cy="1738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cabinet/stat/fw/2016-02-24/click/consultant/?dst=http://www.consultant.ru/document/cons_doc_LAW_193906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ra-russia.ru/pic/projects/2018/10/11/01/protokol-zhyuri-n1.pdf" TargetMode="External"/><Relationship Id="rId2" Type="http://schemas.openxmlformats.org/officeDocument/2006/relationships/hyperlink" Target="https://nra-russia.ru/glavnaya/ob-assocziaczi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E%D0%9D%D0%98%D0%A1%D0%95%D0%A4" TargetMode="External"/><Relationship Id="rId2" Type="http://schemas.openxmlformats.org/officeDocument/2006/relationships/hyperlink" Target="https://ru.wikipedia.org/wiki/%D0%93%D0%B5%D0%BD%D0%B5%D1%80%D0%B0%D0%BB%D1%8C%D0%BD%D0%B0%D1%8F_%D0%90%D1%81%D1%81%D0%B0%D0%BC%D0%B1%D0%BB%D0%B5%D1%8F_%D0%9E%D0%9E%D0%9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1979_%D0%B3%D0%BE%D0%B4" TargetMode="External"/><Relationship Id="rId4" Type="http://schemas.openxmlformats.org/officeDocument/2006/relationships/hyperlink" Target="https://ru.wikipedia.org/wiki/%D0%9E%D0%9E%D0%9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96636" y="882376"/>
            <a:ext cx="7139835" cy="2926080"/>
          </a:xfrm>
        </p:spPr>
        <p:txBody>
          <a:bodyPr/>
          <a:lstStyle/>
          <a:p>
            <a:r>
              <a:rPr lang="ru-RU" dirty="0" smtClean="0"/>
              <a:t>ПРАВОВОЕ ПРОСВЕЩЕНИЕ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22104" y="3869634"/>
            <a:ext cx="5855286" cy="138816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dirty="0" smtClean="0"/>
              <a:t>ИРО Кировской области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463" y="1653436"/>
            <a:ext cx="4058433" cy="457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3989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06049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 Президента Российской Федерации от 29.05.2017 г. № 240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объявлении в Российской Федерации Десятилетия детства».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52603"/>
            <a:ext cx="9872871" cy="484339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 А С П О Р Я Ж Е Н И Е  от 6 июля 2018 г. № 1375-р об утверждении ПЛАНА  основных мероприятий до 2020 года, проводимых в рамках Десятилетия детства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15 разделов !!!! 131 пункт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 Президента РФ от 19.11.2018 N 662 "О Совете при Президенте Российской Федерации по реализации государственной политики в сфере защиты семьи и детей"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609600" y="563672"/>
            <a:ext cx="10972800" cy="63882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 менее важны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609600" y="1265129"/>
            <a:ext cx="10972800" cy="486103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Приказ </a:t>
            </a:r>
            <a:r>
              <a:rPr lang="ru-RU" sz="1800" dirty="0" err="1" smtClean="0">
                <a:solidFill>
                  <a:schemeClr val="tx1"/>
                </a:solidFill>
              </a:rPr>
              <a:t>Минкомсвязи</a:t>
            </a:r>
            <a:r>
              <a:rPr lang="ru-RU" sz="1800" dirty="0" smtClean="0">
                <a:solidFill>
                  <a:schemeClr val="tx1"/>
                </a:solidFill>
              </a:rPr>
              <a:t> России от 27.02.2018 N 88 "Об утверждении плана мероприятий по реализации </a:t>
            </a:r>
            <a:r>
              <a:rPr lang="ru-RU" sz="1800" b="1" dirty="0" smtClean="0">
                <a:solidFill>
                  <a:schemeClr val="tx1"/>
                </a:solidFill>
              </a:rPr>
              <a:t>Концепции информационной безопасности детей </a:t>
            </a:r>
            <a:r>
              <a:rPr lang="ru-RU" sz="1800" dirty="0" smtClean="0">
                <a:solidFill>
                  <a:schemeClr val="tx1"/>
                </a:solidFill>
              </a:rPr>
              <a:t>на 2018 - 2020 годы»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Распоряжением Правительства Российской Федерации от 22 марта 2017 года № 520-р утверждена </a:t>
            </a:r>
            <a:r>
              <a:rPr lang="ru-RU" sz="1800" b="1" dirty="0" smtClean="0">
                <a:solidFill>
                  <a:schemeClr val="tx1"/>
                </a:solidFill>
              </a:rPr>
              <a:t>Концепция развития системы профилактики безнадзорности и правонарушений несовершеннолетних </a:t>
            </a:r>
            <a:r>
              <a:rPr lang="ru-RU" sz="1800" dirty="0" smtClean="0">
                <a:solidFill>
                  <a:schemeClr val="tx1"/>
                </a:solidFill>
              </a:rPr>
              <a:t>на период до 2020 года и план мероприятий по ее реализации.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Федеральный закон от 26.07.2017 N 200-ФЗ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"О внесении </a:t>
            </a:r>
            <a:r>
              <a:rPr lang="ru-RU" sz="1800" b="1" dirty="0" smtClean="0">
                <a:solidFill>
                  <a:schemeClr val="tx1"/>
                </a:solidFill>
              </a:rPr>
              <a:t>изменений в Уголовно-исполнительный кодекс Российской Федерации в целях защиты прав детей, родители которых отбывают наказание в виде лишения свободы</a:t>
            </a:r>
            <a:r>
              <a:rPr lang="ru-RU" sz="1800" dirty="0" smtClean="0">
                <a:solidFill>
                  <a:schemeClr val="tx1"/>
                </a:solidFill>
              </a:rPr>
              <a:t>». 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Реализация </a:t>
            </a:r>
            <a:r>
              <a:rPr lang="ru-RU" sz="1900" b="1" dirty="0" smtClean="0">
                <a:solidFill>
                  <a:schemeClr val="tx1"/>
                </a:solidFill>
              </a:rPr>
              <a:t>Стратегии</a:t>
            </a:r>
            <a:r>
              <a:rPr lang="ru-RU" sz="1900" dirty="0" smtClean="0">
                <a:solidFill>
                  <a:schemeClr val="tx1"/>
                </a:solidFill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</a:rPr>
              <a:t>государственной национальной политики Российской</a:t>
            </a:r>
            <a:r>
              <a:rPr lang="ru-RU" sz="1900" dirty="0" smtClean="0">
                <a:solidFill>
                  <a:schemeClr val="tx1"/>
                </a:solidFill>
              </a:rPr>
              <a:t> Федерации на период до 2025 года, утвержденной распоряжением Правительства </a:t>
            </a:r>
            <a:r>
              <a:rPr lang="ru-RU" sz="1900" b="1" dirty="0" smtClean="0">
                <a:solidFill>
                  <a:schemeClr val="tx1"/>
                </a:solidFill>
              </a:rPr>
              <a:t>Российской</a:t>
            </a:r>
            <a:r>
              <a:rPr lang="ru-RU" sz="1900" dirty="0" smtClean="0">
                <a:solidFill>
                  <a:schemeClr val="tx1"/>
                </a:solidFill>
              </a:rPr>
              <a:t> Федерации от 23 декабря 2015 г. N 2648-р</a:t>
            </a:r>
          </a:p>
          <a:p>
            <a:pPr algn="just"/>
            <a:r>
              <a:rPr lang="ru-RU" sz="1900" b="1" dirty="0" smtClean="0">
                <a:solidFill>
                  <a:schemeClr val="tx1"/>
                </a:solidFill>
              </a:rPr>
              <a:t>Межведомственный комплексный план по вопросам организации инклюзивного общего и дополнительного образования </a:t>
            </a:r>
            <a:r>
              <a:rPr lang="ru-RU" sz="1900" dirty="0" smtClean="0">
                <a:solidFill>
                  <a:schemeClr val="tx1"/>
                </a:solidFill>
              </a:rPr>
              <a:t>и создания специальных условий для получения образования обучающихся с инвалидностью и с ограниченными возможностями здоровья на 2018-2020 г. от 07.02.2018 №987п-П8</a:t>
            </a:r>
          </a:p>
          <a:p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AD85D-D63F-4045-A846-CE19E39DA69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</a:rPr>
              <a:t>Профстандарты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1143000" y="1515649"/>
            <a:ext cx="9872871" cy="4580351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Профессиональный стандарт «Специалист в области воспитания » Приказ Министерства труда и социальной защиты Российской Федерации от 10  января 2017 г. № 10-н;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Приказ Минтруда России от 05.05.2018 N 298н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"Об утверждении профессионального стандарта "Педагог дополнительного образования детей и взрослых«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Приказ Минтруда России от 14.01.2016 N 3н</a:t>
            </a:r>
            <a:b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</a:b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"Об утверждении профессионального стандарта "Специалист по проектированию детской и образовательной робототехники« Зарегистрировано в Минюсте России 05.02.2016 N 40956.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Приказ Минтруда России от 24.07.2015 N 514н "Об утверждении профессионального стандарта "Педагог-психолог (психолог в сфере образования)"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Приказ Минтруда России от 02.08.2018 N 514н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"Об утверждении профессионального стандарта "Специалист в сфере национальных и религиозных отношений"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Приказ Министерства образования и науки РФ от 26.07.2017 № 703 «Об утверждении Плана мероприятий («дорожной карты») Министерства образования и науки РФ по формированию и введению национальной системы учительского роста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73893-0279-42A5-ABCF-0D5864852564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55737"/>
          </a:xfrm>
        </p:spPr>
        <p:txBody>
          <a:bodyPr/>
          <a:lstStyle/>
          <a:p>
            <a:r>
              <a:rPr lang="ru-RU" dirty="0" smtClean="0"/>
              <a:t>НКО и 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0493"/>
            <a:ext cx="9872871" cy="5047989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 Родителям: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родительское просвещение,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родительское творчество, родительская экспертиза. Мониторинг.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НРА  сайт: </a:t>
            </a:r>
            <a:r>
              <a:rPr lang="en-US" sz="2000" b="1" dirty="0" smtClean="0">
                <a:solidFill>
                  <a:schemeClr val="tx1"/>
                </a:solidFill>
                <a:hlinkClick r:id="rId2"/>
              </a:rPr>
              <a:t>https://nra-russia.ru/glavnaya/ob-assocziaczii/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lang="ru-RU" sz="2400" b="1" dirty="0" smtClean="0"/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Всероссийского конкурса Центров и программ родительского просвещения.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hlinkClick r:id="rId3"/>
              </a:rPr>
              <a:t>https://nra-russia.ru/pic/projects/2018/10/11/01/protokol-zhyuri-n1.pdf</a:t>
            </a:r>
            <a:endParaRPr lang="ru-RU" sz="2400" b="1" dirty="0" smtClean="0"/>
          </a:p>
          <a:p>
            <a:pPr algn="just">
              <a:buFont typeface="Arial" charset="0"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 соответствии с Законом об образовании родители – полноправные участники школьного образовательного процесса. Иногда школа готова делить с ними только вопросы </a:t>
            </a:r>
            <a:r>
              <a:rPr lang="ru-RU" sz="2400" b="1" dirty="0" err="1" smtClean="0">
                <a:solidFill>
                  <a:schemeClr val="tx1"/>
                </a:solidFill>
              </a:rPr>
              <a:t>софинансирования</a:t>
            </a:r>
            <a:r>
              <a:rPr lang="ru-RU" sz="2400" b="1" dirty="0" smtClean="0">
                <a:solidFill>
                  <a:schemeClr val="tx1"/>
                </a:solidFill>
              </a:rPr>
              <a:t>, оставляя за собой основное право принятия решений о содержании и об организации обучения и воспитания, так как родители не являются специалистами</a:t>
            </a:r>
            <a:r>
              <a:rPr lang="ru-RU" sz="2400" b="1" dirty="0" smtClean="0"/>
              <a:t>. </a:t>
            </a:r>
          </a:p>
          <a:p>
            <a:pPr algn="just">
              <a:buFont typeface="Arial" charset="0"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 «Родительская забота»….</a:t>
            </a:r>
          </a:p>
          <a:p>
            <a:pPr algn="just">
              <a:buFont typeface="Arial" charset="0"/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д.пс.н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Ш.А.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Амонашвили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25-26 апреля в городе Кирове</a:t>
            </a:r>
          </a:p>
          <a:p>
            <a:pPr algn="just">
              <a:buFont typeface="Arial" charset="0"/>
              <a:buNone/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Рекомендции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родителям в дни «Каникул» до 12 апреля 2020 года:…</a:t>
            </a:r>
          </a:p>
          <a:p>
            <a:pPr algn="just">
              <a:buFont typeface="Arial" charset="0"/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814917" y="476251"/>
            <a:ext cx="10769600" cy="936625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Реализации Указа Президента РФ «О национальных целях и стратегических задачах развития Российской Федерации на период до 2024 года»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814917" y="1557338"/>
            <a:ext cx="10972800" cy="424815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Указом Президента определены 12 ключевых направлений развития страны, которые будут реализовываться в рамках национальных приоритетных проектов (НПП)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>
              <a:buFont typeface="Arial" charset="0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каждом регионе разработаны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положения об организации проектной деятельности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также региональные проекты, направленные на реализацию национальных и федеральных проектов.</a:t>
            </a:r>
          </a:p>
          <a:p>
            <a:pPr>
              <a:buFont typeface="Arial" charset="0"/>
              <a:buNone/>
            </a:pPr>
            <a:r>
              <a:rPr lang="ru-RU" sz="2000" b="1" dirty="0" smtClean="0">
                <a:solidFill>
                  <a:srgbClr val="009ED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Министр образования Кировской области Ольга </a:t>
            </a:r>
            <a:r>
              <a:rPr lang="ru-RU" sz="2000" b="1" dirty="0" err="1" smtClean="0">
                <a:solidFill>
                  <a:srgbClr val="009ED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Николевна</a:t>
            </a:r>
            <a:r>
              <a:rPr lang="ru-RU" sz="2000" b="1" dirty="0" smtClean="0">
                <a:solidFill>
                  <a:srgbClr val="009ED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Рысева доложила, что Кировская область участвует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9 федеральных проектах нацпроекта «Образование»,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реализацию которых в 2019-2021 годах выделено более 10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млрд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рублей. Средства планируется потратить на расширение сети детских технопарков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Кванториум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ремонт спортивных залов в сельских школах, открытие 24 ресурсных центров для служб ранней помощи, создание Центра опережающей профессиональной подготовки и другие мероприятия.</a:t>
            </a:r>
          </a:p>
          <a:p>
            <a:pPr>
              <a:buFont typeface="Arial" charset="0"/>
              <a:buNone/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814917" y="269875"/>
            <a:ext cx="10769600" cy="9271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ПНП «Образование» для реализации ПЛАНА</a:t>
            </a:r>
            <a:br>
              <a:rPr lang="ru-RU" sz="2000" b="1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НРА, СПБ Академия постдипломного педобразования: </a:t>
            </a:r>
            <a:br>
              <a:rPr lang="ru-RU" sz="2000" b="1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лет РОДИТЕЛЬСКОГО ПРОСВЕЩЕНИЯ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814917" y="1341438"/>
            <a:ext cx="10896600" cy="532765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Предложение МИНПРОСА РФ: среди них на 1.10.2018:</a:t>
            </a:r>
          </a:p>
          <a:p>
            <a:pPr>
              <a:buFont typeface="Arial" charset="0"/>
              <a:buAutoNum type="arabicPeriod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Современная школа</a:t>
            </a:r>
          </a:p>
          <a:p>
            <a:pPr>
              <a:buFont typeface="Arial" charset="0"/>
              <a:buAutoNum type="arabicPeriod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Успех каждого ребенка</a:t>
            </a:r>
          </a:p>
          <a:p>
            <a:pPr>
              <a:buFont typeface="Arial" charset="0"/>
              <a:buAutoNum type="arabicPeriod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Цифровая образовательная среда</a:t>
            </a:r>
          </a:p>
          <a:p>
            <a:pPr>
              <a:buFont typeface="Arial" charset="0"/>
              <a:buAutoNum type="arabicPeriod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Учитель будущего</a:t>
            </a:r>
          </a:p>
          <a:p>
            <a:pPr>
              <a:buFont typeface="Arial" charset="0"/>
              <a:buAutoNum type="arabicPeriod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Молодые профессионалы</a:t>
            </a:r>
          </a:p>
          <a:p>
            <a:pPr>
              <a:buFont typeface="Arial" charset="0"/>
              <a:buAutoNum type="arabicPeriod"/>
            </a:pP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Российская молодежь   </a:t>
            </a:r>
          </a:p>
          <a:p>
            <a:pPr>
              <a:buFont typeface="Arial" charset="0"/>
              <a:buAutoNum type="arabicPeriod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Экспорт образования</a:t>
            </a:r>
          </a:p>
          <a:p>
            <a:pPr>
              <a:buFont typeface="Arial" charset="0"/>
              <a:buAutoNum type="arabicPeriod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Социальные лифты для каждого</a:t>
            </a:r>
          </a:p>
          <a:p>
            <a:pPr>
              <a:buFont typeface="Arial" charset="0"/>
              <a:buNone/>
            </a:pPr>
            <a:r>
              <a:rPr lang="ru-RU" sz="1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Поддержка семей, имеющих детей !!! </a:t>
            </a:r>
          </a:p>
          <a:p>
            <a:pPr>
              <a:buFont typeface="Arial" charset="0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Реально на 12.10.2018 стало 10: </a:t>
            </a:r>
            <a:r>
              <a:rPr lang="ru-RU" sz="1600" dirty="0" smtClean="0">
                <a:solidFill>
                  <a:schemeClr val="tx1"/>
                </a:solidFill>
              </a:rPr>
              <a:t>Всего в национальный проект «Образование» включены следующие федеральные проекты: </a:t>
            </a:r>
            <a:r>
              <a:rPr lang="ru-RU" sz="1600" b="1" dirty="0" smtClean="0">
                <a:solidFill>
                  <a:schemeClr val="tx1"/>
                </a:solidFill>
              </a:rPr>
              <a:t>«Современная школа», «Успех каждого ребенка», «Поддержка семей, имеющих детей», «Цифровая образовательная среда», «Учитель будущего», «Молодые профессионалы</a:t>
            </a:r>
            <a:r>
              <a:rPr lang="ru-RU" sz="1600" b="1" dirty="0" smtClean="0"/>
              <a:t>», </a:t>
            </a:r>
            <a:r>
              <a:rPr lang="ru-RU" sz="1600" b="1" dirty="0" smtClean="0">
                <a:solidFill>
                  <a:srgbClr val="C00000"/>
                </a:solidFill>
              </a:rPr>
              <a:t>«Новые возможности для каждого», «Социальная активность», </a:t>
            </a:r>
            <a:r>
              <a:rPr lang="ru-RU" sz="1600" b="1" dirty="0" smtClean="0">
                <a:solidFill>
                  <a:schemeClr val="tx1"/>
                </a:solidFill>
              </a:rPr>
              <a:t>«Экспорт образования», «Социальные лифты для каждого».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AutoNum type="arabicPeriod"/>
            </a:pPr>
            <a:endParaRPr lang="ru-RU" sz="2000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AutoNum type="arabicPeriod"/>
            </a:pPr>
            <a:endParaRPr lang="ru-RU" sz="2000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Правовая информированность и ….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2057400"/>
            <a:ext cx="10393470" cy="4038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Достижение необходимого уровня правовой информированности граждан,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осмысление правовых ориентаций и идеалов личности образуют основу ее правосознания и правовой культуры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Установление взаимосвязи *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правовой информированности с *правосознанием и *правовой культурой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играет важную роль в воспитании подрастающего поколения в духе уважения к праву, правовым ценностям и формировании устойчивой модели сознательного законопослушного поведения. </a:t>
            </a:r>
          </a:p>
          <a:p>
            <a:pPr algn="just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Учет особенностей правовой информированности личности будет </a:t>
            </a: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</a:rPr>
              <a:t>препятствовать развитию деформации ее правосознания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способствовать снижению уровня правового нигилизма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10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Методология…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57400"/>
            <a:ext cx="10080321" cy="4038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Проблема правовой информированности — малоизученное явление в юриспруденции</a:t>
            </a:r>
            <a:r>
              <a:rPr lang="ru-RU" sz="3200" dirty="0" smtClean="0"/>
              <a:t>.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Наибольший вклад в его научную разработку внес В.М.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Боер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посвятив свою диссертационную работу взаимосвязи правовой информированности с формированием правовой культуры личности. Также предметно данную категорию исследовали такие ученые, как Л.Ж.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Аттаева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В.И.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Гойман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К.А.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Егизарян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Д.В. Лопатина, М.Л.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Мирзорин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В.В.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Плисова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Н.Я. Соколов и др.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080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5594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Методология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615858"/>
            <a:ext cx="10080321" cy="448014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В науке теории права в настоящий момент наблюдается возрастание интереса к проблемам правового воспитания, правового обучения, правового просвещения, правовой пропаганды</a:t>
            </a:r>
            <a:r>
              <a:rPr lang="ru-RU" sz="3200" dirty="0" smtClean="0"/>
              <a:t>, которые выступают смежными категориями с правовым информированием. </a:t>
            </a:r>
            <a:r>
              <a:rPr lang="ru-RU" sz="3200" dirty="0" smtClean="0">
                <a:solidFill>
                  <a:schemeClr val="tx1"/>
                </a:solidFill>
              </a:rPr>
              <a:t>Данные юридические явления рассматривались такими учеными</a:t>
            </a:r>
            <a:r>
              <a:rPr lang="ru-RU" sz="3200" dirty="0" smtClean="0"/>
              <a:t>, как ……</a:t>
            </a:r>
          </a:p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А.С. Бондарев, И.Ф.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Бутко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А.Н. Величко, А.П. Козлов, </a:t>
            </a:r>
          </a:p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Р.В. Кравцов, И.П.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Лесниченко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Е.А. Лукашева, Т.В. Назарян, </a:t>
            </a:r>
          </a:p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В.В.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Оксамытный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В.С.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Основин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В.Н. Павлов, А.В. Плеханов, </a:t>
            </a:r>
          </a:p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А.Р.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Раминов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И.Ф. Рябко, Л.В. Саенко, В.В.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Стреляева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Е.Н.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Тогузаева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С.М.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Ходыревский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, Е.А. Шакирова, Н.А. Щелоков и др.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080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Методический инструментарий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Методологической основой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 работы является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диалектико-материалистический метод познания правовой действительности, </a:t>
            </a:r>
          </a:p>
          <a:p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общенаучные, </a:t>
            </a:r>
            <a:r>
              <a:rPr lang="ru-RU" sz="2400" b="1" u="sng" dirty="0" err="1" smtClean="0">
                <a:solidFill>
                  <a:schemeClr val="accent1">
                    <a:lumMod val="50000"/>
                  </a:schemeClr>
                </a:solidFill>
              </a:rPr>
              <a:t>частнонаучные</a:t>
            </a:r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 и частноправовые методы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85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Понятие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Качественная правовая информированность субъектов права — это показатель высокой степени развития правовой культуры общества и важное условие построения правового государства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Она позволяет индивиду активно участвовать в самых разных сферах общественной жизни, совершать поступки, отвечающие не только его собственным, но и государственным интересам. </a:t>
            </a:r>
          </a:p>
          <a:p>
            <a:pPr algn="just"/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</a:rPr>
              <a:t>Правовая информированность личности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выступает важной </a:t>
            </a: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</a:rPr>
              <a:t>предпосылкой и одним из условий ее правомерного поведения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ПРАВОВОЕ ПРОСВЕЩЕНИЕ = средство правовой информированности</a:t>
            </a:r>
            <a:endParaRPr lang="ru-RU" sz="51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20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основные 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признаки правовой информированности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а) представляет собой особое позитивное состояние индивидуального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либо общественного сознания;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б) ее основу составляют правовые знания, обусловливаемые возрастными, профессиональными и иными характеристиками конкретной личности;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в) выступает преимущественно результатом осуществляемой государством в лице его органов и должностных лиц деятельности по правовому информированию населения;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г) на ее качество влияют как субъективные, так и объективные обстоятельства;</a:t>
            </a: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) служит важнейшим фактором развития правосознания и правовой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культуры личности, а также предпосылкой и обязательным условием ее правомерного поведения;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е) носит динамичный характер, то есть требует постоянной, организованной, целенаправленной работы по ее пополнению (поддержанию на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должном уровне).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структура правовой информированности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мотивационный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 (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внутриличностные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потребности и интересы, побуждающие индивида к получению правовых знаний), 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когнитивный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 (непосредственно правовые знания) 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и 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деятельностный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 (умения и навыки применения полученных знаний на практике)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093" y="609600"/>
            <a:ext cx="10492427" cy="135636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технология обеспечения правовой информированности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5885" y="2057400"/>
            <a:ext cx="10997851" cy="40386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технология обеспечения правовой информированности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граждан,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 представляющая собой совокупность средств, способов и приемов правового информирования, обеспечивающих достижение указанного состояния.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Выделяются </a:t>
            </a:r>
            <a:r>
              <a:rPr lang="ru-RU" b="1" i="1" dirty="0" smtClean="0">
                <a:solidFill>
                  <a:schemeClr val="tx1"/>
                </a:solidFill>
              </a:rPr>
              <a:t>универсальное средство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 правового информирования —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правовая информатизация (которая должна быть оформлена и последовательно реализована в качестве самостоятельного направления государственной политики)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 </a:t>
            </a:r>
            <a:r>
              <a:rPr lang="ru-RU" b="1" i="1" dirty="0" smtClean="0">
                <a:solidFill>
                  <a:schemeClr val="tx1"/>
                </a:solidFill>
              </a:rPr>
              <a:t>средства отдельных его форм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 (правового осведомления,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правового обучения, </a:t>
            </a:r>
            <a:r>
              <a:rPr lang="ru-RU" sz="3200" b="1" dirty="0" smtClean="0">
                <a:solidFill>
                  <a:schemeClr val="tx1"/>
                </a:solidFill>
              </a:rPr>
              <a:t>правового просвещения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правовой пропаганды).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Способы правового информирования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дифференцируются в зависимости от вида правовой информации. </a:t>
            </a:r>
          </a:p>
          <a:p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Основным способом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доведения до всеобщего сведения 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официальной правовой информации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является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опубликование нормативных правовых актов, 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неофициальной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правовой информации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— использование средств массовой информации и массового искусства.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Приемы правового информирования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используются в совокупности с конкретными способами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правового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информирования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способствуют повышению их эффективности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Это наиболее динамичный элемент технологии обеспечения правовой информированности, поскольку их конкретный перечень и содержание меняются в зависимости от объективных условий и актуальных потребностей общества.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настоящий момент наиболее эффективными являются такие приемы, как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добавление к классической, печатной форме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опубликования нормативных правовых актов электронной формы;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преподнесение информации, содержащейся изначально в официальных источниках, в неофициальной форме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варьирование носителей и форм подачи неофициальной информации в СМИ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исходя из возрастных, профессиональных и иных особенностей различных категорий граждан,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А недостаток правовой информированности….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Отсутствие или недостаток правовой информированности (правовая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дезинформированность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) ведет к деформациям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правосознания, которые в совокупности с другими факторами свидетельствуют о юридической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антикультуре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субъекта: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правового инфантилизма,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правового негативизма,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правового нигилизма,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правового идеализма,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правового эгоцентризма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18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Основные направления правового просвещения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628384"/>
            <a:ext cx="9872871" cy="4467616"/>
          </a:xfrm>
        </p:spPr>
        <p:txBody>
          <a:bodyPr>
            <a:normAutofit/>
          </a:bodyPr>
          <a:lstStyle/>
          <a:p>
            <a:pPr marL="45720" indent="0" algn="just">
              <a:spcBef>
                <a:spcPts val="600"/>
              </a:spcBef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См.Стратегия развития воспитания в РФ на период до 2025 года.</a:t>
            </a:r>
          </a:p>
          <a:p>
            <a:pPr marL="45720" indent="0" algn="just">
              <a:spcBef>
                <a:spcPts val="600"/>
              </a:spcBef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Направление: Гражданское воспитание</a:t>
            </a:r>
            <a:endParaRPr lang="ru-RU" sz="3200" dirty="0">
              <a:solidFill>
                <a:schemeClr val="tx1"/>
              </a:solidFill>
            </a:endParaRPr>
          </a:p>
          <a:p>
            <a:pPr marL="45720" indent="0" algn="just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•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794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ПРИГЛАШАЕМ к УЧАСТИЮ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2057400"/>
            <a:ext cx="4493712" cy="4038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Ежегодный Конкурс социально-экспертного знания «Помоги, поддержи»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Смысл: подготовка экспертного заключения на правовые акты в области защиты Детства и способы их реализации. Форма заключения прилагается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Срок: 1 апреля-1 июня 2020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28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категории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640910"/>
            <a:ext cx="9872871" cy="445509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Право личности на информированность нельзя смешивать с правом на информацию. Это тесно связанные, но не тождественные категории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Правовая информированность населения пересекается с такими явлениями, как: 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правовое воспитание, 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правовое обучение, 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правовое просвещение, 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правовая пропаганда, ……что требует их четкой корреляции.</a:t>
            </a:r>
          </a:p>
          <a:p>
            <a:pPr marL="4572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43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12 сентября 2018 года в Общественной палате России состоялась всероссийская конференция «В. А. Сухомлинский. Научно-педагогическое наследие и современное образование».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Конференция организована Министерством просвещения Российской Федерации и Общероссийской общественной организацией «Национальная родительская ассоциация социальной поддержки семьи и защиты семейных ценностей» (НРА</a:t>
            </a:r>
            <a:r>
              <a:rPr lang="ru-RU" sz="1800" dirty="0" smtClean="0">
                <a:solidFill>
                  <a:schemeClr val="tx1"/>
                </a:solidFill>
              </a:rPr>
              <a:t>) при поддержке Российской академии образования, Московского педагогического государственного университета и Комиссии по общественному контролю и взаимодействию с общественными советами Общественной палаты России.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Алексей Гусев, ответственный секретарь координационного совета НРА: </a:t>
            </a:r>
            <a:r>
              <a:rPr lang="ru-RU" sz="1800" b="1" dirty="0" smtClean="0">
                <a:solidFill>
                  <a:schemeClr val="tx1"/>
                </a:solidFill>
              </a:rPr>
              <a:t>«Мы поговорим о главном — о стратегии семейного воспитания и родительского просвещения на ближайшее время</a:t>
            </a:r>
            <a:r>
              <a:rPr lang="ru-RU" sz="1800" dirty="0" smtClean="0">
                <a:solidFill>
                  <a:schemeClr val="tx1"/>
                </a:solidFill>
              </a:rPr>
              <a:t>. Василий Сухомлинский является основателем современного родительского просвещения. Наша ассоциация активно занимается этим направлением. </a:t>
            </a:r>
            <a:r>
              <a:rPr lang="ru-RU" sz="1800" b="1" dirty="0" smtClean="0">
                <a:solidFill>
                  <a:schemeClr val="tx1"/>
                </a:solidFill>
              </a:rPr>
              <a:t>Роль родителей сегодня постоянно растет, это видно из государственных документов (планов, концепций, стратегий), государство дает все больше полномочий в адрес родительского сообщества».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Советник министра просвещения Андрей Петров отметил, что ранее Министерство образования и науки РФ, а ныне Министерство просвещения РФ уделят огромное </a:t>
            </a:r>
            <a:r>
              <a:rPr lang="ru-RU" sz="1800" b="1" dirty="0" smtClean="0">
                <a:solidFill>
                  <a:schemeClr val="tx1"/>
                </a:solidFill>
              </a:rPr>
              <a:t>внимание вовлечению </a:t>
            </a:r>
            <a:r>
              <a:rPr lang="ru-RU" sz="1800" b="1" dirty="0" err="1" smtClean="0">
                <a:solidFill>
                  <a:schemeClr val="tx1"/>
                </a:solidFill>
              </a:rPr>
              <a:t>родительства</a:t>
            </a:r>
            <a:r>
              <a:rPr lang="ru-RU" sz="1800" b="1" dirty="0" smtClean="0">
                <a:solidFill>
                  <a:schemeClr val="tx1"/>
                </a:solidFill>
              </a:rPr>
              <a:t> в образование и участию родителей в общественно-государственном управлении и в целом в учебно-воспитательном процессе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09600" y="475989"/>
            <a:ext cx="10972800" cy="85177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ООН. ЮНЕСКО.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Одним из первых шагов </a:t>
            </a:r>
            <a:r>
              <a:rPr lang="ru-RU" sz="1800" u="sng" dirty="0" smtClean="0">
                <a:solidFill>
                  <a:schemeClr val="tx1"/>
                </a:solidFill>
                <a:hlinkClick r:id="rId2" tooltip="Генеральная Ассамблея ООН"/>
              </a:rPr>
              <a:t>Генеральной Ассамблеи ООН</a:t>
            </a:r>
            <a:r>
              <a:rPr lang="ru-RU" sz="1800" dirty="0" smtClean="0">
                <a:solidFill>
                  <a:schemeClr val="tx1"/>
                </a:solidFill>
              </a:rPr>
              <a:t> по защите прав детей было образование в 1946 году Детского фонда ООН (</a:t>
            </a:r>
            <a:r>
              <a:rPr lang="ru-RU" sz="1800" u="sng" dirty="0" smtClean="0">
                <a:solidFill>
                  <a:schemeClr val="tx1"/>
                </a:solidFill>
                <a:hlinkClick r:id="rId3" tooltip="ЮНИСЕФ"/>
              </a:rPr>
              <a:t>ЮНИСЕФ</a:t>
            </a:r>
            <a:r>
              <a:rPr lang="ru-RU" sz="1800" dirty="0" smtClean="0">
                <a:solidFill>
                  <a:schemeClr val="tx1"/>
                </a:solidFill>
              </a:rPr>
              <a:t>). 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24417" y="1252603"/>
            <a:ext cx="10972800" cy="52005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000" b="1" u="sng" dirty="0" smtClean="0">
              <a:solidFill>
                <a:schemeClr val="tx2"/>
              </a:solidFill>
            </a:endParaRPr>
          </a:p>
          <a:p>
            <a:r>
              <a:rPr lang="ru-RU" sz="2000" b="1" u="sng" dirty="0" smtClean="0">
                <a:solidFill>
                  <a:schemeClr val="tx2"/>
                </a:solidFill>
              </a:rPr>
              <a:t>Декларация </a:t>
            </a:r>
            <a:r>
              <a:rPr lang="ru-RU" sz="2000" b="1" u="sng" dirty="0" smtClean="0">
                <a:solidFill>
                  <a:schemeClr val="tx2"/>
                </a:solidFill>
              </a:rPr>
              <a:t>прав ребенка. 1959.  </a:t>
            </a:r>
            <a:r>
              <a:rPr lang="ru-RU" sz="1800" dirty="0" smtClean="0">
                <a:solidFill>
                  <a:schemeClr val="tx1"/>
                </a:solidFill>
              </a:rPr>
              <a:t>В ней сформулированы </a:t>
            </a:r>
            <a:r>
              <a:rPr lang="ru-RU" sz="1800" b="1" dirty="0" smtClean="0">
                <a:solidFill>
                  <a:schemeClr val="tx1"/>
                </a:solidFill>
              </a:rPr>
              <a:t>10 принципов, определяющих действия всех, кто отвечает за осуществление всей полноты прав детей</a:t>
            </a:r>
            <a:r>
              <a:rPr lang="ru-RU" sz="1800" dirty="0" smtClean="0">
                <a:solidFill>
                  <a:schemeClr val="tx1"/>
                </a:solidFill>
              </a:rPr>
              <a:t>, и которая имела целью обеспечить им «счастливое детство».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К 20-летию принятия Декларации прав ребёнка</a:t>
            </a:r>
            <a:r>
              <a:rPr lang="ru-RU" sz="1800" dirty="0" smtClean="0">
                <a:solidFill>
                  <a:schemeClr val="tx1"/>
                </a:solidFill>
              </a:rPr>
              <a:t>, </a:t>
            </a:r>
            <a:r>
              <a:rPr lang="ru-RU" sz="1800" dirty="0" smtClean="0">
                <a:solidFill>
                  <a:schemeClr val="tx1"/>
                </a:solidFill>
                <a:hlinkClick r:id="rId4" tooltip="ООН"/>
              </a:rPr>
              <a:t>ООН</a:t>
            </a:r>
            <a:r>
              <a:rPr lang="ru-RU" sz="1800" dirty="0" smtClean="0">
                <a:solidFill>
                  <a:schemeClr val="tx1"/>
                </a:solidFill>
              </a:rPr>
              <a:t> провозгласила </a:t>
            </a:r>
            <a:r>
              <a:rPr lang="ru-RU" sz="1800" dirty="0" smtClean="0">
                <a:solidFill>
                  <a:schemeClr val="tx1"/>
                </a:solidFill>
                <a:hlinkClick r:id="rId5" tooltip="1979 год"/>
              </a:rPr>
              <a:t>1979 год</a:t>
            </a:r>
            <a:r>
              <a:rPr lang="ru-RU" sz="1800" dirty="0" smtClean="0">
                <a:solidFill>
                  <a:schemeClr val="tx1"/>
                </a:solidFill>
              </a:rPr>
              <a:t> Международным годом ребёнка. В этот год автором 1 проекта Конвенции проекта был польский </a:t>
            </a:r>
            <a:r>
              <a:rPr lang="ru-RU" sz="1800" b="1" dirty="0" smtClean="0">
                <a:solidFill>
                  <a:schemeClr val="tx1"/>
                </a:solidFill>
              </a:rPr>
              <a:t>профессор-международник А. Лопатка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2000" b="1" u="sng" dirty="0" smtClean="0">
                <a:solidFill>
                  <a:schemeClr val="tx2"/>
                </a:solidFill>
              </a:rPr>
              <a:t>Конвенция правах о ребенка-1989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Это международный правовой документ, определяющий права детей в государствах-участниках. Участниками Конвенции о правах ребёнка являются Святой Престол, Палестина и все страны-члены ООН, кроме США</a:t>
            </a:r>
            <a:r>
              <a:rPr lang="ru-RU" sz="1800" baseline="30000" dirty="0" smtClean="0">
                <a:solidFill>
                  <a:schemeClr val="tx1"/>
                </a:solidFill>
              </a:rPr>
              <a:t>.</a:t>
            </a:r>
            <a:r>
              <a:rPr lang="ru-RU" sz="1800" dirty="0" smtClean="0">
                <a:solidFill>
                  <a:schemeClr val="tx1"/>
                </a:solidFill>
              </a:rPr>
              <a:t> Документ состоит из 54 статей, детализирующих индивидуальные права лиц в возрасте от рождения до 18 лет .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10 ноября 1989 года на последнем этапе подготовки документа в комитете ООН выступил с официальной поддержкой проекта председатель СОВЕТСКОГО ДФ А. </a:t>
            </a:r>
            <a:r>
              <a:rPr lang="ru-RU" sz="1800" b="1" dirty="0" err="1" smtClean="0">
                <a:solidFill>
                  <a:schemeClr val="tx1"/>
                </a:solidFill>
              </a:rPr>
              <a:t>Лиханов</a:t>
            </a:r>
            <a:r>
              <a:rPr lang="ru-RU" sz="1800" b="1" dirty="0" smtClean="0">
                <a:solidFill>
                  <a:schemeClr val="tx1"/>
                </a:solidFill>
              </a:rPr>
              <a:t>, заместитель руководителя делегации.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 С 1996 года – 20 ноября, по решению ООН,  День ПРАВ РЕБЕНКА</a:t>
            </a:r>
          </a:p>
          <a:p>
            <a:endParaRPr lang="ru-RU" sz="1400" dirty="0" smtClean="0"/>
          </a:p>
          <a:p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26069-C74F-46F7-9F8B-E5148D34626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КОНСТИТУЦИЯ … об ответственности семьи за образование детей…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Конституция РСФСР !!!!1918 год.</a:t>
            </a:r>
          </a:p>
          <a:p>
            <a:pPr marL="0" indent="0">
              <a:buNone/>
              <a:defRPr/>
            </a:pPr>
            <a:r>
              <a:rPr lang="ru-RU" dirty="0" smtClean="0"/>
              <a:t>!!! 26.10.- 20.12.1917 года- 6 декретов СНК о защите Детства!!!.  </a:t>
            </a:r>
          </a:p>
          <a:p>
            <a:pPr marL="0" indent="0"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1918 год- Первый Семейный КОДЕКС в России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Конституция Российской Федерации.1993 </a:t>
            </a:r>
            <a:r>
              <a:rPr lang="ru-RU" sz="2400" b="1" u="sng" dirty="0" smtClean="0">
                <a:solidFill>
                  <a:schemeClr val="accent4">
                    <a:lumMod val="50000"/>
                  </a:schemeClr>
                </a:solidFill>
              </a:rPr>
              <a:t>!!!    </a:t>
            </a:r>
            <a:r>
              <a:rPr lang="ru-RU" sz="2400" b="1" u="sng" dirty="0" smtClean="0">
                <a:solidFill>
                  <a:schemeClr val="tx2"/>
                </a:solidFill>
              </a:rPr>
              <a:t>Юбилей 2018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Федеральный закон от 24.07.1998  ·  № 124-ФЗ « Об основных гарантиях прав ребенка в РФ» ( в ред.2017)  </a:t>
            </a:r>
            <a:r>
              <a:rPr lang="ru-RU" sz="2400" b="1" u="sng" dirty="0" smtClean="0">
                <a:solidFill>
                  <a:schemeClr val="tx2"/>
                </a:solidFill>
              </a:rPr>
              <a:t>ЮБИЛЕЙ в 2018!!!!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"Семейный кодекс Российской Федерации</a:t>
            </a:r>
            <a:r>
              <a:rPr lang="ru-RU" sz="2400" dirty="0" smtClean="0"/>
              <a:t>" </a:t>
            </a:r>
            <a:r>
              <a:rPr lang="ru-RU" sz="2400" dirty="0" smtClean="0">
                <a:solidFill>
                  <a:schemeClr val="tx1"/>
                </a:solidFill>
              </a:rPr>
              <a:t>от 29.12.1995 N 223-ФЗ </a:t>
            </a:r>
            <a:r>
              <a:rPr lang="ru-RU" sz="2400" dirty="0" smtClean="0"/>
              <a:t>(</a:t>
            </a:r>
            <a:r>
              <a:rPr lang="ru-RU" sz="2400" b="1" u="sng" dirty="0" smtClean="0">
                <a:solidFill>
                  <a:schemeClr val="accent4">
                    <a:lumMod val="50000"/>
                  </a:schemeClr>
                </a:solidFill>
              </a:rPr>
              <a:t>ред. от 03.08.2018)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Постановление Правительства Российской Федерации от 23.08.1993 N 848 </a:t>
            </a:r>
            <a:r>
              <a:rPr lang="ru-RU" sz="2400" b="1" dirty="0" smtClean="0">
                <a:solidFill>
                  <a:schemeClr val="tx2"/>
                </a:solidFill>
              </a:rPr>
              <a:t>"О реализации Конвенции ООН о правах ребенка и Всемирной декларации об обеспечении выживания, защиты и развития детей";</a:t>
            </a:r>
            <a:r>
              <a:rPr lang="ru-RU" sz="2400" b="1" u="sng" dirty="0" smtClean="0">
                <a:solidFill>
                  <a:schemeClr val="tx2"/>
                </a:solidFill>
              </a:rPr>
              <a:t> Юбилей 2018</a:t>
            </a:r>
          </a:p>
          <a:p>
            <a:pPr marL="0" indent="0">
              <a:buNone/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Заголовок 1"/>
          <p:cNvSpPr>
            <a:spLocks noGrp="1"/>
          </p:cNvSpPr>
          <p:nvPr>
            <p:ph type="title"/>
          </p:nvPr>
        </p:nvSpPr>
        <p:spPr>
          <a:xfrm>
            <a:off x="1016000" y="269875"/>
            <a:ext cx="1076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273-ФЗ – </a:t>
            </a:r>
            <a:r>
              <a:rPr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</a:t>
            </a:r>
            <a:r>
              <a:rPr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нормативный</a:t>
            </a:r>
            <a:r>
              <a:rPr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правовой</a:t>
            </a:r>
            <a:r>
              <a:rPr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</a:t>
            </a:r>
            <a:r>
              <a:rPr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сфере</a:t>
            </a:r>
            <a:r>
              <a:rPr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1016001" y="1597026"/>
            <a:ext cx="10073217" cy="35607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основополагающим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нормативным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правовым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актом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сфере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несоответствия</a:t>
            </a:r>
            <a:r>
              <a:rPr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регулирующих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сфере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содержащихся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правовых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актах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РФ,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правовых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актах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субъектов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РФ,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правовых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актах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органов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местного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самоуправления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нормам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273-ФЗ </a:t>
            </a:r>
            <a:r>
              <a:rPr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применяются</a:t>
            </a:r>
            <a:r>
              <a:rPr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нормы</a:t>
            </a:r>
            <a:r>
              <a:rPr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273-ФЗ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иное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установлено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273-ФЗ (ч.5 ст.4)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заменяет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 «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образовании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 ФЗ «О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высшем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послевузовском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профессиональном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образовании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признаются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утратившими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силу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1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сентября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2013 </a:t>
            </a:r>
            <a:r>
              <a:rPr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61" y="500043"/>
          <a:ext cx="10972800" cy="559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43211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Указ Президента Российской Федерации от 01.06.2012 № 761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"О Национальной стратегии действий в интересах детей на 2012 - 2017 годы</a:t>
            </a:r>
            <a:r>
              <a:rPr lang="ru-RU" b="1" dirty="0" smtClean="0">
                <a:solidFill>
                  <a:schemeClr val="tx1"/>
                </a:solidFill>
              </a:rPr>
              <a:t>"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53019"/>
            <a:ext cx="9872871" cy="4642981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 Правительства РФ от 29.05.2015 N 996-р «Об утверждении Стратегии развития воспитания в Российской Федерации на период до 2025 года»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Для достижения цели Стратегии необходимо решение следующих задач: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создание условий для консолидации усилий социальных институтов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 воспитанию подрастающего поколения;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обеспечение поддержки семейного воспитания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, содействие формированию ответственного отношения родителей или законных представителей к воспитанию детей;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Распоряжение Правительства РФ от 12.03.2016 N 423-р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&lt;Об утверждении плана мероприятий по реализации в 2016-2020 годах Стратегии развития воспитания в Российской Федерации на период до 2025 года, утв. распоряжением Правительства РФ от 29.05.2015 N 996-р&gt;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146</TotalTime>
  <Words>1619</Words>
  <Application>Microsoft Office PowerPoint</Application>
  <PresentationFormat>Произвольный</PresentationFormat>
  <Paragraphs>163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Базис</vt:lpstr>
      <vt:lpstr>ПРАВОВОЕ ПРОСВЕЩЕНИЕ</vt:lpstr>
      <vt:lpstr>Понятие</vt:lpstr>
      <vt:lpstr>категории</vt:lpstr>
      <vt:lpstr>12 сентября 2018 года в Общественной палате России состоялась всероссийская конференция «В. А. Сухомлинский. Научно-педагогическое наследие и современное образование».</vt:lpstr>
      <vt:lpstr>ООН. ЮНЕСКО. Одним из первых шагов Генеральной Ассамблеи ООН по защите прав детей было образование в 1946 году Детского фонда ООН (ЮНИСЕФ). </vt:lpstr>
      <vt:lpstr>КОНСТИТУЦИЯ … об ответственности семьи за образование детей…</vt:lpstr>
      <vt:lpstr>273-ФЗ – главный нормативный правовой акт в сфере образования</vt:lpstr>
      <vt:lpstr>Слайд 8</vt:lpstr>
      <vt:lpstr>  Указ Президента Российской Федерации от 01.06.2012 № 761  "О Национальной стратегии действий в интересах детей на 2012 - 2017 годы"  </vt:lpstr>
      <vt:lpstr>Указ Президента Российской Федерации от 29.05.2017 г. № 240 «Об объявлении в Российской Федерации Десятилетия детства». </vt:lpstr>
      <vt:lpstr>Не менее важны</vt:lpstr>
      <vt:lpstr>Профстандарты</vt:lpstr>
      <vt:lpstr>НКО и работа с родителями</vt:lpstr>
      <vt:lpstr>Реализации Указа Президента РФ «О национальных целях и стратегических задачах развития Российской Федерации на период до 2024 года»</vt:lpstr>
      <vt:lpstr>ПНП «Образование» для реализации ПЛАНА НРА, СПБ Академия постдипломного педобразования:  10 лет РОДИТЕЛЬСКОГО ПРОСВЕЩЕНИЯ</vt:lpstr>
      <vt:lpstr>Правовая информированность и ….</vt:lpstr>
      <vt:lpstr>Методология…</vt:lpstr>
      <vt:lpstr>Методология</vt:lpstr>
      <vt:lpstr>Методический инструментарий</vt:lpstr>
      <vt:lpstr>основные признаки правовой информированности:</vt:lpstr>
      <vt:lpstr>структура правовой информированности</vt:lpstr>
      <vt:lpstr>технология обеспечения правовой информированности   </vt:lpstr>
      <vt:lpstr>Способы правового информирования </vt:lpstr>
      <vt:lpstr>Приемы правового информирования</vt:lpstr>
      <vt:lpstr>А недостаток правовой информированности….</vt:lpstr>
      <vt:lpstr>Основные направления правового просвещения</vt:lpstr>
      <vt:lpstr>ПРИГЛАШАЕМ к УЧАСТИЮ</vt:lpstr>
    </vt:vector>
  </TitlesOfParts>
  <Company>mfua.ru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Инженерная психология</dc:title>
  <dc:creator>Вознесенская-Кинзель Екатерина Иосифовна</dc:creator>
  <cp:lastModifiedBy>user</cp:lastModifiedBy>
  <cp:revision>18</cp:revision>
  <dcterms:created xsi:type="dcterms:W3CDTF">2019-04-22T13:14:19Z</dcterms:created>
  <dcterms:modified xsi:type="dcterms:W3CDTF">2020-03-22T18:56:14Z</dcterms:modified>
</cp:coreProperties>
</file>