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20" r:id="rId3"/>
    <p:sldId id="315" r:id="rId4"/>
    <p:sldId id="318" r:id="rId5"/>
    <p:sldId id="317" r:id="rId6"/>
    <p:sldId id="262" r:id="rId7"/>
    <p:sldId id="263" r:id="rId8"/>
    <p:sldId id="269" r:id="rId9"/>
    <p:sldId id="288" r:id="rId10"/>
    <p:sldId id="297" r:id="rId11"/>
    <p:sldId id="321" r:id="rId12"/>
    <p:sldId id="32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17" autoAdjust="0"/>
  </p:normalViewPr>
  <p:slideViewPr>
    <p:cSldViewPr>
      <p:cViewPr varScale="1">
        <p:scale>
          <a:sx n="105" d="100"/>
          <a:sy n="105" d="100"/>
        </p:scale>
        <p:origin x="165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B0AB-361D-42D5-BA84-33A63CBEFCD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D794-23EB-4D57-8289-C8C159510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B0AB-361D-42D5-BA84-33A63CBEFCD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D794-23EB-4D57-8289-C8C159510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B0AB-361D-42D5-BA84-33A63CBEFCD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D794-23EB-4D57-8289-C8C159510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B0AB-361D-42D5-BA84-33A63CBEFCD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D794-23EB-4D57-8289-C8C159510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B0AB-361D-42D5-BA84-33A63CBEFCD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D794-23EB-4D57-8289-C8C159510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B0AB-361D-42D5-BA84-33A63CBEFCD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D794-23EB-4D57-8289-C8C159510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B0AB-361D-42D5-BA84-33A63CBEFCD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D794-23EB-4D57-8289-C8C159510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B0AB-361D-42D5-BA84-33A63CBEFCD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D794-23EB-4D57-8289-C8C159510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B0AB-361D-42D5-BA84-33A63CBEFCD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D794-23EB-4D57-8289-C8C159510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B0AB-361D-42D5-BA84-33A63CBEFCD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D794-23EB-4D57-8289-C8C159510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B0AB-361D-42D5-BA84-33A63CBEFCD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D794-23EB-4D57-8289-C8C159510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7B0AB-361D-42D5-BA84-33A63CBEFCD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4D794-23EB-4D57-8289-C8C159510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rovipk.ru/distance-education/elektronnye-uchebniki-i-obrazovatelnye-internet-platformy-dlya-distanczionnogo-obucheniya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ifra.schoo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rovipk.ru/distance-education/guidelines-for-the-implementation-of-educational-program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929608"/>
          </a:xfrm>
        </p:spPr>
        <p:txBody>
          <a:bodyPr>
            <a:normAutofit/>
          </a:bodyPr>
          <a:lstStyle/>
          <a:p>
            <a:pPr lvl="1" algn="ctr"/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340768"/>
            <a:ext cx="7896252" cy="432048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дистанционного обучения по русскому языку и литературе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Инструкция для педагогов 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Учебный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пакет:</a:t>
            </a:r>
          </a:p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карта урока</a:t>
            </a:r>
          </a:p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сроки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онлайн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консультаций с обучающимися</a:t>
            </a:r>
          </a:p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необходимости -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сроки онлайн консультаций с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родителями</a:t>
            </a: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Проведение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онлайн урока:</a:t>
            </a:r>
          </a:p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выбор сервиса видеоконференцсвязи (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Zoom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Skype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 др.)</a:t>
            </a:r>
          </a:p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особый порядок проведения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онлайн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урока</a:t>
            </a:r>
          </a:p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отправка выполненного домашнего задания через официальную электронную почту школы и/или электронный журнал</a:t>
            </a:r>
          </a:p>
          <a:p>
            <a:pPr lvl="0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Текущий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промежуточный контроль, оценивание:</a:t>
            </a:r>
          </a:p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родители</a:t>
            </a:r>
            <a:endParaRPr lang="ru-RU" sz="2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учитель-предметник</a:t>
            </a:r>
            <a:endParaRPr lang="ru-RU" sz="2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администрация школы</a:t>
            </a:r>
            <a:endParaRPr lang="ru-RU" sz="2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2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cs typeface="Arial" pitchFamily="34" charset="0"/>
              </a:rPr>
              <a:t>Рекомендованные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Сайт КОГОАУ ДПО «Институт развития образования Кировской области»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Раздел </a:t>
            </a:r>
            <a:r>
              <a:rPr lang="ru-RU" dirty="0" smtClean="0">
                <a:solidFill>
                  <a:srgbClr val="0070C0"/>
                </a:solidFill>
              </a:rPr>
              <a:t>«Дистанционное образование» 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Вкладка </a:t>
            </a:r>
            <a:r>
              <a:rPr lang="ru-RU" dirty="0"/>
              <a:t>Электронные учебники и образовательные интернет-платформы для дистанционного обучения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  <a:hlinkClick r:id="rId2"/>
              </a:rPr>
              <a:t>https://www.kirovipk.ru/distance-education/elektronnye-uchebniki-i-obrazovatelnye-internet-platformy-dlya-distanczionnogo-obucheniya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/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399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https://cifra.school/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t="6061" b="4545"/>
          <a:stretch/>
        </p:blipFill>
        <p:spPr>
          <a:xfrm>
            <a:off x="347530" y="1772816"/>
            <a:ext cx="8448939" cy="42484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2943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cs typeface="Arial" pitchFamily="34" charset="0"/>
              </a:rPr>
              <a:t>Нормативно-правовая  база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Сайт КОГОАУ ДПО «Институт развития образования Кировской области»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Раздел </a:t>
            </a:r>
            <a:r>
              <a:rPr lang="ru-RU" dirty="0" smtClean="0">
                <a:solidFill>
                  <a:srgbClr val="0070C0"/>
                </a:solidFill>
              </a:rPr>
              <a:t>«Дистанционное образование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Вкладка </a:t>
            </a:r>
            <a:r>
              <a:rPr lang="ru-RU" dirty="0"/>
              <a:t>Нормативно-правовая база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  <a:hlinkClick r:id="rId2"/>
              </a:rPr>
              <a:t>https://www.kirovipk.ru/distance-education/guidelines-for-the-implementation-of-educational-programs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/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Электронное обучение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организация образовательной деятельности с применением содержащейся в базах данных и используемой при реализации образовательных программ информации и обеспечивающих ее обработку информационных технологий, технических средств, а также информационно-телекоммуникационных сетей, обеспечивающих передачу по линиям связи указанной информации, взаимодействие обучающихся и педагогических  работников</a:t>
            </a:r>
          </a:p>
          <a:p>
            <a:pPr algn="r">
              <a:buNone/>
            </a:pPr>
            <a:r>
              <a:rPr lang="ru-RU" sz="1600" dirty="0" smtClean="0"/>
              <a:t>Федеральный закон «Об образовании в РФ» </a:t>
            </a:r>
          </a:p>
          <a:p>
            <a:pPr algn="r">
              <a:buNone/>
            </a:pPr>
            <a:r>
              <a:rPr lang="ru-RU" sz="1600" dirty="0" smtClean="0"/>
              <a:t>от 29 декабря 2012 года №273-ФЗ, ст. 16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Дистанционные образовательные технологии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Образовательные технологии, </a:t>
            </a:r>
          </a:p>
          <a:p>
            <a:pPr>
              <a:buNone/>
            </a:pPr>
            <a:r>
              <a:rPr lang="ru-RU" dirty="0" smtClean="0"/>
              <a:t>реализуемые в </a:t>
            </a:r>
            <a:r>
              <a:rPr lang="ru-RU" dirty="0" smtClean="0">
                <a:solidFill>
                  <a:srgbClr val="0070C0"/>
                </a:solidFill>
              </a:rPr>
              <a:t>основном с применением информационно-телекоммуникационных сетей </a:t>
            </a:r>
            <a:r>
              <a:rPr lang="ru-RU" dirty="0" smtClean="0"/>
              <a:t>при опосредованном (на расстоянии) </a:t>
            </a:r>
            <a:r>
              <a:rPr lang="ru-RU" dirty="0" smtClean="0">
                <a:solidFill>
                  <a:srgbClr val="0070C0"/>
                </a:solidFill>
              </a:rPr>
              <a:t>взаимодействии обучающихся и педагогических работников </a:t>
            </a:r>
          </a:p>
          <a:p>
            <a:pPr algn="r">
              <a:buNone/>
            </a:pPr>
            <a:r>
              <a:rPr lang="ru-RU" sz="2000" dirty="0" smtClean="0"/>
              <a:t>	</a:t>
            </a:r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r>
              <a:rPr lang="ru-RU" sz="2000" dirty="0" smtClean="0"/>
              <a:t>Федеральный закон «Об образовании в РФ» </a:t>
            </a:r>
          </a:p>
          <a:p>
            <a:pPr algn="r">
              <a:buNone/>
            </a:pPr>
            <a:r>
              <a:rPr lang="ru-RU" sz="2000" dirty="0" smtClean="0"/>
              <a:t>от 29 декабря 2012 года №273-ФЗ, ст. 16 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Образовательная организация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создает условия для функционирования электронной информационно-образовательной среды</a:t>
            </a:r>
          </a:p>
          <a:p>
            <a:r>
              <a:rPr lang="ru-RU" dirty="0" smtClean="0"/>
              <a:t> обеспечивает идентификацию личности обучающегося</a:t>
            </a:r>
          </a:p>
          <a:p>
            <a:r>
              <a:rPr lang="ru-RU" dirty="0" smtClean="0"/>
              <a:t> контроль соблюдения условий проведения мероприятий, в рамках которых осуществляется оценка результатов обучения</a:t>
            </a:r>
          </a:p>
          <a:p>
            <a:endParaRPr lang="ru-RU" dirty="0" smtClean="0"/>
          </a:p>
          <a:p>
            <a:pPr algn="r">
              <a:buNone/>
            </a:pPr>
            <a:r>
              <a:rPr lang="ru-RU" sz="2100" dirty="0" smtClean="0"/>
              <a:t>Приказ Министерства образования и науки РФ от 23 августа 2017 года №816 «Об утверждении Порядка применения … электронного обучения, дистанционных образовательных технологий …», п.6</a:t>
            </a:r>
            <a:endParaRPr lang="ru-RU" sz="2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Инструкция </a:t>
            </a:r>
            <a:r>
              <a:rPr lang="ru-RU" dirty="0" smtClean="0">
                <a:solidFill>
                  <a:srgbClr val="0070C0"/>
                </a:solidFill>
              </a:rPr>
              <a:t>для педагогов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62379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корректировка календарно-тематического </a:t>
            </a:r>
            <a:r>
              <a:rPr lang="ru-RU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планирования</a:t>
            </a:r>
            <a:r>
              <a:rPr lang="ru-RU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по учебным предметам «Русский язык» и «Литература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lvl="0"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определение 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целей и задач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каждого урока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учебным предметам «Русский язык» и  «Литература» на период дистанционного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обучения</a:t>
            </a:r>
          </a:p>
          <a:p>
            <a:pPr lvl="0"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информирование, консультирование  родителей</a:t>
            </a:r>
          </a:p>
          <a:p>
            <a:pPr lvl="0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учет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технических возможностей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обучающихся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904656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Инструкция для педагога </a:t>
            </a:r>
          </a:p>
          <a:p>
            <a:pPr lvl="0" algn="ctr">
              <a:buNone/>
            </a:pPr>
            <a:endParaRPr lang="ru-RU" sz="2000" b="1" dirty="0" smtClean="0">
              <a:solidFill>
                <a:srgbClr val="0070C0"/>
              </a:solidFill>
            </a:endParaRPr>
          </a:p>
          <a:p>
            <a:pPr lvl="0"/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Печатные учебные пакеты: </a:t>
            </a:r>
          </a:p>
          <a:p>
            <a:pPr lvl="0">
              <a:buNone/>
            </a:pPr>
            <a:r>
              <a:rPr lang="ru-RU" sz="2000" dirty="0" smtClean="0"/>
              <a:t>	карта урока (время освоения </a:t>
            </a:r>
            <a:r>
              <a:rPr lang="ru-RU" sz="2000" dirty="0" smtClean="0"/>
              <a:t>материала </a:t>
            </a:r>
            <a:r>
              <a:rPr lang="ru-RU" sz="2000" dirty="0" smtClean="0"/>
              <a:t>не более </a:t>
            </a:r>
            <a:r>
              <a:rPr lang="ru-RU" sz="2000" b="1" dirty="0" smtClean="0">
                <a:solidFill>
                  <a:srgbClr val="0070C0"/>
                </a:solidFill>
              </a:rPr>
              <a:t>30 минут</a:t>
            </a:r>
            <a:r>
              <a:rPr lang="ru-RU" sz="2000" b="1" dirty="0" smtClean="0">
                <a:solidFill>
                  <a:srgbClr val="7030A0"/>
                </a:solidFill>
              </a:rPr>
              <a:t>)</a:t>
            </a:r>
          </a:p>
          <a:p>
            <a:pPr lvl="0">
              <a:buNone/>
            </a:pPr>
            <a:r>
              <a:rPr lang="ru-RU" sz="2000" dirty="0" smtClean="0"/>
              <a:t>	инструкция для родителей</a:t>
            </a:r>
          </a:p>
          <a:p>
            <a:pPr lvl="0">
              <a:buNone/>
            </a:pPr>
            <a:r>
              <a:rPr lang="ru-RU" sz="2000" dirty="0" smtClean="0"/>
              <a:t>	задания для самостоятельной работы (домашнее задание)  </a:t>
            </a:r>
          </a:p>
          <a:p>
            <a:pPr lvl="0"/>
            <a:r>
              <a:rPr lang="ru-RU" sz="2000" b="1" dirty="0" smtClean="0">
                <a:solidFill>
                  <a:srgbClr val="0070C0"/>
                </a:solidFill>
              </a:rPr>
              <a:t>Дежурный консультант:</a:t>
            </a:r>
          </a:p>
          <a:p>
            <a:pPr lvl="0">
              <a:buNone/>
            </a:pPr>
            <a:r>
              <a:rPr lang="ru-RU" sz="2000" dirty="0" smtClean="0"/>
              <a:t>	выдает учебные пакеты родителям</a:t>
            </a:r>
          </a:p>
          <a:p>
            <a:pPr>
              <a:buNone/>
            </a:pPr>
            <a:r>
              <a:rPr lang="ru-RU" sz="2000" dirty="0" smtClean="0"/>
              <a:t>	помогает обучающимся освоить учебный материал через консультирование (по телефону, индивидуально,  на выезде и др.) </a:t>
            </a:r>
          </a:p>
          <a:p>
            <a:pPr lvl="0"/>
            <a:r>
              <a:rPr lang="ru-RU" sz="2000" b="1" dirty="0" smtClean="0">
                <a:solidFill>
                  <a:srgbClr val="0070C0"/>
                </a:solidFill>
              </a:rPr>
              <a:t>Родители:</a:t>
            </a:r>
          </a:p>
          <a:p>
            <a:pPr lvl="0">
              <a:buNone/>
            </a:pPr>
            <a:r>
              <a:rPr lang="ru-RU" sz="2000" dirty="0" smtClean="0"/>
              <a:t>	осуществляют текущий контроль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lvl="0">
              <a:buNone/>
            </a:pPr>
            <a:r>
              <a:rPr lang="ru-RU" sz="2000" dirty="0" smtClean="0"/>
              <a:t>	передают выполненные домашние задания дежурному консультанту</a:t>
            </a:r>
            <a:r>
              <a:rPr lang="ru-RU" sz="2000" b="1" dirty="0" smtClean="0">
                <a:solidFill>
                  <a:srgbClr val="7030A0"/>
                </a:solidFill>
              </a:rPr>
              <a:t>  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Инструкция для педагога  </a:t>
            </a:r>
            <a:endParaRPr lang="ru-RU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6085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Организация </a:t>
            </a:r>
            <a:r>
              <a:rPr lang="ru-RU" sz="2000" b="1" dirty="0" smtClean="0">
                <a:solidFill>
                  <a:srgbClr val="0070C0"/>
                </a:solidFill>
              </a:rPr>
              <a:t>дистанционного обучения </a:t>
            </a:r>
            <a:r>
              <a:rPr lang="ru-RU" sz="2000" b="1" dirty="0" smtClean="0">
                <a:solidFill>
                  <a:srgbClr val="0070C0"/>
                </a:solidFill>
              </a:rPr>
              <a:t>через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r>
              <a:rPr lang="ru-RU" sz="2000" dirty="0" smtClean="0"/>
              <a:t>официальный </a:t>
            </a:r>
            <a:r>
              <a:rPr lang="ru-RU" sz="2000" dirty="0" smtClean="0"/>
              <a:t>сайт школы</a:t>
            </a:r>
          </a:p>
          <a:p>
            <a:pPr lvl="0"/>
            <a:r>
              <a:rPr lang="ru-RU" sz="2000" dirty="0" smtClean="0"/>
              <a:t>официальную электронную почту школы</a:t>
            </a:r>
          </a:p>
          <a:p>
            <a:pPr lvl="0"/>
            <a:r>
              <a:rPr lang="ru-RU" sz="2000" dirty="0" smtClean="0"/>
              <a:t>электронный журнал</a:t>
            </a:r>
          </a:p>
          <a:p>
            <a:pPr lvl="0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Выбор </a:t>
            </a:r>
            <a:r>
              <a:rPr lang="ru-RU" sz="2000" b="1" dirty="0" smtClean="0">
                <a:solidFill>
                  <a:srgbClr val="0070C0"/>
                </a:solidFill>
              </a:rPr>
              <a:t>электронного образовательного </a:t>
            </a:r>
            <a:r>
              <a:rPr lang="ru-RU" sz="2000" b="1" dirty="0" smtClean="0">
                <a:solidFill>
                  <a:srgbClr val="0070C0"/>
                </a:solidFill>
              </a:rPr>
              <a:t>ресурса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pPr lvl="0"/>
            <a:r>
              <a:rPr lang="ru-RU" sz="2000" dirty="0" smtClean="0"/>
              <a:t>рекомендованного Министерством просвещения РФ </a:t>
            </a:r>
            <a:endParaRPr lang="ru-RU" sz="2000" dirty="0" smtClean="0"/>
          </a:p>
          <a:p>
            <a:pPr lvl="0"/>
            <a:r>
              <a:rPr lang="ru-RU" sz="2000" dirty="0" smtClean="0"/>
              <a:t>апробирование ресурсов, выбор оптимального для условий школы</a:t>
            </a: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Корректировка сценария уроков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pPr lvl="0"/>
            <a:r>
              <a:rPr lang="ru-RU" sz="2000" dirty="0" smtClean="0"/>
              <a:t>сокращение времени урока до </a:t>
            </a:r>
            <a:r>
              <a:rPr lang="ru-RU" sz="2000" b="1" dirty="0" smtClean="0">
                <a:solidFill>
                  <a:srgbClr val="0070C0"/>
                </a:solidFill>
              </a:rPr>
              <a:t>30 минут</a:t>
            </a:r>
          </a:p>
          <a:p>
            <a:pPr lvl="0"/>
            <a:r>
              <a:rPr lang="ru-RU" sz="2000" dirty="0" smtClean="0"/>
              <a:t>учет требований </a:t>
            </a:r>
            <a:r>
              <a:rPr lang="ru-RU" sz="2000" dirty="0" err="1" smtClean="0"/>
              <a:t>СанПин</a:t>
            </a:r>
            <a:r>
              <a:rPr lang="ru-RU" sz="2000" dirty="0" smtClean="0"/>
              <a:t> 2.2.2/2.4.1340-03 о продолжительности непрерывного </a:t>
            </a:r>
            <a:r>
              <a:rPr lang="ru-RU" sz="2000" b="1" dirty="0" smtClean="0">
                <a:solidFill>
                  <a:srgbClr val="0070C0"/>
                </a:solidFill>
              </a:rPr>
              <a:t>применения технических </a:t>
            </a:r>
            <a:r>
              <a:rPr lang="ru-RU" sz="2000" b="1" dirty="0" smtClean="0">
                <a:solidFill>
                  <a:srgbClr val="0070C0"/>
                </a:solidFill>
              </a:rPr>
              <a:t>средств</a:t>
            </a:r>
          </a:p>
          <a:p>
            <a:pPr lvl="0"/>
            <a:r>
              <a:rPr lang="ru-RU" sz="2000" b="1" dirty="0" smtClean="0">
                <a:solidFill>
                  <a:srgbClr val="0070C0"/>
                </a:solidFill>
              </a:rPr>
              <a:t>новые подходы и приемы обучения</a:t>
            </a:r>
          </a:p>
          <a:p>
            <a:pPr lvl="0"/>
            <a:r>
              <a:rPr lang="ru-RU" sz="2000" b="1" dirty="0" smtClean="0">
                <a:solidFill>
                  <a:srgbClr val="0070C0"/>
                </a:solidFill>
              </a:rPr>
              <a:t>новые принципы общения</a:t>
            </a:r>
          </a:p>
          <a:p>
            <a:pPr lvl="0"/>
            <a:r>
              <a:rPr lang="ru-RU" sz="2000" b="1" dirty="0" smtClean="0">
                <a:solidFill>
                  <a:srgbClr val="0070C0"/>
                </a:solidFill>
              </a:rPr>
              <a:t>обратная связь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pPr lvl="0"/>
            <a:endParaRPr lang="ru-RU" sz="2000" dirty="0" smtClean="0"/>
          </a:p>
          <a:p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Требования </a:t>
            </a:r>
            <a:r>
              <a:rPr lang="ru-RU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СанПиН</a:t>
            </a: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2.2.2/2.4.1340-031-2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200" b="1" dirty="0" smtClean="0"/>
              <a:t> 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Продолжительность работы за компьютером в течение дня  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8-10 лет	не более 45 минут	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11-13 лет не более 1 часа 30 минут	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14-16 лет не более 2 часов 15 минут	</a:t>
            </a:r>
          </a:p>
          <a:p>
            <a:endParaRPr lang="ru-RU" sz="2800" dirty="0" smtClean="0"/>
          </a:p>
          <a:p>
            <a:pPr>
              <a:buNone/>
            </a:pPr>
            <a:endParaRPr lang="ru-RU" sz="900" b="1" dirty="0" smtClean="0"/>
          </a:p>
          <a:p>
            <a:pPr>
              <a:buNone/>
            </a:pPr>
            <a:r>
              <a:rPr lang="ru-RU" sz="900" b="1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36664" y="49831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ВСЕ ПРЕДМЕТЫ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ВНЕУРОЧНУЮ ДЕЯТЕЛЬНОСТЬ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ДОПОБРАЗОВАНИЕ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</TotalTime>
  <Words>414</Words>
  <Application>Microsoft Office PowerPoint</Application>
  <PresentationFormat>Экран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 </vt:lpstr>
      <vt:lpstr>Нормативно-правовая  база</vt:lpstr>
      <vt:lpstr>Электронное обучение  </vt:lpstr>
      <vt:lpstr>Дистанционные образовательные технологии </vt:lpstr>
      <vt:lpstr>Образовательная организация </vt:lpstr>
      <vt:lpstr>Инструкция для педагогов</vt:lpstr>
      <vt:lpstr> </vt:lpstr>
      <vt:lpstr>Инструкция для педагога  </vt:lpstr>
      <vt:lpstr> Требования СанПиН 2.2.2/2.4.1340-031-2</vt:lpstr>
      <vt:lpstr>Инструкция для педагогов </vt:lpstr>
      <vt:lpstr>Рекомендованные ресурсы</vt:lpstr>
      <vt:lpstr>https://cifra.school/  </vt:lpstr>
    </vt:vector>
  </TitlesOfParts>
  <Company>WareZ Provider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по литературе</dc:title>
  <dc:creator>www.PHILka.RU</dc:creator>
  <cp:lastModifiedBy>Соколова Наталья Вячеславовна</cp:lastModifiedBy>
  <cp:revision>383</cp:revision>
  <dcterms:created xsi:type="dcterms:W3CDTF">2011-03-15T13:21:36Z</dcterms:created>
  <dcterms:modified xsi:type="dcterms:W3CDTF">2020-04-08T04:59:37Z</dcterms:modified>
</cp:coreProperties>
</file>