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69" r:id="rId3"/>
    <p:sldId id="283" r:id="rId4"/>
    <p:sldId id="282" r:id="rId5"/>
    <p:sldId id="270" r:id="rId6"/>
    <p:sldId id="286" r:id="rId7"/>
    <p:sldId id="296" r:id="rId8"/>
    <p:sldId id="284" r:id="rId9"/>
    <p:sldId id="298" r:id="rId10"/>
    <p:sldId id="299" r:id="rId11"/>
    <p:sldId id="287" r:id="rId12"/>
    <p:sldId id="300" r:id="rId13"/>
    <p:sldId id="301" r:id="rId14"/>
    <p:sldId id="288" r:id="rId15"/>
    <p:sldId id="257" r:id="rId16"/>
    <p:sldId id="289" r:id="rId17"/>
    <p:sldId id="306" r:id="rId18"/>
    <p:sldId id="258" r:id="rId19"/>
    <p:sldId id="295" r:id="rId20"/>
    <p:sldId id="302" r:id="rId21"/>
    <p:sldId id="259" r:id="rId22"/>
    <p:sldId id="291" r:id="rId23"/>
    <p:sldId id="271" r:id="rId24"/>
    <p:sldId id="290" r:id="rId25"/>
    <p:sldId id="292" r:id="rId26"/>
    <p:sldId id="260" r:id="rId27"/>
    <p:sldId id="272" r:id="rId28"/>
    <p:sldId id="273" r:id="rId29"/>
    <p:sldId id="275" r:id="rId30"/>
    <p:sldId id="304" r:id="rId31"/>
    <p:sldId id="307" r:id="rId32"/>
    <p:sldId id="261" r:id="rId33"/>
    <p:sldId id="262" r:id="rId34"/>
    <p:sldId id="303" r:id="rId35"/>
    <p:sldId id="263" r:id="rId36"/>
    <p:sldId id="293" r:id="rId37"/>
    <p:sldId id="294" r:id="rId38"/>
    <p:sldId id="305" r:id="rId39"/>
    <p:sldId id="277" r:id="rId40"/>
    <p:sldId id="264" r:id="rId41"/>
    <p:sldId id="268" r:id="rId42"/>
    <p:sldId id="309" r:id="rId43"/>
    <p:sldId id="265" r:id="rId44"/>
    <p:sldId id="278" r:id="rId45"/>
    <p:sldId id="279" r:id="rId46"/>
    <p:sldId id="280" r:id="rId47"/>
    <p:sldId id="308" r:id="rId48"/>
    <p:sldId id="310" r:id="rId49"/>
    <p:sldId id="311" r:id="rId50"/>
    <p:sldId id="314" r:id="rId51"/>
    <p:sldId id="315" r:id="rId52"/>
    <p:sldId id="28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B200-C9DD-4490-B7FA-10C081D8CB0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48DB-6F35-4567-9C44-EAEFDD0A16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7" tIns="39444" rIns="78897" bIns="39444" anchor="b"/>
          <a:lstStyle/>
          <a:p>
            <a:pPr algn="ctr" defTabSz="800100">
              <a:lnSpc>
                <a:spcPct val="93000"/>
              </a:lnSpc>
            </a:pPr>
            <a:fld id="{22F547F1-DF1C-4258-AF83-E33E3A99ACA0}" type="slidenum">
              <a:rPr lang="ru-RU" altLang="ru-RU" sz="1200">
                <a:solidFill>
                  <a:srgbClr val="FFFFFF"/>
                </a:solidFill>
              </a:rPr>
              <a:pPr algn="ctr" defTabSz="800100">
                <a:lnSpc>
                  <a:spcPct val="93000"/>
                </a:lnSpc>
              </a:pPr>
              <a:t>42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7043" name="Text Box 1"/>
          <p:cNvSpPr>
            <a:spLocks/>
          </p:cNvSpPr>
          <p:nvPr/>
        </p:nvSpPr>
        <p:spPr bwMode="auto">
          <a:xfrm>
            <a:off x="3881438" y="8685213"/>
            <a:ext cx="2970212" cy="452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78897" tIns="39444" rIns="78897" bIns="39444"/>
          <a:lstStyle/>
          <a:p>
            <a:pPr algn="r" defTabSz="800100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8C8AAC09-203F-43B3-8BE2-A26EDB116FBB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800100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42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7044" name="Text Box 2"/>
          <p:cNvSpPr>
            <a:spLocks/>
          </p:cNvSpPr>
          <p:nvPr/>
        </p:nvSpPr>
        <p:spPr bwMode="auto">
          <a:xfrm>
            <a:off x="3881438" y="8686800"/>
            <a:ext cx="2973387" cy="454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78897" tIns="39444" rIns="78897" bIns="39444"/>
          <a:lstStyle/>
          <a:p>
            <a:pPr algn="r" defTabSz="800100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F327566B-D19C-4186-95DF-7B44CCE9415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800100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42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7045" name="Text Box 3"/>
          <p:cNvSpPr>
            <a:spLocks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78897" tIns="39444" rIns="78897" bIns="39444"/>
          <a:lstStyle/>
          <a:p>
            <a:pPr algn="ctr" defTabSz="800100">
              <a:lnSpc>
                <a:spcPct val="93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15813C7A-707D-4D1C-8770-C274A1A93379}" type="slidenum">
              <a:rPr lang="ru-RU" altLang="ru-RU" sz="1200">
                <a:solidFill>
                  <a:srgbClr val="FFFFFF"/>
                </a:solidFill>
                <a:cs typeface="Lucida Sans Unicode" pitchFamily="34" charset="0"/>
              </a:rPr>
              <a:pPr algn="ctr" defTabSz="800100">
                <a:lnSpc>
                  <a:spcPct val="93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42</a:t>
            </a:fld>
            <a:endParaRPr lang="ru-RU" altLang="ru-RU" sz="120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87046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87047" name="Rectangle 5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0050" cy="4108450"/>
          </a:xfrm>
          <a:noFill/>
        </p:spPr>
        <p:txBody>
          <a:bodyPr wrap="square" lIns="78897" tIns="39444" rIns="78897" bIns="39444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ru-RU" altLang="ru-RU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FEB142E2-BE42-4FC9-8795-1E60108D00D4}" type="slidenum">
              <a:rPr lang="ru-RU" alt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48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hangingPunct="0">
              <a:lnSpc>
                <a:spcPct val="95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AC79A7-6FA9-42D6-964A-47603D6E9503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hangingPunct="0">
                <a:lnSpc>
                  <a:spcPct val="95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hangingPunct="0">
              <a:lnSpc>
                <a:spcPct val="95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C14353-057C-4341-BA16-E08457DB164B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hangingPunct="0">
                <a:lnSpc>
                  <a:spcPct val="95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hangingPunct="0">
              <a:lnSpc>
                <a:spcPct val="93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17DFA9-BB0B-43CB-8F10-DC1AD5D35517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hangingPunct="0">
                <a:lnSpc>
                  <a:spcPct val="93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584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5847" name="Rectangle 5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512" y="4343231"/>
            <a:ext cx="5479776" cy="4108351"/>
          </a:xfrm>
          <a:noFill/>
        </p:spPr>
        <p:txBody>
          <a:bodyPr lIns="78907" tIns="39449" rIns="78907" bIns="39449"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907" tIns="39449" rIns="78907" bIns="39449" anchor="b"/>
          <a:lstStyle/>
          <a:p>
            <a:pPr hangingPunct="0">
              <a:lnSpc>
                <a:spcPct val="93000"/>
              </a:lnSpc>
            </a:pPr>
            <a:fld id="{DDF50DE1-8F7B-4515-8F58-F6947A0945CB}" type="slidenum">
              <a:rPr lang="ru-RU" altLang="ru-RU" sz="1200">
                <a:solidFill>
                  <a:srgbClr val="FFFFFF"/>
                </a:solidFill>
              </a:rPr>
              <a:pPr hangingPunct="0">
                <a:lnSpc>
                  <a:spcPct val="93000"/>
                </a:lnSpc>
              </a:pPr>
              <a:t>49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3" name="Text Box 1"/>
          <p:cNvSpPr/>
          <p:nvPr/>
        </p:nvSpPr>
        <p:spPr>
          <a:xfrm>
            <a:off x="3881208" y="8685103"/>
            <a:ext cx="2971031" cy="45210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hangingPunct="0">
              <a:lnSpc>
                <a:spcPct val="95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2E7A0B-0238-47F9-9D6D-F72892C1732A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hangingPunct="0">
                <a:lnSpc>
                  <a:spcPct val="95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3881208" y="8686461"/>
            <a:ext cx="2973912" cy="4548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algn="r" hangingPunct="0">
              <a:lnSpc>
                <a:spcPct val="95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73D03B-A5A8-42B7-BE6C-663F619E58D8}" type="slidenum">
              <a:rPr lang="ru-RU" sz="1200" kern="0">
                <a:solidFill>
                  <a:srgbClr val="000000"/>
                </a:solidFill>
                <a:latin typeface="Times New Roman" pitchFamily="18"/>
                <a:ea typeface="Lucida Sans Unicode" pitchFamily="1"/>
                <a:cs typeface="Lucida Sans Unicode" pitchFamily="34"/>
              </a:rPr>
              <a:pPr algn="r" hangingPunct="0">
                <a:lnSpc>
                  <a:spcPct val="95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ru-RU" sz="1200" kern="0" dirty="0">
              <a:solidFill>
                <a:srgbClr val="000000"/>
              </a:solidFill>
              <a:latin typeface="Times New Roman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0" y="0"/>
            <a:ext cx="1441" cy="1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39449" rIns="78907" bIns="39449" compatLnSpc="0"/>
          <a:lstStyle/>
          <a:p>
            <a:pPr hangingPunct="0">
              <a:lnSpc>
                <a:spcPct val="93000"/>
              </a:lnSpc>
              <a:tabLst>
                <a:tab pos="0" algn="l"/>
                <a:tab pos="392618" algn="l"/>
                <a:tab pos="786190" algn="l"/>
                <a:tab pos="1180075" algn="l"/>
                <a:tab pos="1573960" algn="l"/>
                <a:tab pos="1967836" algn="l"/>
                <a:tab pos="2361722" algn="l"/>
                <a:tab pos="2755607" algn="l"/>
                <a:tab pos="3149491" algn="l"/>
                <a:tab pos="3543377" algn="l"/>
                <a:tab pos="3937261" algn="l"/>
                <a:tab pos="4331146" algn="l"/>
                <a:tab pos="4725023" algn="l"/>
                <a:tab pos="5118908" algn="l"/>
                <a:tab pos="5512793" algn="l"/>
                <a:tab pos="5906678" algn="l"/>
                <a:tab pos="6300563" algn="l"/>
                <a:tab pos="6694448" algn="l"/>
                <a:tab pos="7088333" algn="l"/>
                <a:tab pos="7482209" algn="l"/>
                <a:tab pos="787609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AB07B8-84FC-4012-AD32-CF6868F32FE1}" type="slidenum">
              <a:rPr lang="ru-RU" sz="1200" kern="0">
                <a:solidFill>
                  <a:srgbClr val="FFFFFF"/>
                </a:solidFill>
                <a:latin typeface="Arial" pitchFamily="18"/>
                <a:ea typeface="Lucida Sans Unicode" pitchFamily="1"/>
                <a:cs typeface="Lucida Sans Unicode" pitchFamily="34"/>
              </a:rPr>
              <a:pPr hangingPunct="0">
                <a:lnSpc>
                  <a:spcPct val="93000"/>
                </a:lnSpc>
                <a:tabLst>
                  <a:tab pos="0" algn="l"/>
                  <a:tab pos="392618" algn="l"/>
                  <a:tab pos="786190" algn="l"/>
                  <a:tab pos="1180075" algn="l"/>
                  <a:tab pos="1573960" algn="l"/>
                  <a:tab pos="1967836" algn="l"/>
                  <a:tab pos="2361722" algn="l"/>
                  <a:tab pos="2755607" algn="l"/>
                  <a:tab pos="3149491" algn="l"/>
                  <a:tab pos="3543377" algn="l"/>
                  <a:tab pos="3937261" algn="l"/>
                  <a:tab pos="4331146" algn="l"/>
                  <a:tab pos="4725023" algn="l"/>
                  <a:tab pos="5118908" algn="l"/>
                  <a:tab pos="5512793" algn="l"/>
                  <a:tab pos="5906678" algn="l"/>
                  <a:tab pos="6300563" algn="l"/>
                  <a:tab pos="6694448" algn="l"/>
                  <a:tab pos="7088333" algn="l"/>
                  <a:tab pos="7482209" algn="l"/>
                  <a:tab pos="7876095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ru-RU" sz="1200" kern="0" dirty="0">
              <a:solidFill>
                <a:srgbClr val="FFFFFF"/>
              </a:solidFill>
              <a:latin typeface="Arial" pitchFamily="18"/>
              <a:ea typeface="Lucida Sans Unicode" pitchFamily="1"/>
              <a:cs typeface="Lucida Sans Unicode" pitchFamily="34"/>
            </a:endParaRPr>
          </a:p>
        </p:txBody>
      </p:sp>
      <p:sp>
        <p:nvSpPr>
          <p:cNvPr id="3687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6871" name="Rectangle 5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512" y="4343231"/>
            <a:ext cx="5479776" cy="4108351"/>
          </a:xfrm>
          <a:noFill/>
        </p:spPr>
        <p:txBody>
          <a:bodyPr lIns="78907" tIns="39449" rIns="78907" bIns="39449"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BECD-14C1-4121-99F6-C51D229E4A2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67A-C110-44A9-88A8-68769652A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Примеры </a:t>
            </a:r>
            <a:r>
              <a:rPr lang="ru-RU" b="1" dirty="0" smtClean="0"/>
              <a:t>коррекционно-    развивающих </a:t>
            </a:r>
            <a:r>
              <a:rPr lang="ru-RU" b="1" dirty="0"/>
              <a:t>заданий и приемы коррекционной помощи детям с ОВЗ в условиях массового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конструкции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понимания грамматических конструкций.</a:t>
            </a:r>
            <a:br>
              <a:rPr lang="ru-RU" dirty="0" smtClean="0"/>
            </a:br>
            <a:r>
              <a:rPr lang="ru-RU" dirty="0" smtClean="0"/>
              <a:t>Собаку укусила оса. Кто кусался?</a:t>
            </a:r>
            <a:br>
              <a:rPr lang="ru-RU" dirty="0" smtClean="0"/>
            </a:br>
            <a:r>
              <a:rPr lang="ru-RU" dirty="0" smtClean="0"/>
              <a:t>Витю ударил Петя. Кто драчун?</a:t>
            </a:r>
            <a:br>
              <a:rPr lang="ru-RU" dirty="0" smtClean="0"/>
            </a:br>
            <a:r>
              <a:rPr lang="ru-RU" dirty="0" smtClean="0"/>
              <a:t>Лена ждет Сашу. Кто опаздывает?</a:t>
            </a:r>
            <a:br>
              <a:rPr lang="ru-RU" dirty="0" smtClean="0"/>
            </a:br>
            <a:r>
              <a:rPr lang="ru-RU" dirty="0" smtClean="0"/>
              <a:t>Мама зовет дочку домой. Кто дома? Кто задерживается?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Преобладающую же часть системы коррекционно-развивающих заданий составляют задания, построенные на учебном материале, усвоение которого предусмотрено программой.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можно использовать классические тексты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 Несла Жучка кость через мост. Видит, в воде её тень. Решила Жучка, что в воде не тень, а Жучка и кость. Она и пусти свою кость, чтобы ту отнять. Ту не забрала, а своя ко дну пошла.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Хотела галка пить. На дворе стоял кувшин с водой, а в кувшине была вода только на дне. Галке нельзя было достать. Она начала кидать в кувшин камушки и столько накидала, что вода поднялась и можно было пить.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 видит она не столько в</a:t>
            </a:r>
          </a:p>
          <a:p>
            <a:r>
              <a:rPr lang="ru-RU" dirty="0" smtClean="0"/>
              <a:t>вода пусти тень свою водой</a:t>
            </a:r>
          </a:p>
          <a:p>
            <a:r>
              <a:rPr lang="ru-RU" dirty="0" smtClean="0"/>
              <a:t>решила кость что кувшине дне</a:t>
            </a:r>
          </a:p>
          <a:p>
            <a:r>
              <a:rPr lang="ru-RU" dirty="0" smtClean="0"/>
              <a:t>галке чтобы ту ко достать дну</a:t>
            </a:r>
          </a:p>
          <a:p>
            <a:r>
              <a:rPr lang="ru-RU" dirty="0" smtClean="0"/>
              <a:t>несла Жучка её кувшин было</a:t>
            </a:r>
          </a:p>
          <a:p>
            <a:r>
              <a:rPr lang="ru-RU" dirty="0" smtClean="0"/>
              <a:t>пить отнять через мост накидала</a:t>
            </a:r>
          </a:p>
          <a:p>
            <a:r>
              <a:rPr lang="ru-RU" dirty="0" smtClean="0"/>
              <a:t>хотела нельзя она забрала своя</a:t>
            </a:r>
          </a:p>
          <a:p>
            <a:r>
              <a:rPr lang="ru-RU" dirty="0" smtClean="0"/>
              <a:t>пошла дворе галка было начала</a:t>
            </a:r>
          </a:p>
          <a:p>
            <a:r>
              <a:rPr lang="ru-RU" dirty="0" smtClean="0"/>
              <a:t>стоял на с а что камушки была</a:t>
            </a:r>
          </a:p>
          <a:p>
            <a:r>
              <a:rPr lang="ru-RU" dirty="0" smtClean="0"/>
              <a:t>кидать поднялась можно только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адаптации программы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0298" y="3000372"/>
            <a:ext cx="1973036" cy="2949484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29124" y="3500438"/>
            <a:ext cx="1912254" cy="2888046"/>
          </a:xfrm>
          <a:prstGeom prst="rect">
            <a:avLst/>
          </a:prstGeom>
        </p:spPr>
      </p:pic>
      <p:pic>
        <p:nvPicPr>
          <p:cNvPr id="1026" name="Picture 2" descr="C:\Users\Дом\Desktop\604e98b1786506285311656c7fb2b0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857604"/>
            <a:ext cx="192882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Уменьшение объема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мы говорим об уменьшении объема выполняемых заданий, то имеем в виду сохранение всего многообразия предлагаемых упражнений. Уменьшать </a:t>
            </a:r>
            <a:r>
              <a:rPr lang="ru-RU" b="1" dirty="0" smtClean="0"/>
              <a:t>нужно количество задач, тренировочных примеров, алгоритмов внутри самого задания.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Например, из 8 выражений находить значение только у 6 или 4 и т.д. При решении задач можно ввести промежуточное требование, при ответе на которое задача будет решаться в 2 действия (т.е. на базовом уровне).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Уменьшение объема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Главное в том, чтобы ребенок выполнял задания максимально </a:t>
            </a:r>
            <a:r>
              <a:rPr lang="ru-RU" b="1" dirty="0" smtClean="0"/>
              <a:t>самостоятельно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Кроме того, учителю следует четко понимать основную цель выполняемых заданий. Например, при решении задач можно предлагать уже готовую схему, краткую запись, таблицу, в которую нужно только внести необходимые данные. Если главная цель – формирование вычислительных навыков, дайте готовый листочек с записью выражений.  Ученик будет считать и фиксировать ответы.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Понимать главную цель</a:t>
            </a:r>
            <a:endParaRPr lang="ru-RU" dirty="0"/>
          </a:p>
        </p:txBody>
      </p:sp>
      <p:pic>
        <p:nvPicPr>
          <p:cNvPr id="4" name="Picture 2" descr="C:\Users\user1\Desktop\IMG_5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3500462" cy="4525963"/>
          </a:xfrm>
          <a:prstGeom prst="rect">
            <a:avLst/>
          </a:prstGeom>
          <a:noFill/>
        </p:spPr>
      </p:pic>
      <p:pic>
        <p:nvPicPr>
          <p:cNvPr id="5" name="Picture 2" descr="C:\Users\user1\Desktop\IMG_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360435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Пошаговое выполнение задания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Адаптация способа преподнесения учебного материала включает в себя </a:t>
            </a:r>
            <a:r>
              <a:rPr lang="ru-RU" b="1" dirty="0" smtClean="0"/>
              <a:t>пошаговое обучение</a:t>
            </a:r>
            <a:r>
              <a:rPr lang="ru-RU" dirty="0" smtClean="0"/>
              <a:t>, когда формируемый учебный навык (</a:t>
            </a:r>
            <a:r>
              <a:rPr lang="ru-RU" dirty="0" err="1" smtClean="0"/>
              <a:t>навык</a:t>
            </a:r>
            <a:r>
              <a:rPr lang="ru-RU" dirty="0" smtClean="0"/>
              <a:t> выполнения конкретного задания) разбивается на большое количество мелких шагов. Каждый шаг отрабатывается по отдельности, после чего из этих шагов выстраивается определенный </a:t>
            </a:r>
            <a:r>
              <a:rPr lang="ru-RU" b="1" dirty="0" smtClean="0"/>
              <a:t>алгоритм</a:t>
            </a:r>
            <a:r>
              <a:rPr lang="ru-RU" dirty="0" smtClean="0"/>
              <a:t>, позволяющий ученику выполнить необходимое задание.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Пошаговое выполнение 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Общее задание: </a:t>
            </a:r>
            <a:r>
              <a:rPr lang="ru-RU" i="1" dirty="0" smtClean="0"/>
              <a:t>Начерти прямоугольник, длина которого 5 см, а ширина на 2 см меньше и вычисли его площадь.</a:t>
            </a:r>
            <a:endParaRPr lang="ru-RU" dirty="0" smtClean="0"/>
          </a:p>
          <a:p>
            <a:r>
              <a:rPr lang="ru-RU" dirty="0" smtClean="0"/>
              <a:t>Адаптированное задание:</a:t>
            </a:r>
          </a:p>
          <a:p>
            <a:r>
              <a:rPr lang="ru-RU" i="1" dirty="0" smtClean="0"/>
              <a:t>1) Длина прямоугольника 5 см, а ширина на 2 см меньше. Найди ширину.</a:t>
            </a:r>
            <a:endParaRPr lang="ru-RU" dirty="0" smtClean="0"/>
          </a:p>
          <a:p>
            <a:r>
              <a:rPr lang="ru-RU" i="1" dirty="0" smtClean="0"/>
              <a:t>2) Впиши найденное значение: длина прямоугольника 5 см, а </a:t>
            </a:r>
            <a:r>
              <a:rPr lang="ru-RU" i="1" dirty="0" err="1" smtClean="0"/>
              <a:t>ширина___</a:t>
            </a:r>
            <a:r>
              <a:rPr lang="ru-RU" i="1" dirty="0" smtClean="0"/>
              <a:t>  см.</a:t>
            </a:r>
            <a:endParaRPr lang="ru-RU" dirty="0" smtClean="0"/>
          </a:p>
          <a:p>
            <a:r>
              <a:rPr lang="ru-RU" i="1" dirty="0" smtClean="0"/>
              <a:t>3) Начерти прямоугольник с заданной длиной и шириной.</a:t>
            </a:r>
            <a:endParaRPr lang="ru-RU" dirty="0" smtClean="0"/>
          </a:p>
          <a:p>
            <a:r>
              <a:rPr lang="ru-RU" i="1" dirty="0" smtClean="0"/>
              <a:t>4) Выбери формулу, по которой можно вычислить площадь прямоугольника: </a:t>
            </a:r>
            <a:r>
              <a:rPr lang="ru-RU" i="1" dirty="0" err="1" smtClean="0"/>
              <a:t>S=a</a:t>
            </a:r>
            <a:r>
              <a:rPr lang="ru-RU" i="1" dirty="0" err="1" smtClean="0">
                <a:sym typeface="Wingdings"/>
              </a:rPr>
              <a:t></a:t>
            </a:r>
            <a:r>
              <a:rPr lang="ru-RU" i="1" dirty="0" err="1" smtClean="0"/>
              <a:t>b</a:t>
            </a:r>
            <a:r>
              <a:rPr lang="ru-RU" i="1" dirty="0" smtClean="0"/>
              <a:t> или     P=(</a:t>
            </a:r>
            <a:r>
              <a:rPr lang="ru-RU" i="1" dirty="0" err="1" smtClean="0"/>
              <a:t>a+b</a:t>
            </a:r>
            <a:r>
              <a:rPr lang="ru-RU" i="1" dirty="0" smtClean="0"/>
              <a:t>)</a:t>
            </a:r>
            <a:r>
              <a:rPr lang="ru-RU" i="1" dirty="0" smtClean="0">
                <a:sym typeface="Wingdings"/>
              </a:rPr>
              <a:t></a:t>
            </a:r>
            <a:r>
              <a:rPr lang="ru-RU" i="1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Требования, предъявляемые к детям  с ОВЗ, обучающимся в массовом   в классе   должны соответствовать уровню их развития, но не превышать и </a:t>
            </a:r>
            <a:r>
              <a:rPr lang="ru-RU" sz="3600" b="1" dirty="0" smtClean="0"/>
              <a:t>не занижать </a:t>
            </a:r>
            <a:r>
              <a:rPr lang="ru-RU" sz="3600" dirty="0" smtClean="0"/>
              <a:t>их учебных возможностей.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Пошаговое выполнение 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Тема «Культурные растения» с.107-108</a:t>
            </a:r>
          </a:p>
          <a:p>
            <a:pPr lvl="0"/>
            <a:r>
              <a:rPr lang="ru-RU" dirty="0" smtClean="0"/>
              <a:t>Рассмотри рисунок. Назови изображения.</a:t>
            </a:r>
          </a:p>
          <a:p>
            <a:pPr lvl="0"/>
            <a:r>
              <a:rPr lang="ru-RU" dirty="0" smtClean="0"/>
              <a:t>Раздели все растения на 3 группы – деревья, кустарники, травянистые растения.</a:t>
            </a:r>
          </a:p>
          <a:p>
            <a:pPr lvl="0"/>
            <a:r>
              <a:rPr lang="ru-RU" dirty="0" smtClean="0"/>
              <a:t>Сравни, в чем заключается сходство и в чём различие каждой группы.</a:t>
            </a:r>
          </a:p>
          <a:p>
            <a:pPr lvl="0"/>
            <a:r>
              <a:rPr lang="ru-RU" dirty="0" smtClean="0"/>
              <a:t>Составь таблицу. </a:t>
            </a:r>
          </a:p>
          <a:p>
            <a:pPr lvl="0"/>
            <a:r>
              <a:rPr lang="ru-RU" dirty="0" smtClean="0"/>
              <a:t>Какие из этих растений относятся к однолетним, двулетним, многолетним? Поставь условный знак в таблице.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Практическая направленность изучаемого материала </a:t>
            </a:r>
            <a:endParaRPr lang="ru-RU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51025" y="1600200"/>
            <a:ext cx="34509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ом\Desktop\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67836" y="1600200"/>
            <a:ext cx="339932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 Уровни обученности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Обученность</a:t>
            </a:r>
            <a:r>
              <a:rPr lang="ru-RU" dirty="0" smtClean="0"/>
              <a:t> – это реально усвоенные знания, умения и навыки.</a:t>
            </a:r>
          </a:p>
          <a:p>
            <a:pPr>
              <a:buNone/>
            </a:pPr>
            <a:r>
              <a:rPr lang="ru-RU" dirty="0" smtClean="0"/>
              <a:t> В педагогике выделяются пять уровней обученности: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различение,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 запоминание,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 понимание,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 умения (репродуктивные), </a:t>
            </a:r>
          </a:p>
          <a:p>
            <a:pPr marL="514350" indent="-514350">
              <a:buAutoNum type="arabicParenR"/>
            </a:pPr>
            <a:r>
              <a:rPr lang="ru-RU" dirty="0" smtClean="0"/>
              <a:t> перенос (творческие умения).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 Уровни обученности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Первый уровень обученности </a:t>
            </a:r>
            <a:r>
              <a:rPr lang="ru-RU" dirty="0" smtClean="0"/>
              <a:t>– </a:t>
            </a:r>
            <a:r>
              <a:rPr lang="ru-RU" b="1" dirty="0" smtClean="0"/>
              <a:t>различение </a:t>
            </a:r>
            <a:r>
              <a:rPr lang="ru-RU" dirty="0" smtClean="0"/>
              <a:t>– характеризуется тем, что ученик может отличить один объект (предмет) от другого по наиболее существенным признакам.</a:t>
            </a:r>
          </a:p>
          <a:p>
            <a:pPr>
              <a:buNone/>
            </a:pPr>
            <a:r>
              <a:rPr lang="ru-RU" b="1" dirty="0" smtClean="0"/>
              <a:t>Второй уровень обученности </a:t>
            </a:r>
            <a:r>
              <a:rPr lang="ru-RU" dirty="0" smtClean="0"/>
              <a:t>– </a:t>
            </a:r>
            <a:r>
              <a:rPr lang="ru-RU" b="1" dirty="0" smtClean="0"/>
              <a:t>запоминание</a:t>
            </a:r>
            <a:r>
              <a:rPr lang="ru-RU" dirty="0" smtClean="0"/>
              <a:t> – характеризуется тем, что ученик может пересказать содержание текста, правила, положения, теоретические утверждения.</a:t>
            </a:r>
          </a:p>
          <a:p>
            <a:pPr>
              <a:buNone/>
            </a:pPr>
            <a:r>
              <a:rPr lang="ru-RU" b="1" dirty="0" smtClean="0"/>
              <a:t>Третий уровень обученности </a:t>
            </a:r>
            <a:r>
              <a:rPr lang="ru-RU" dirty="0" smtClean="0"/>
              <a:t>– </a:t>
            </a:r>
            <a:r>
              <a:rPr lang="ru-RU" b="1" dirty="0" smtClean="0"/>
              <a:t>понимание. </a:t>
            </a:r>
            <a:r>
              <a:rPr lang="ru-RU" dirty="0" smtClean="0"/>
              <a:t>На этом уровне обучающийся находит существенные признаки и связи изучаемых явлений, предметов на основе анализа, синтеза, логического умозаключения, определяет сходство, сопоставляет полученную информацию с имеющимися знаниями.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 Уровни обученности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Четвёртый уровень обученности–простейшие умения и навыки. </a:t>
            </a:r>
            <a:r>
              <a:rPr lang="ru-RU" dirty="0" smtClean="0"/>
              <a:t>На этом уровне обученности обучающийся умеет применять в практической деятельности свои теоретические знания, может решать задачи с применением усвоенных ранее знаний, выявляет причинно-следственные связи при изучении теоретического материала, умеет находить в окружающей действительности изучаемые законы, явления и т.д. Это соответствует довольно высокому уровню обученности.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 Уровни обученности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Пятый уровень обученности </a:t>
            </a:r>
            <a:r>
              <a:rPr lang="ru-RU" dirty="0" smtClean="0"/>
              <a:t>– Целью всякого обучения является широкий перенос усвоенных обучающимися действий в новые условия. Обучающийся на этом уровне умеет обобщать и творчески использовать полученные в ходе обучения знания в новой нестандартной ситуации, находит оригинальные решения поставленной перед ним задачи.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62657" y="1600200"/>
            <a:ext cx="3427686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9" descr="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3411" y="1645761"/>
            <a:ext cx="3088178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 класс. Алфавит (на работу 5-10 минут).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 уровень. Запиши первые десять букв алфавита.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2 уровень. Продолжи алфавит: л, .., … ... </a:t>
            </a:r>
            <a:r>
              <a:rPr lang="ru-RU" dirty="0" err="1" smtClean="0"/>
              <a:t>ц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 уровень. Расшифруй слова, используя алфавит.</a:t>
            </a:r>
          </a:p>
          <a:p>
            <a:r>
              <a:rPr lang="ru-RU" dirty="0" smtClean="0"/>
              <a:t>и, а, с, т; т, о, г, с, </a:t>
            </a:r>
            <a:r>
              <a:rPr lang="ru-RU" dirty="0" err="1" smtClean="0"/>
              <a:t>ь</a:t>
            </a:r>
            <a:r>
              <a:rPr lang="ru-RU" dirty="0" smtClean="0"/>
              <a:t>; т, о, </a:t>
            </a:r>
            <a:r>
              <a:rPr lang="ru-RU" dirty="0" err="1" smtClean="0"/>
              <a:t>н</a:t>
            </a:r>
            <a:r>
              <a:rPr lang="ru-RU" dirty="0" smtClean="0"/>
              <a:t>, 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Математика. 2 класс «Однозначные и двузначные числа».</a:t>
            </a:r>
            <a:endParaRPr lang="ru-RU" dirty="0" smtClean="0"/>
          </a:p>
          <a:p>
            <a:r>
              <a:rPr lang="ru-RU" dirty="0" smtClean="0"/>
              <a:t>1 уровень. Даны числа: 10, 93, 5, 18, 5, 56, 1, 8, 57, 3</a:t>
            </a:r>
          </a:p>
          <a:p>
            <a:pPr>
              <a:buNone/>
            </a:pPr>
            <a:r>
              <a:rPr lang="ru-RU" dirty="0" smtClean="0"/>
              <a:t>     Раздели их на группы.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 уровень. Даны числа: 10, 93, 5, 18, 5, 56, 1, 8, 57, 3</a:t>
            </a:r>
          </a:p>
          <a:p>
            <a:pPr>
              <a:buNone/>
            </a:pPr>
            <a:r>
              <a:rPr lang="ru-RU" dirty="0" smtClean="0"/>
              <a:t>    Запиши двузначные числа в порядке возрастания.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 уровень. Определи, сколько знаков потребуется для записи  заданных чисел: 46, 64,77, 44, 66, 76, 67,    Запиши числа  в порядке их возрастания.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u="sng" dirty="0" smtClean="0"/>
              <a:t>Парные согласные на конце слова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i="1" u="sng" dirty="0" smtClean="0"/>
              <a:t>Уровень 1.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Спишите.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(б, п ) - …, арбу(с, </a:t>
            </a:r>
            <a:r>
              <a:rPr lang="ru-RU" dirty="0" err="1" smtClean="0"/>
              <a:t>з</a:t>
            </a:r>
            <a:r>
              <a:rPr lang="ru-RU" dirty="0" smtClean="0"/>
              <a:t>) - …, </a:t>
            </a:r>
            <a:r>
              <a:rPr lang="ru-RU" dirty="0" err="1" smtClean="0"/>
              <a:t>гара</a:t>
            </a:r>
            <a:r>
              <a:rPr lang="ru-RU" dirty="0" smtClean="0"/>
              <a:t>(</a:t>
            </a:r>
            <a:r>
              <a:rPr lang="ru-RU" dirty="0" err="1" smtClean="0"/>
              <a:t>ш</a:t>
            </a:r>
            <a:r>
              <a:rPr lang="ru-RU" dirty="0" smtClean="0"/>
              <a:t>, ж) - …, жира(</a:t>
            </a:r>
            <a:r>
              <a:rPr lang="ru-RU" dirty="0" err="1" smtClean="0"/>
              <a:t>в,ф</a:t>
            </a:r>
            <a:r>
              <a:rPr lang="ru-RU" dirty="0" smtClean="0"/>
              <a:t>) - …, </a:t>
            </a:r>
            <a:r>
              <a:rPr lang="ru-RU" dirty="0" err="1" smtClean="0"/>
              <a:t>заво</a:t>
            </a:r>
            <a:r>
              <a:rPr lang="ru-RU" dirty="0" smtClean="0"/>
              <a:t>(</a:t>
            </a:r>
            <a:r>
              <a:rPr lang="ru-RU" dirty="0" err="1" smtClean="0"/>
              <a:t>т,д</a:t>
            </a:r>
            <a:r>
              <a:rPr lang="ru-RU" dirty="0" smtClean="0"/>
              <a:t>) - …, </a:t>
            </a:r>
            <a:r>
              <a:rPr lang="ru-RU" dirty="0" err="1" smtClean="0"/>
              <a:t>гвоз</a:t>
            </a:r>
            <a:r>
              <a:rPr lang="ru-RU" dirty="0" smtClean="0"/>
              <a:t>(</a:t>
            </a:r>
            <a:r>
              <a:rPr lang="ru-RU" dirty="0" err="1" smtClean="0"/>
              <a:t>д</a:t>
            </a:r>
            <a:r>
              <a:rPr lang="ru-RU" dirty="0" smtClean="0"/>
              <a:t>, т)</a:t>
            </a:r>
            <a:r>
              <a:rPr lang="ru-RU" dirty="0" err="1" smtClean="0"/>
              <a:t>ь</a:t>
            </a:r>
            <a:r>
              <a:rPr lang="ru-RU" dirty="0" smtClean="0"/>
              <a:t> - …, ёр(</a:t>
            </a:r>
            <a:r>
              <a:rPr lang="ru-RU" dirty="0" err="1" smtClean="0"/>
              <a:t>ж,ш</a:t>
            </a:r>
            <a:r>
              <a:rPr lang="ru-RU" dirty="0" smtClean="0"/>
              <a:t>) -…, </a:t>
            </a:r>
            <a:r>
              <a:rPr lang="ru-RU" dirty="0" err="1" smtClean="0"/>
              <a:t>вежли</a:t>
            </a:r>
            <a:r>
              <a:rPr lang="ru-RU" dirty="0" smtClean="0"/>
              <a:t>(</a:t>
            </a:r>
            <a:r>
              <a:rPr lang="ru-RU" dirty="0" err="1" smtClean="0"/>
              <a:t>в,ф</a:t>
            </a:r>
            <a:r>
              <a:rPr lang="ru-RU" dirty="0" smtClean="0"/>
              <a:t>) -…, </a:t>
            </a:r>
            <a:r>
              <a:rPr lang="ru-RU" dirty="0" err="1" smtClean="0"/>
              <a:t>хоро</a:t>
            </a:r>
            <a:r>
              <a:rPr lang="ru-RU" dirty="0" smtClean="0"/>
              <a:t>(</a:t>
            </a:r>
            <a:r>
              <a:rPr lang="ru-RU" dirty="0" err="1" smtClean="0"/>
              <a:t>ж,ш</a:t>
            </a:r>
            <a:r>
              <a:rPr lang="ru-RU" dirty="0" smtClean="0"/>
              <a:t>) - …. .</a:t>
            </a:r>
          </a:p>
          <a:p>
            <a:r>
              <a:rPr lang="ru-RU" i="1" u="sng" dirty="0" smtClean="0"/>
              <a:t>Уровень 2.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Прочитайте слова.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… - …, арбу… - …, </a:t>
            </a:r>
            <a:r>
              <a:rPr lang="ru-RU" dirty="0" err="1" smtClean="0"/>
              <a:t>гара</a:t>
            </a:r>
            <a:r>
              <a:rPr lang="ru-RU" dirty="0" smtClean="0"/>
              <a:t>… - …, жира… - …, </a:t>
            </a:r>
            <a:r>
              <a:rPr lang="ru-RU" dirty="0" err="1" smtClean="0"/>
              <a:t>заво</a:t>
            </a:r>
            <a:r>
              <a:rPr lang="ru-RU" dirty="0" smtClean="0"/>
              <a:t>… - …, </a:t>
            </a:r>
            <a:r>
              <a:rPr lang="ru-RU" dirty="0" err="1" smtClean="0"/>
              <a:t>гвоз</a:t>
            </a:r>
            <a:r>
              <a:rPr lang="ru-RU" dirty="0" smtClean="0"/>
              <a:t>…</a:t>
            </a:r>
            <a:r>
              <a:rPr lang="ru-RU" dirty="0" err="1" smtClean="0"/>
              <a:t>ь</a:t>
            </a:r>
            <a:r>
              <a:rPr lang="ru-RU" dirty="0" smtClean="0"/>
              <a:t> - …, ёр… -…, </a:t>
            </a:r>
            <a:r>
              <a:rPr lang="ru-RU" dirty="0" err="1" smtClean="0"/>
              <a:t>вежли</a:t>
            </a:r>
            <a:r>
              <a:rPr lang="ru-RU" dirty="0" smtClean="0"/>
              <a:t>… - …, </a:t>
            </a:r>
            <a:r>
              <a:rPr lang="ru-RU" dirty="0" err="1" smtClean="0"/>
              <a:t>хоро</a:t>
            </a:r>
            <a:r>
              <a:rPr lang="ru-RU" dirty="0" smtClean="0"/>
              <a:t>… -….</a:t>
            </a:r>
          </a:p>
          <a:p>
            <a:r>
              <a:rPr lang="ru-RU" i="1" u="sng" dirty="0" smtClean="0"/>
              <a:t>Уровень 3.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Прочитайте слова. Вставьте пропущенные буквы. Напишите проверочные.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Разделите слова на 2 группы.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Ястре</a:t>
            </a:r>
            <a:r>
              <a:rPr lang="ru-RU" dirty="0" smtClean="0"/>
              <a:t>… - …, арбу… - …, </a:t>
            </a:r>
            <a:r>
              <a:rPr lang="ru-RU" dirty="0" err="1" smtClean="0"/>
              <a:t>гара</a:t>
            </a:r>
            <a:r>
              <a:rPr lang="ru-RU" dirty="0" smtClean="0"/>
              <a:t>… - …, жира… - …, </a:t>
            </a:r>
            <a:r>
              <a:rPr lang="ru-RU" dirty="0" err="1" smtClean="0"/>
              <a:t>заво</a:t>
            </a:r>
            <a:r>
              <a:rPr lang="ru-RU" dirty="0" smtClean="0"/>
              <a:t>… - …, </a:t>
            </a:r>
            <a:r>
              <a:rPr lang="ru-RU" dirty="0" err="1" smtClean="0"/>
              <a:t>гвоз</a:t>
            </a:r>
            <a:r>
              <a:rPr lang="ru-RU" dirty="0" smtClean="0"/>
              <a:t>…</a:t>
            </a:r>
            <a:r>
              <a:rPr lang="ru-RU" dirty="0" err="1" smtClean="0"/>
              <a:t>ь</a:t>
            </a:r>
            <a:r>
              <a:rPr lang="ru-RU" dirty="0" smtClean="0"/>
              <a:t> - …, ёр… -…, </a:t>
            </a:r>
            <a:r>
              <a:rPr lang="ru-RU" dirty="0" err="1" smtClean="0"/>
              <a:t>вежли</a:t>
            </a:r>
            <a:r>
              <a:rPr lang="ru-RU" dirty="0" smtClean="0"/>
              <a:t>… - …, </a:t>
            </a:r>
            <a:r>
              <a:rPr lang="ru-RU" dirty="0" err="1" smtClean="0"/>
              <a:t>хоро</a:t>
            </a:r>
            <a:r>
              <a:rPr lang="ru-RU" dirty="0" smtClean="0"/>
              <a:t>… -….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Несоответствие учебной нагрузки индивидуальным возможностям школьников может вызвать с одной стороны чувство неуверенности в себе, боязнь ошибиться, безынициативность, и с другой стороны вызвать необоснованное ощущение легкости учения, что приводит к несформированности волевых усилий, неумению преодолевать трудности.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заданий 1, 2 или 3 уровня обученности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«Для чего люди выращивают культурные растения»</a:t>
            </a:r>
            <a:endParaRPr lang="ru-RU" sz="2800" dirty="0" smtClean="0"/>
          </a:p>
          <a:p>
            <a:pPr lvl="1"/>
            <a:r>
              <a:rPr lang="ru-RU" b="1" dirty="0" smtClean="0"/>
              <a:t>Узнавание</a:t>
            </a:r>
            <a:r>
              <a:rPr lang="ru-RU" dirty="0" smtClean="0"/>
              <a:t> – Рассмотри рисунок. Назови дикорастущие и культурные растения. </a:t>
            </a:r>
            <a:endParaRPr lang="ru-RU" sz="2400" dirty="0" smtClean="0"/>
          </a:p>
          <a:p>
            <a:pPr lvl="1"/>
            <a:r>
              <a:rPr lang="ru-RU" b="1" dirty="0" smtClean="0"/>
              <a:t>Понимание</a:t>
            </a:r>
            <a:r>
              <a:rPr lang="ru-RU" dirty="0" smtClean="0"/>
              <a:t> – Чем отличаются дикорастущие растения от культурных? Помоги Мише разобраться, кто в саду рядом с яблоней посадил репейник. </a:t>
            </a:r>
            <a:endParaRPr lang="ru-RU" sz="2400" dirty="0" smtClean="0"/>
          </a:p>
          <a:p>
            <a:pPr lvl="1"/>
            <a:r>
              <a:rPr lang="ru-RU" b="1" dirty="0" smtClean="0"/>
              <a:t>Применение</a:t>
            </a:r>
            <a:r>
              <a:rPr lang="ru-RU" dirty="0" smtClean="0"/>
              <a:t> – Подели культурные растения на группы. Приведи свои примеры растений каждой группы.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9+5                    3+9              15-6</a:t>
            </a:r>
          </a:p>
          <a:p>
            <a:r>
              <a:rPr lang="ru-RU" dirty="0" smtClean="0"/>
              <a:t>12-7                   11-8             7+7</a:t>
            </a:r>
          </a:p>
          <a:p>
            <a:r>
              <a:rPr lang="ru-RU" dirty="0" smtClean="0"/>
              <a:t>Основное задание: выполни вычисления</a:t>
            </a:r>
          </a:p>
          <a:p>
            <a:r>
              <a:rPr lang="ru-RU" dirty="0" smtClean="0"/>
              <a:t>Дополнительные задания:</a:t>
            </a:r>
          </a:p>
          <a:p>
            <a:pPr lvl="0"/>
            <a:r>
              <a:rPr lang="ru-RU" dirty="0" smtClean="0"/>
              <a:t>Запиши ответы в порядке возрастания/убывания</a:t>
            </a:r>
          </a:p>
          <a:p>
            <a:pPr lvl="0"/>
            <a:r>
              <a:rPr lang="ru-RU" dirty="0" smtClean="0"/>
              <a:t>Составь задачу по одному из выражений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 Использование разных видов помощи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Стимулирующая помощь </a:t>
            </a:r>
          </a:p>
          <a:p>
            <a:r>
              <a:rPr lang="ru-RU" dirty="0" smtClean="0"/>
              <a:t>Необходимость в стимулирующей помощи возникает тогда, когда ребенок не включается в работу после получения задания или когда работа завершена, но выполнена неверно. В первом случае учитель подходит к ребенку и помогает ему организовать себя, мобилизовать внимание, нацелить на решение задачи (ободряя его, успокаивая, вселяя уверенность в способности справиться с задачей); учитель спрашивает у ребенка, понял ли он задание, и, если выясняется, что нет, разъясняет его. Во втором случае учитель указывает на наличие ошибки в работе и необходимость проверки предложенного решения.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разных видов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Направляющая помощь </a:t>
            </a:r>
          </a:p>
          <a:p>
            <a:r>
              <a:rPr lang="ru-RU" dirty="0" smtClean="0"/>
              <a:t>Данный вид помощи относится к случаям, когда у ребенка возникают затруднения в определении средств, способов деятельности, в планировании — в определении первого шага и последующих действий. Эти затруднения или могут быть обнаружены в процессе работы или выявляются уже после того, как работа закончена, но сделана неправильно. В обоих случаях учитель прямо или косвенно направляет ребенка на правильный путь.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Направляющая помощь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33243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38325"/>
            <a:ext cx="4124324" cy="494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разных видов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Обучающая помощь</a:t>
            </a:r>
          </a:p>
          <a:p>
            <a:r>
              <a:rPr lang="ru-RU" dirty="0" smtClean="0"/>
              <a:t> Необходимость оказания обучающей помощи возникает в тех случаях, когда другие ее виды оказываются недостаточными, когда надо непосредственно указать или показать, что и как надо делать для того, чтобы решить учебную задачу или исправить допущенную в ходе решения ошибку.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разных видов помощи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лучшего усвоения того или иного способа вычисления ребенку предлагается карточка с развернутым образцом способа вычисления:</a:t>
            </a:r>
          </a:p>
          <a:p>
            <a:r>
              <a:rPr lang="ru-RU" dirty="0" smtClean="0"/>
              <a:t>86:2= (80+6):2= 80:2 + 6:2= 40+3=43</a:t>
            </a:r>
          </a:p>
          <a:p>
            <a:r>
              <a:rPr lang="ru-RU" dirty="0" smtClean="0"/>
              <a:t>Затем этот </a:t>
            </a:r>
            <a:r>
              <a:rPr lang="ru-RU" b="1" dirty="0" smtClean="0"/>
              <a:t>развернутый образец</a:t>
            </a:r>
            <a:r>
              <a:rPr lang="ru-RU" dirty="0" smtClean="0"/>
              <a:t> заменяется сокращенным 86:2=(80+6):2=43</a:t>
            </a:r>
          </a:p>
          <a:p>
            <a:r>
              <a:rPr lang="ru-RU" dirty="0" smtClean="0"/>
              <a:t>И, наконец, задание выполняется без образца, 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разных видов помощи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Эффективным приемом для нормализации учебной деятельности обучающихся с ОВЗ  является </a:t>
            </a:r>
            <a:r>
              <a:rPr lang="ru-RU" b="1" dirty="0" smtClean="0"/>
              <a:t>алгоритмизация. </a:t>
            </a:r>
            <a:r>
              <a:rPr lang="ru-RU" dirty="0" smtClean="0"/>
              <a:t>С помощью этого приема достигается подчинение детей какому-либо предписанию. Это различные </a:t>
            </a:r>
            <a:r>
              <a:rPr lang="ru-RU" b="1" dirty="0" smtClean="0"/>
              <a:t>памятки-инструкции</a:t>
            </a:r>
            <a:r>
              <a:rPr lang="ru-RU" dirty="0" smtClean="0"/>
              <a:t>, в которых записана последовательность действий при решении уравнений, задач, трудных случаев умножения и деления. Памятки учат детей правильно рассуждать и контролировать себя во время выполнения самостоятельных работ.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Памятки - инструкции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 Выполни вычисления в скобках (------). </a:t>
            </a:r>
          </a:p>
          <a:p>
            <a:r>
              <a:rPr lang="ru-RU" dirty="0" smtClean="0"/>
              <a:t>2. Выполни действия умножения и деления (по порядку слева направо). </a:t>
            </a:r>
          </a:p>
          <a:p>
            <a:r>
              <a:rPr lang="ru-RU" dirty="0" smtClean="0"/>
              <a:t>3. Выполни действия сложения и вычитания (по порядку слева направо). </a:t>
            </a:r>
          </a:p>
          <a:p>
            <a:r>
              <a:rPr lang="ru-RU" b="1" dirty="0" smtClean="0"/>
              <a:t>Или другой алгоритм: </a:t>
            </a:r>
          </a:p>
          <a:p>
            <a:r>
              <a:rPr lang="ru-RU" dirty="0" smtClean="0"/>
              <a:t>1. Записать вычитаемое под уменьшаемым. Разряд под разрядом. </a:t>
            </a:r>
          </a:p>
          <a:p>
            <a:r>
              <a:rPr lang="ru-RU" dirty="0" smtClean="0"/>
              <a:t>2. Вычесть единицы, записать ответ под единицами. </a:t>
            </a:r>
          </a:p>
          <a:p>
            <a:r>
              <a:rPr lang="ru-RU" dirty="0" smtClean="0"/>
              <a:t>3. Вычесть десятки, записать ответ под десятками.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358081" y="2214553"/>
            <a:ext cx="455875" cy="1071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67"/>
                </a:moveTo>
                <a:lnTo>
                  <a:pt x="5400" y="12267"/>
                </a:lnTo>
                <a:lnTo>
                  <a:pt x="5400" y="0"/>
                </a:lnTo>
                <a:lnTo>
                  <a:pt x="16200" y="0"/>
                </a:lnTo>
                <a:lnTo>
                  <a:pt x="16200" y="12267"/>
                </a:lnTo>
                <a:lnTo>
                  <a:pt x="21600" y="1226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071802" y="2071678"/>
            <a:ext cx="455875" cy="121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365"/>
                </a:moveTo>
                <a:lnTo>
                  <a:pt x="5400" y="1336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365"/>
                </a:lnTo>
                <a:lnTo>
                  <a:pt x="21600" y="1336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5715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161" name="Group 161"/>
          <p:cNvGrpSpPr/>
          <p:nvPr/>
        </p:nvGrpSpPr>
        <p:grpSpPr>
          <a:xfrm>
            <a:off x="214282" y="-377764"/>
            <a:ext cx="3934357" cy="6092752"/>
            <a:chOff x="0" y="-1377871"/>
            <a:chExt cx="3934356" cy="6092751"/>
          </a:xfrm>
        </p:grpSpPr>
        <p:sp>
          <p:nvSpPr>
            <p:cNvPr id="156" name="Shape 156"/>
            <p:cNvSpPr/>
            <p:nvPr/>
          </p:nvSpPr>
          <p:spPr>
            <a:xfrm>
              <a:off x="0" y="1800285"/>
              <a:ext cx="3072094" cy="291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2350065">
              <a:off x="1609249" y="876225"/>
              <a:ext cx="418976" cy="128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88"/>
                  </a:moveTo>
                  <a:lnTo>
                    <a:pt x="5400" y="1568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688"/>
                  </a:lnTo>
                  <a:lnTo>
                    <a:pt x="21600" y="1568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0" name="Group 160"/>
            <p:cNvGrpSpPr/>
            <p:nvPr/>
          </p:nvGrpSpPr>
          <p:grpSpPr>
            <a:xfrm>
              <a:off x="1169721" y="-1377872"/>
              <a:ext cx="2764636" cy="2783684"/>
              <a:chOff x="-162471" y="-956778"/>
              <a:chExt cx="2764634" cy="2783683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-1" y="-1"/>
                <a:ext cx="2602164" cy="1634928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spcBef>
                    <a:spcPts val="1000"/>
                  </a:spcBef>
                  <a:defRPr sz="2000" b="1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-162472" y="-956779"/>
                <a:ext cx="2602164" cy="27836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ctr">
                  <a:spcBef>
                    <a:spcPts val="1000"/>
                  </a:spcBef>
                </a:pPr>
                <a:endParaRPr/>
              </a:p>
              <a:p>
                <a:pPr lvl="0" algn="ctr">
                  <a:spcBef>
                    <a:spcPts val="1000"/>
                  </a:spcBef>
                </a:pPr>
                <a:endParaRPr/>
              </a:p>
              <a:p>
                <a:pPr lvl="0" algn="ctr">
                  <a:spcBef>
                    <a:spcPts val="1000"/>
                  </a:spcBef>
                </a:pPr>
                <a:endParaRPr/>
              </a:p>
              <a:p>
                <a:pPr lvl="0" algn="ctr">
                  <a:spcBef>
                    <a:spcPts val="1000"/>
                  </a:spcBef>
                </a:pPr>
                <a:r>
                  <a:t>Принятие смыслового алгоритма построения программы коррекционной работы</a:t>
                </a:r>
              </a:p>
            </p:txBody>
          </p:sp>
        </p:grpSp>
      </p:grpSp>
      <p:grpSp>
        <p:nvGrpSpPr>
          <p:cNvPr id="167" name="Group 167"/>
          <p:cNvGrpSpPr/>
          <p:nvPr/>
        </p:nvGrpSpPr>
        <p:grpSpPr>
          <a:xfrm>
            <a:off x="4500562" y="762479"/>
            <a:ext cx="3409904" cy="4952304"/>
            <a:chOff x="0" y="-237628"/>
            <a:chExt cx="3409903" cy="4952303"/>
          </a:xfrm>
        </p:grpSpPr>
        <p:sp>
          <p:nvSpPr>
            <p:cNvPr id="162" name="Shape 162"/>
            <p:cNvSpPr/>
            <p:nvPr/>
          </p:nvSpPr>
          <p:spPr>
            <a:xfrm>
              <a:off x="-1" y="1824200"/>
              <a:ext cx="3071873" cy="289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2350065">
              <a:off x="1538782" y="908865"/>
              <a:ext cx="400630" cy="127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9"/>
                  </a:moveTo>
                  <a:lnTo>
                    <a:pt x="5400" y="15899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99"/>
                  </a:lnTo>
                  <a:lnTo>
                    <a:pt x="21600" y="15899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6" name="Group 166"/>
            <p:cNvGrpSpPr/>
            <p:nvPr/>
          </p:nvGrpSpPr>
          <p:grpSpPr>
            <a:xfrm>
              <a:off x="1459380" y="-237629"/>
              <a:ext cx="1950524" cy="1418184"/>
              <a:chOff x="-326380" y="-237628"/>
              <a:chExt cx="1950523" cy="1418183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-326381" y="-237629"/>
                <a:ext cx="1950525" cy="1418184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spcBef>
                    <a:spcPts val="1000"/>
                  </a:spcBef>
                  <a:defRPr sz="2000" b="1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-1" y="0"/>
                <a:ext cx="1624145" cy="891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spcBef>
                    <a:spcPts val="1000"/>
                  </a:spcBef>
                </a:lvl1pPr>
              </a:lstStyle>
              <a:p>
                <a:pPr lvl="0"/>
                <a:r>
                  <a:t>Преодоление возникающих трудностей</a:t>
                </a:r>
              </a:p>
            </p:txBody>
          </p:sp>
        </p:grpSp>
      </p:grpSp>
      <p:pic>
        <p:nvPicPr>
          <p:cNvPr id="168" name="image26.png" descr="C:\Users\татьяна\Desktop\mensen_jongen_loopt_in_geel_shirt.bmp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0363" y="3357562"/>
            <a:ext cx="571505" cy="1580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26.tif" descr="C:\Users\татьяна\Desktop\mensen_jongen_loopt_in_geel_shirt.bmp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3767" y="3286123"/>
            <a:ext cx="571505" cy="1580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27.png" descr="mensen_jongen_in_groene_tuinbroek.bmp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6644" y="3286123"/>
            <a:ext cx="571505" cy="15240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02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  <p:bldP spid="155" grpId="0" animBg="1" advAuto="0"/>
      <p:bldP spid="169" grpId="0" animBg="1" advAuto="0"/>
      <p:bldP spid="170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Поэтому, обучение таких учеников необходимо осуществлять с ориентацией на «зону ближайшего развития». Учитывая, что «то, что сегодня ученик сумеет сделать в сотрудничестве с педагогом, он сможет сделать самостоятельно завтра».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 Индивидуальные 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5600" indent="-342900">
              <a:spcBef>
                <a:spcPts val="16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использование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стандартизированных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sz="2800" b="1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нестандартизированных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методов</a:t>
            </a:r>
            <a:r>
              <a:rPr lang="ru-RU" sz="2800" spc="-10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(устных и </a:t>
            </a:r>
            <a:r>
              <a:rPr lang="ru-RU" sz="2800" spc="-5" dirty="0" smtClean="0">
                <a:latin typeface="Times New Roman"/>
                <a:cs typeface="Times New Roman"/>
              </a:rPr>
              <a:t>письменных, индивидуальных </a:t>
            </a:r>
            <a:r>
              <a:rPr lang="ru-RU" sz="2800" dirty="0" smtClean="0">
                <a:latin typeface="Times New Roman"/>
                <a:cs typeface="Times New Roman"/>
              </a:rPr>
              <a:t>и </a:t>
            </a:r>
            <a:r>
              <a:rPr lang="ru-RU" sz="2800" spc="-5" dirty="0" smtClean="0">
                <a:latin typeface="Times New Roman"/>
                <a:cs typeface="Times New Roman"/>
              </a:rPr>
              <a:t>групповых, </a:t>
            </a:r>
            <a:r>
              <a:rPr lang="ru-RU" sz="2800" spc="10" dirty="0" smtClean="0">
                <a:latin typeface="Times New Roman"/>
                <a:cs typeface="Times New Roman"/>
              </a:rPr>
              <a:t>само- </a:t>
            </a:r>
            <a:r>
              <a:rPr lang="ru-RU" sz="2800" dirty="0" smtClean="0">
                <a:latin typeface="Times New Roman"/>
                <a:cs typeface="Times New Roman"/>
              </a:rPr>
              <a:t>и  </a:t>
            </a:r>
            <a:r>
              <a:rPr lang="ru-RU" sz="2800" spc="-5" dirty="0" err="1" smtClean="0">
                <a:latin typeface="Times New Roman"/>
                <a:cs typeface="Times New Roman"/>
              </a:rPr>
              <a:t>взаимооценки</a:t>
            </a:r>
            <a:r>
              <a:rPr lang="ru-RU" sz="2800" spc="-5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и</a:t>
            </a:r>
            <a:r>
              <a:rPr lang="ru-RU" sz="2800" spc="-20" dirty="0" smtClean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др.)</a:t>
            </a:r>
          </a:p>
          <a:p>
            <a:pPr marL="355600" indent="-3429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уровневый</a:t>
            </a:r>
            <a:r>
              <a:rPr lang="ru-RU" sz="2800" spc="-5" dirty="0" smtClean="0">
                <a:latin typeface="Times New Roman"/>
                <a:cs typeface="Times New Roman"/>
              </a:rPr>
              <a:t> </a:t>
            </a:r>
            <a:r>
              <a:rPr lang="ru-RU" sz="2800" spc="-35" dirty="0" smtClean="0">
                <a:latin typeface="Times New Roman"/>
                <a:cs typeface="Times New Roman"/>
              </a:rPr>
              <a:t>подход </a:t>
            </a:r>
            <a:r>
              <a:rPr lang="ru-RU" sz="2800" dirty="0" smtClean="0">
                <a:latin typeface="Times New Roman"/>
                <a:cs typeface="Times New Roman"/>
              </a:rPr>
              <a:t>в </a:t>
            </a:r>
            <a:r>
              <a:rPr lang="ru-RU" sz="2800" spc="-5" dirty="0" smtClean="0">
                <a:latin typeface="Times New Roman"/>
                <a:cs typeface="Times New Roman"/>
              </a:rPr>
              <a:t>инструментарии, </a:t>
            </a:r>
            <a:r>
              <a:rPr lang="ru-RU" sz="2800" dirty="0" smtClean="0">
                <a:latin typeface="Times New Roman"/>
                <a:cs typeface="Times New Roman"/>
              </a:rPr>
              <a:t>в </a:t>
            </a:r>
            <a:r>
              <a:rPr lang="ru-RU" sz="2800" spc="-5" dirty="0" smtClean="0">
                <a:latin typeface="Times New Roman"/>
                <a:cs typeface="Times New Roman"/>
              </a:rPr>
              <a:t>представлении</a:t>
            </a:r>
            <a:r>
              <a:rPr lang="ru-RU" sz="2800" spc="90" dirty="0" smtClean="0"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latin typeface="Times New Roman"/>
                <a:cs typeface="Times New Roman"/>
              </a:rPr>
              <a:t>результатов;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355600" indent="-3429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оценка </a:t>
            </a:r>
            <a:r>
              <a:rPr lang="ru-RU" sz="2800" spc="-15" dirty="0" smtClean="0">
                <a:latin typeface="Times New Roman"/>
                <a:cs typeface="Times New Roman"/>
              </a:rPr>
              <a:t>методом</a:t>
            </a:r>
            <a:r>
              <a:rPr lang="ru-RU" sz="2800" spc="-40" dirty="0" smtClean="0"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latin typeface="Times New Roman"/>
                <a:cs typeface="Times New Roman"/>
              </a:rPr>
              <a:t>«сложения» - </a:t>
            </a:r>
            <a:r>
              <a:rPr lang="ru-RU" sz="28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накопительная</a:t>
            </a:r>
            <a:r>
              <a:rPr lang="ru-RU" sz="2800" spc="-10" dirty="0" smtClean="0">
                <a:latin typeface="Times New Roman"/>
                <a:cs typeface="Times New Roman"/>
              </a:rPr>
              <a:t>;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355600" marR="137795" indent="-342900" algn="just">
              <a:spcBef>
                <a:spcPts val="96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z="28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комплексный </a:t>
            </a:r>
            <a:r>
              <a:rPr lang="ru-RU" sz="28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подход </a:t>
            </a:r>
            <a:r>
              <a:rPr lang="ru-RU" sz="2800" dirty="0" smtClean="0">
                <a:latin typeface="Times New Roman"/>
                <a:cs typeface="Times New Roman"/>
              </a:rPr>
              <a:t>к </a:t>
            </a:r>
            <a:r>
              <a:rPr lang="ru-RU" sz="2800" spc="-10" dirty="0" smtClean="0">
                <a:latin typeface="Times New Roman"/>
                <a:cs typeface="Times New Roman"/>
              </a:rPr>
              <a:t>оценке </a:t>
            </a:r>
            <a:r>
              <a:rPr lang="ru-RU" sz="2800" spc="-25" dirty="0" smtClean="0">
                <a:latin typeface="Times New Roman"/>
                <a:cs typeface="Times New Roman"/>
              </a:rPr>
              <a:t>результатов </a:t>
            </a:r>
            <a:r>
              <a:rPr lang="ru-RU" sz="2800" spc="-5" dirty="0" smtClean="0">
                <a:latin typeface="Times New Roman"/>
                <a:cs typeface="Times New Roman"/>
              </a:rPr>
              <a:t>образования, позволяющий  </a:t>
            </a:r>
            <a:r>
              <a:rPr lang="ru-RU" sz="2800" spc="5" dirty="0" smtClean="0">
                <a:latin typeface="Times New Roman"/>
                <a:cs typeface="Times New Roman"/>
              </a:rPr>
              <a:t>вести </a:t>
            </a:r>
            <a:r>
              <a:rPr lang="ru-RU" sz="2800" spc="-5" dirty="0" smtClean="0">
                <a:latin typeface="Times New Roman"/>
                <a:cs typeface="Times New Roman"/>
              </a:rPr>
              <a:t>оценку </a:t>
            </a:r>
            <a:r>
              <a:rPr lang="ru-RU" sz="2800" dirty="0" smtClean="0">
                <a:latin typeface="Times New Roman"/>
                <a:cs typeface="Times New Roman"/>
              </a:rPr>
              <a:t>достижения </a:t>
            </a:r>
            <a:r>
              <a:rPr lang="ru-RU" sz="2800" spc="-10" dirty="0" smtClean="0">
                <a:latin typeface="Times New Roman"/>
                <a:cs typeface="Times New Roman"/>
              </a:rPr>
              <a:t>обучающимися </a:t>
            </a:r>
            <a:r>
              <a:rPr lang="ru-RU" sz="2800" spc="-5" dirty="0" smtClean="0">
                <a:latin typeface="Times New Roman"/>
                <a:cs typeface="Times New Roman"/>
              </a:rPr>
              <a:t>всех </a:t>
            </a:r>
            <a:r>
              <a:rPr lang="ru-RU" sz="2800" spc="5" dirty="0" smtClean="0">
                <a:latin typeface="Times New Roman"/>
                <a:cs typeface="Times New Roman"/>
              </a:rPr>
              <a:t>трёх </a:t>
            </a:r>
            <a:r>
              <a:rPr lang="ru-RU" sz="2800" spc="-10" dirty="0" smtClean="0">
                <a:latin typeface="Times New Roman"/>
                <a:cs typeface="Times New Roman"/>
              </a:rPr>
              <a:t>групп </a:t>
            </a:r>
            <a:r>
              <a:rPr lang="ru-RU" sz="2800" spc="-25" dirty="0" smtClean="0">
                <a:latin typeface="Times New Roman"/>
                <a:cs typeface="Times New Roman"/>
              </a:rPr>
              <a:t>результатов  </a:t>
            </a:r>
            <a:r>
              <a:rPr lang="ru-RU" sz="2800" spc="-5" dirty="0" smtClean="0">
                <a:latin typeface="Times New Roman"/>
                <a:cs typeface="Times New Roman"/>
              </a:rPr>
              <a:t>образования: </a:t>
            </a:r>
            <a:r>
              <a:rPr lang="ru-RU" sz="2800" dirty="0" smtClean="0">
                <a:latin typeface="Times New Roman"/>
                <a:cs typeface="Times New Roman"/>
              </a:rPr>
              <a:t>личностных, </a:t>
            </a:r>
            <a:r>
              <a:rPr lang="ru-RU" sz="2800" spc="-5" dirty="0" smtClean="0">
                <a:latin typeface="Times New Roman"/>
                <a:cs typeface="Times New Roman"/>
              </a:rPr>
              <a:t>метапредметных </a:t>
            </a:r>
            <a:r>
              <a:rPr lang="ru-RU" sz="2800" dirty="0" smtClean="0">
                <a:latin typeface="Times New Roman"/>
                <a:cs typeface="Times New Roman"/>
              </a:rPr>
              <a:t>и</a:t>
            </a:r>
            <a:r>
              <a:rPr lang="ru-RU" sz="2800" spc="-40" dirty="0" smtClean="0">
                <a:latin typeface="Times New Roman"/>
                <a:cs typeface="Times New Roman"/>
              </a:rPr>
              <a:t> </a:t>
            </a:r>
            <a:r>
              <a:rPr lang="ru-RU" sz="2800" spc="-5" dirty="0" smtClean="0">
                <a:latin typeface="Times New Roman"/>
                <a:cs typeface="Times New Roman"/>
              </a:rPr>
              <a:t>предметных</a:t>
            </a:r>
          </a:p>
          <a:p>
            <a:pPr marL="355600" marR="137795" indent="-342900" algn="just">
              <a:spcBef>
                <a:spcPts val="96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z="2800" spc="-5" dirty="0" smtClean="0">
                <a:latin typeface="Times New Roman"/>
                <a:cs typeface="Times New Roman"/>
              </a:rPr>
              <a:t>использование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индивидуальных </a:t>
            </a:r>
            <a:r>
              <a:rPr lang="ru-RU" sz="28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КИМов</a:t>
            </a:r>
            <a:endParaRPr lang="ru-RU" sz="28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Индивидуальные 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основанием оценки в коррекционном классе становится </a:t>
            </a:r>
            <a:r>
              <a:rPr lang="ru-RU" b="1" dirty="0" smtClean="0"/>
              <a:t>критерий относительной успешности</a:t>
            </a:r>
            <a:r>
              <a:rPr lang="ru-RU" dirty="0" smtClean="0"/>
              <a:t>. Он состоит в том, что оценивается сегодняшнее достижение ребенка по сравнению с тем, что характеризовало его вчера. Оценочная деятельность становится в этом случае глубоко индивидуализированной. В ней учитываются реальные учебные возможности ребенка, конкретный уровень его учебных достижений в каждой предметной области, и та мера самостоятельности, настойчивости, труда которые были вложены в достижение результата.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09199" y="228106"/>
            <a:ext cx="8408439" cy="9145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25" tIns="40809" rIns="81625" bIns="40809" anchorCtr="1"/>
          <a:lstStyle/>
          <a:p>
            <a:pPr algn="ctr" defTabSz="829452">
              <a:defRPr/>
            </a:pPr>
            <a:r>
              <a:rPr lang="ru-RU" sz="25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личностных УУД </a:t>
            </a:r>
          </a:p>
          <a:p>
            <a:pPr algn="ctr" defTabSz="829452">
              <a:defRPr/>
            </a:pPr>
            <a:r>
              <a:rPr lang="ru-RU" sz="25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Дневник достижений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28250" y="1268760"/>
            <a:ext cx="4489389" cy="210663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25" tIns="40809" rIns="81625" bIns="40809" anchorCtr="1"/>
          <a:lstStyle/>
          <a:p>
            <a:pPr algn="ctr" defTabSz="829452">
              <a:defRPr/>
            </a:pPr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Дневник достижений младшего школьника предусматривает оценивание учеником своих достижений, которые он накапливает в школе и за ее пределами. </a:t>
            </a:r>
          </a:p>
          <a:p>
            <a:pPr algn="ctr" defTabSz="829452">
              <a:defRPr/>
            </a:pPr>
            <a:endParaRPr lang="ru-RU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525" y="5589240"/>
            <a:ext cx="7686854" cy="1013864"/>
          </a:xfrm>
          <a:prstGeom prst="rect">
            <a:avLst/>
          </a:prstGeom>
          <a:solidFill>
            <a:schemeClr val="bg1"/>
          </a:solidFill>
        </p:spPr>
        <p:txBody>
          <a:bodyPr lIns="82927" tIns="41464" rIns="82927" bIns="41464">
            <a:spAutoFit/>
          </a:bodyPr>
          <a:lstStyle/>
          <a:p>
            <a:pPr algn="ctr" defTabSz="829452">
              <a:lnSpc>
                <a:spcPct val="115000"/>
              </a:lnSpc>
              <a:defRPr/>
            </a:pP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29452">
              <a:lnSpc>
                <a:spcPct val="115000"/>
              </a:lnSpc>
              <a:defRPr/>
            </a:pPr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оформления страниц пособия обучающиеся отмечают свои успехи, используя рисунки, фотографии, подписи, схемы.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7" name="Рисунок 15"/>
          <p:cNvPicPr>
            <a:picLocks noChangeAspect="1" noChangeArrowheads="1"/>
          </p:cNvPicPr>
          <p:nvPr/>
        </p:nvPicPr>
        <p:blipFill>
          <a:blip r:embed="rId3"/>
          <a:srcRect l="25169" t="17435" r="37798" b="17836"/>
          <a:stretch>
            <a:fillRect/>
          </a:stretch>
        </p:blipFill>
        <p:spPr bwMode="auto">
          <a:xfrm>
            <a:off x="1979613" y="2420938"/>
            <a:ext cx="2160587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16"/>
          <p:cNvPicPr>
            <a:picLocks noChangeAspect="1" noChangeArrowheads="1"/>
          </p:cNvPicPr>
          <p:nvPr/>
        </p:nvPicPr>
        <p:blipFill>
          <a:blip r:embed="rId4"/>
          <a:srcRect l="25490" t="23647" r="39882" b="17435"/>
          <a:stretch>
            <a:fillRect/>
          </a:stretch>
        </p:blipFill>
        <p:spPr bwMode="auto">
          <a:xfrm>
            <a:off x="4352925" y="2511425"/>
            <a:ext cx="19446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17"/>
          <p:cNvPicPr>
            <a:picLocks noChangeAspect="1" noChangeArrowheads="1"/>
          </p:cNvPicPr>
          <p:nvPr/>
        </p:nvPicPr>
        <p:blipFill>
          <a:blip r:embed="rId5"/>
          <a:srcRect l="25490" t="17235" r="38438" b="21042"/>
          <a:stretch>
            <a:fillRect/>
          </a:stretch>
        </p:blipFill>
        <p:spPr bwMode="auto">
          <a:xfrm>
            <a:off x="6556375" y="2609850"/>
            <a:ext cx="21764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11"/>
          <p:cNvPicPr>
            <a:picLocks noChangeAspect="1" noChangeArrowheads="1"/>
          </p:cNvPicPr>
          <p:nvPr/>
        </p:nvPicPr>
        <p:blipFill>
          <a:blip r:embed="rId6"/>
          <a:srcRect l="43446" t="19839" r="23367" b="21844"/>
          <a:stretch>
            <a:fillRect/>
          </a:stretch>
        </p:blipFill>
        <p:spPr bwMode="auto">
          <a:xfrm rot="-540000">
            <a:off x="412750" y="292100"/>
            <a:ext cx="17367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Индивидуальное сопровождение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путем использования на уроке различного дидактического и раздаточного материала, разработанного специально для детей с ЗПР  (схемы, таблицы, картинки и т.д.), различных приемов помощи.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4400"/>
              <a:t>Приемы помощи:</a:t>
            </a:r>
          </a:p>
        </p:txBody>
      </p:sp>
      <p:sp>
        <p:nvSpPr>
          <p:cNvPr id="214" name="Shape 2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sz="3200"/>
              <a:t>В каком порядке нужно прочитать предложения, чтобы между ними была связь по смыслу и получился текст?                </a:t>
            </a:r>
          </a:p>
          <a:p>
            <a:pPr lvl="0">
              <a:buSzTx/>
              <a:buNone/>
              <a:defRPr sz="1800"/>
            </a:pPr>
            <a:endParaRPr sz="3200" i="1"/>
          </a:p>
          <a:p>
            <a:pPr lvl="0">
              <a:buSzTx/>
              <a:buNone/>
              <a:defRPr sz="1800"/>
            </a:pPr>
            <a:r>
              <a:rPr sz="3200">
                <a:solidFill>
                  <a:srgbClr val="FF0000"/>
                </a:solidFill>
              </a:rPr>
              <a:t>Составь текст. Расставь предложения по порядку: что было сначала, что потом, чем все закончилось.</a:t>
            </a:r>
          </a:p>
        </p:txBody>
      </p:sp>
      <p:sp>
        <p:nvSpPr>
          <p:cNvPr id="215" name="Shape 215"/>
          <p:cNvSpPr/>
          <p:nvPr/>
        </p:nvSpPr>
        <p:spPr>
          <a:xfrm flipH="1">
            <a:off x="4142577" y="3144042"/>
            <a:ext cx="1589" cy="78581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5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4400"/>
              <a:t>Приемы помощи:</a:t>
            </a:r>
          </a:p>
        </p:txBody>
      </p:sp>
      <p:sp>
        <p:nvSpPr>
          <p:cNvPr id="217" name="Shape 21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900" i="1"/>
              <a:t>Приходилось ли тебе видеть дятла?  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900" i="1"/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900" i="1">
                <a:solidFill>
                  <a:srgbClr val="FF0000"/>
                </a:solidFill>
              </a:rPr>
              <a:t>Ты видел дятла?</a:t>
            </a:r>
            <a:endParaRPr sz="290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900" i="1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900" i="1"/>
              <a:t>Поставь красные точки под буквами гласных звуков.   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900" i="1"/>
          </a:p>
          <a:p>
            <a:pPr lvl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lang="ru-RU" sz="2900" i="1" dirty="0" smtClean="0">
                <a:solidFill>
                  <a:srgbClr val="FF0000"/>
                </a:solidFill>
              </a:rPr>
              <a:t>Найди </a:t>
            </a:r>
            <a:r>
              <a:rPr sz="2900" i="1" smtClean="0">
                <a:solidFill>
                  <a:srgbClr val="FF0000"/>
                </a:solidFill>
              </a:rPr>
              <a:t> </a:t>
            </a:r>
            <a:r>
              <a:rPr sz="2900" i="1">
                <a:solidFill>
                  <a:srgbClr val="FF0000"/>
                </a:solidFill>
              </a:rPr>
              <a:t>буквы гласных звуков. Поставь под ними красные точки.</a:t>
            </a:r>
          </a:p>
        </p:txBody>
      </p:sp>
      <p:sp>
        <p:nvSpPr>
          <p:cNvPr id="219" name="Shape 219"/>
          <p:cNvSpPr/>
          <p:nvPr/>
        </p:nvSpPr>
        <p:spPr>
          <a:xfrm flipH="1">
            <a:off x="4429124" y="2000239"/>
            <a:ext cx="1589" cy="71438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flipH="1">
            <a:off x="4429124" y="4214818"/>
            <a:ext cx="1589" cy="714381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4400"/>
              <a:t>Приемы помощи:</a:t>
            </a:r>
          </a:p>
        </p:txBody>
      </p:sp>
      <p:sp>
        <p:nvSpPr>
          <p:cNvPr id="222" name="Shape 2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r>
              <a:rPr sz="3136" i="1"/>
              <a:t>с одной грядки </a:t>
            </a:r>
            <a:r>
              <a:rPr sz="3136" b="1" i="1"/>
              <a:t>сняли</a:t>
            </a:r>
            <a:r>
              <a:rPr sz="3136" i="1"/>
              <a:t> 8 огурцов       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3136" i="1"/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r>
              <a:rPr sz="3136" i="1">
                <a:solidFill>
                  <a:srgbClr val="FF0000"/>
                </a:solidFill>
              </a:rPr>
              <a:t>с одной грядки </a:t>
            </a:r>
            <a:r>
              <a:rPr sz="3136" b="1" i="1">
                <a:solidFill>
                  <a:srgbClr val="FF0000"/>
                </a:solidFill>
              </a:rPr>
              <a:t>собрали</a:t>
            </a:r>
            <a:r>
              <a:rPr sz="3136" i="1">
                <a:solidFill>
                  <a:srgbClr val="FF0000"/>
                </a:solidFill>
              </a:rPr>
              <a:t> 8 огурцов</a:t>
            </a:r>
            <a:endParaRPr sz="3136">
              <a:solidFill>
                <a:srgbClr val="FF0000"/>
              </a:solidFill>
            </a:endParaRP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3136" i="1"/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r>
              <a:rPr sz="3136" i="1"/>
              <a:t>На какой грядке </a:t>
            </a:r>
            <a:r>
              <a:rPr sz="3136" b="1" i="1"/>
              <a:t>всхожесть</a:t>
            </a:r>
            <a:r>
              <a:rPr sz="3136" i="1"/>
              <a:t> семечек оказалась выше?    </a:t>
            </a:r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endParaRPr sz="3136" i="1"/>
          </a:p>
          <a:p>
            <a:pPr marL="336042" lvl="0" indent="-336042" defTabSz="896111">
              <a:lnSpc>
                <a:spcPct val="90000"/>
              </a:lnSpc>
              <a:buSzTx/>
              <a:buNone/>
              <a:defRPr sz="1800"/>
            </a:pPr>
            <a:r>
              <a:rPr sz="3136" i="1"/>
              <a:t> </a:t>
            </a:r>
            <a:r>
              <a:rPr sz="3136" i="1">
                <a:solidFill>
                  <a:srgbClr val="FF0000"/>
                </a:solidFill>
              </a:rPr>
              <a:t>На какой грядке </a:t>
            </a:r>
            <a:r>
              <a:rPr sz="3136" b="1" i="1">
                <a:solidFill>
                  <a:srgbClr val="FF0000"/>
                </a:solidFill>
              </a:rPr>
              <a:t>взошло больше </a:t>
            </a:r>
            <a:r>
              <a:rPr sz="3136" i="1">
                <a:solidFill>
                  <a:srgbClr val="FF0000"/>
                </a:solidFill>
              </a:rPr>
              <a:t>семечек?</a:t>
            </a:r>
          </a:p>
        </p:txBody>
      </p:sp>
      <p:sp>
        <p:nvSpPr>
          <p:cNvPr id="224" name="Shape 224"/>
          <p:cNvSpPr/>
          <p:nvPr/>
        </p:nvSpPr>
        <p:spPr>
          <a:xfrm flipH="1">
            <a:off x="4572000" y="4429132"/>
            <a:ext cx="1589" cy="78581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 flipH="1">
            <a:off x="3786181" y="2000239"/>
            <a:ext cx="1589" cy="78581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4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Наставничество со стороны других учащихся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/>
          <a:srcRect l="25170" t="22445" r="38759" b="21643"/>
          <a:stretch/>
        </p:blipFill>
        <p:spPr bwMode="auto">
          <a:xfrm>
            <a:off x="500034" y="1571612"/>
            <a:ext cx="364984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9576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6997" y="294511"/>
            <a:ext cx="8556592" cy="63409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43" tIns="40817" rIns="81643" bIns="40817" anchorCtr="1"/>
          <a:lstStyle/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defRPr/>
            </a:pPr>
            <a:endParaRPr lang="ru-RU" sz="25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42163" t="16834" r="25133" b="24448"/>
          <a:stretch/>
        </p:blipFill>
        <p:spPr bwMode="auto">
          <a:xfrm>
            <a:off x="7035841" y="0"/>
            <a:ext cx="1749600" cy="22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Рисунок 6"/>
          <p:cNvPicPr>
            <a:picLocks noChangeAspect="1" noChangeArrowheads="1"/>
          </p:cNvPicPr>
          <p:nvPr/>
        </p:nvPicPr>
        <p:blipFill>
          <a:blip r:embed="rId4" cstate="print"/>
          <a:srcRect l="27734" t="24850" r="40683" b="21442"/>
          <a:stretch>
            <a:fillRect/>
          </a:stretch>
        </p:blipFill>
        <p:spPr bwMode="auto">
          <a:xfrm>
            <a:off x="1632961" y="815126"/>
            <a:ext cx="4307040" cy="536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5816161" y="2449698"/>
            <a:ext cx="3134880" cy="849689"/>
          </a:xfrm>
          <a:prstGeom prst="wedgeEllipseCallout">
            <a:avLst>
              <a:gd name="adj1" fmla="val -62930"/>
              <a:gd name="adj2" fmla="val -481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которые допускали ошибки при выполнении задания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5816161" y="3362754"/>
            <a:ext cx="3134880" cy="849689"/>
          </a:xfrm>
          <a:prstGeom prst="wedgeEllipseCallout">
            <a:avLst>
              <a:gd name="adj1" fmla="val -80704"/>
              <a:gd name="adj2" fmla="val -68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которые правильно выполнили задание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5878080" y="5378965"/>
            <a:ext cx="3134880" cy="851129"/>
          </a:xfrm>
          <a:prstGeom prst="wedgeEllipseCallout">
            <a:avLst>
              <a:gd name="adj1" fmla="val -72677"/>
              <a:gd name="adj2" fmla="val -475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которым была оказана индивидуальная помощь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52321" y="5970867"/>
            <a:ext cx="3134880" cy="858330"/>
          </a:xfrm>
          <a:prstGeom prst="wedgeEllipseCallout">
            <a:avLst>
              <a:gd name="adj1" fmla="val 62498"/>
              <a:gd name="adj2" fmla="val -559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Наблюдения, которые нужно учесть при подготовке к следующим урокам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6997" y="294511"/>
            <a:ext cx="8556592" cy="63409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43" tIns="40817" rIns="81643" bIns="40817" anchorCtr="1"/>
          <a:lstStyle/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Times New Roman" pitchFamily="16" charset="0"/>
              <a:buNone/>
              <a:defRPr/>
            </a:pPr>
            <a:endParaRPr lang="ru-RU" sz="22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defRPr/>
            </a:pPr>
            <a:endParaRPr lang="ru-RU" sz="25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27554" t="21866" r="41331" b="20470"/>
          <a:stretch>
            <a:fillRect/>
          </a:stretch>
        </p:blipFill>
        <p:spPr bwMode="auto">
          <a:xfrm>
            <a:off x="2285281" y="972103"/>
            <a:ext cx="3854880" cy="55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6251041" y="5482656"/>
            <a:ext cx="2743200" cy="851129"/>
          </a:xfrm>
          <a:prstGeom prst="wedgeEllipseCallout">
            <a:avLst>
              <a:gd name="adj1" fmla="val -98369"/>
              <a:gd name="adj2" fmla="val -575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которых мы планируем спросить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140160" y="2838538"/>
            <a:ext cx="2743200" cy="851129"/>
          </a:xfrm>
          <a:prstGeom prst="wedgeEllipseCallout">
            <a:avLst>
              <a:gd name="adj1" fmla="val -73251"/>
              <a:gd name="adj2" fmla="val -710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не понимающих значений знаков-помощников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6239521" y="990824"/>
            <a:ext cx="2743200" cy="851130"/>
          </a:xfrm>
          <a:prstGeom prst="wedgeEllipseCallout">
            <a:avLst>
              <a:gd name="adj1" fmla="val -68134"/>
              <a:gd name="adj2" fmla="val 249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 (фамилии) детей, которым пришлось помогать индивидуально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Принимая во внимание то, что весь учебный процесс и все педагогические воздействия должны строиться с учетом индивидуальных возможностей учащихся, при определении объема учебного материала для урока следует соблюдать требование </a:t>
            </a:r>
            <a:r>
              <a:rPr lang="ru-RU" b="1" dirty="0" smtClean="0"/>
              <a:t>необходимости и достаточности, </a:t>
            </a:r>
            <a:r>
              <a:rPr lang="ru-RU" dirty="0" smtClean="0"/>
              <a:t>т.е. строить учебную деятельность, используя материал, который позволит максимально приближаться к разумному «минимуму».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Чему необходимо научиться?</a:t>
            </a:r>
            <a:r>
              <a:rPr lang="ru-RU" altLang="ru-RU" b="1" dirty="0" smtClean="0">
                <a:latin typeface="Calibri" pitchFamily="34" charset="0"/>
              </a:rPr>
              <a:t/>
            </a:r>
            <a:br>
              <a:rPr lang="ru-RU" altLang="ru-RU" b="1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принимать учеников с ОВЗ «как любых других ребят в классе»; </a:t>
            </a:r>
          </a:p>
          <a:p>
            <a:r>
              <a:rPr lang="ru-RU" dirty="0" smtClean="0"/>
              <a:t> включать их в те же активности, хотя ставить разные задачи;</a:t>
            </a:r>
          </a:p>
          <a:p>
            <a:r>
              <a:rPr lang="ru-RU" dirty="0" smtClean="0"/>
              <a:t> вовлекать учеников в групповые формы работы и групповое решение задачи; </a:t>
            </a:r>
          </a:p>
          <a:p>
            <a:r>
              <a:rPr lang="ru-RU" dirty="0" smtClean="0"/>
              <a:t> использовать активные формы обучения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принцип инклюзивного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«не ребёнок подгоняется под существующие в образовательном учреждении условия и нормы, а, наоборот, вся система образования подстраивается под потребности и возможности конкретного ребенка»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Учитывая, что темп работы детей с ОВЗ   ниже, чем у других категорий обучающихся, следует вести обучение </a:t>
            </a:r>
            <a:r>
              <a:rPr lang="ru-RU" b="1" dirty="0" smtClean="0"/>
              <a:t>интенсивно</a:t>
            </a:r>
            <a:r>
              <a:rPr lang="ru-RU" dirty="0" smtClean="0"/>
              <a:t> – отбирать для урока такое содержание, на котором возможно комплексное решение </a:t>
            </a:r>
            <a:r>
              <a:rPr lang="ru-RU" b="1" dirty="0" smtClean="0"/>
              <a:t>диагностических, коррекционных и образовательных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3648075" cy="505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3657600" cy="507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содержания учебной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Многоцелевая направленность компенсирующего обучения определяет собой особый подход к построению системы учебных заданий. В эту систему в качестве равноправных ее составляющих частей включаются учебные задания, которые строятся на </a:t>
            </a:r>
            <a:r>
              <a:rPr lang="ru-RU" b="1" dirty="0" smtClean="0"/>
              <a:t>внеучебном материале </a:t>
            </a:r>
            <a:r>
              <a:rPr lang="ru-RU" dirty="0" smtClean="0"/>
              <a:t>и носят коррекционный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dirty="0" smtClean="0"/>
              <a:t>Самая маленькая из мышей, живущих в России – мышь-малютка.  Длина тела взрослой мыши не более  семи сантиметров. Это существо с темно-рыжей шерсткой живет среди влажных луговых  трав. Малютка настолько ловкая и  проворная, что питается зернами  прямо из созревших колосьев.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b="1" dirty="0" smtClean="0"/>
              <a:t>Задание 1. Поместится ли мышь-малютка на твоей ладони?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2220</Words>
  <Application>Microsoft Office PowerPoint</Application>
  <PresentationFormat>Экран (4:3)</PresentationFormat>
  <Paragraphs>235</Paragraphs>
  <Slides>52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Arial Unicode MS</vt:lpstr>
      <vt:lpstr>Calibri</vt:lpstr>
      <vt:lpstr>Helvetica</vt:lpstr>
      <vt:lpstr>Lucida Sans Unicode</vt:lpstr>
      <vt:lpstr>Tahoma</vt:lpstr>
      <vt:lpstr>Times New Roman</vt:lpstr>
      <vt:lpstr>Wingdings</vt:lpstr>
      <vt:lpstr>Wingdings 2</vt:lpstr>
      <vt:lpstr>Тема Office</vt:lpstr>
      <vt:lpstr>Примеры коррекционно-    развивающих заданий и приемы коррекционной помощи детям с ОВЗ в условиях массового класса</vt:lpstr>
      <vt:lpstr>Построение содержания учебной деятельности</vt:lpstr>
      <vt:lpstr>Построение содержания учебной деятельности</vt:lpstr>
      <vt:lpstr>Построение содержания учебной деятельности</vt:lpstr>
      <vt:lpstr>Построение содержания учебной деятельности </vt:lpstr>
      <vt:lpstr>Построение содержания учебной деятельности </vt:lpstr>
      <vt:lpstr>Презентация PowerPoint</vt:lpstr>
      <vt:lpstr>Построение содержания учебной деятельности </vt:lpstr>
      <vt:lpstr> Математика</vt:lpstr>
      <vt:lpstr>Грамматические конструкции</vt:lpstr>
      <vt:lpstr>Построение содержания учебной деятельности </vt:lpstr>
      <vt:lpstr>Как можно использовать классические тексты</vt:lpstr>
      <vt:lpstr>2 текста</vt:lpstr>
      <vt:lpstr>Механизмы адаптации программы  </vt:lpstr>
      <vt:lpstr>1. Уменьшение объема заданий</vt:lpstr>
      <vt:lpstr>1. Уменьшение объема заданий</vt:lpstr>
      <vt:lpstr>Понимать главную цель</vt:lpstr>
      <vt:lpstr>2. Пошаговое выполнение задания</vt:lpstr>
      <vt:lpstr>Пошаговое выполнение задания </vt:lpstr>
      <vt:lpstr>Пошаговое выполнение задания </vt:lpstr>
      <vt:lpstr>3. Практическая направленность изучаемого материала </vt:lpstr>
      <vt:lpstr>4. Уровни обученности </vt:lpstr>
      <vt:lpstr>4. Уровни обученности </vt:lpstr>
      <vt:lpstr>4. Уровни обученности </vt:lpstr>
      <vt:lpstr>4. Уровни обученности </vt:lpstr>
      <vt:lpstr>Использование заданий 1, 2 или 3 уровня обученности</vt:lpstr>
      <vt:lpstr>Использование заданий 1, 2 или 3 уровня обученности</vt:lpstr>
      <vt:lpstr>Использование заданий 1, 2 или 3 уровня обученности</vt:lpstr>
      <vt:lpstr>Использование заданий 1, 2 или 3 уровня обученности</vt:lpstr>
      <vt:lpstr>Использование заданий 1, 2 или 3 уровня обученности</vt:lpstr>
      <vt:lpstr>Примеры разноуровневых  заданий</vt:lpstr>
      <vt:lpstr>5. Использование разных видов помощи</vt:lpstr>
      <vt:lpstr>Использование разных видов помощи</vt:lpstr>
      <vt:lpstr>Направляющая помощь </vt:lpstr>
      <vt:lpstr>Использование разных видов помощи</vt:lpstr>
      <vt:lpstr>Использование разных видов помощи </vt:lpstr>
      <vt:lpstr>Использование разных видов помощи </vt:lpstr>
      <vt:lpstr>Памятки - инструкции</vt:lpstr>
      <vt:lpstr>Презентация PowerPoint</vt:lpstr>
      <vt:lpstr>6. Индивидуальные критерии оценки</vt:lpstr>
      <vt:lpstr>Индивидуальные критерии оценки</vt:lpstr>
      <vt:lpstr>Презентация PowerPoint</vt:lpstr>
      <vt:lpstr>7. Индивидуальное сопровождение </vt:lpstr>
      <vt:lpstr>Приемы помощи:</vt:lpstr>
      <vt:lpstr>Приемы помощи:</vt:lpstr>
      <vt:lpstr>Приемы помощи:</vt:lpstr>
      <vt:lpstr>Наставничество со стороны других учащихся </vt:lpstr>
      <vt:lpstr>Презентация PowerPoint</vt:lpstr>
      <vt:lpstr>Презентация PowerPoint</vt:lpstr>
      <vt:lpstr>Чему необходимо научиться? </vt:lpstr>
      <vt:lpstr>Главный принцип инклюзивного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адаптации программы</dc:title>
  <dc:creator>Дом</dc:creator>
  <cp:lastModifiedBy>Макарова Оксана Андреевна</cp:lastModifiedBy>
  <cp:revision>28</cp:revision>
  <dcterms:created xsi:type="dcterms:W3CDTF">2018-11-04T12:53:01Z</dcterms:created>
  <dcterms:modified xsi:type="dcterms:W3CDTF">2020-04-29T08:56:57Z</dcterms:modified>
</cp:coreProperties>
</file>