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24" r:id="rId2"/>
    <p:sldId id="369" r:id="rId3"/>
    <p:sldId id="355" r:id="rId4"/>
    <p:sldId id="256" r:id="rId5"/>
    <p:sldId id="305" r:id="rId6"/>
    <p:sldId id="306" r:id="rId7"/>
    <p:sldId id="307" r:id="rId8"/>
    <p:sldId id="308" r:id="rId9"/>
    <p:sldId id="309" r:id="rId10"/>
    <p:sldId id="310" r:id="rId11"/>
    <p:sldId id="295" r:id="rId12"/>
    <p:sldId id="300" r:id="rId13"/>
    <p:sldId id="304" r:id="rId14"/>
    <p:sldId id="328" r:id="rId15"/>
    <p:sldId id="326" r:id="rId16"/>
    <p:sldId id="327" r:id="rId17"/>
    <p:sldId id="329" r:id="rId18"/>
    <p:sldId id="330" r:id="rId19"/>
    <p:sldId id="331" r:id="rId20"/>
    <p:sldId id="332" r:id="rId21"/>
    <p:sldId id="333" r:id="rId22"/>
    <p:sldId id="334" r:id="rId23"/>
    <p:sldId id="335" r:id="rId24"/>
    <p:sldId id="336" r:id="rId25"/>
    <p:sldId id="337" r:id="rId26"/>
    <p:sldId id="338" r:id="rId27"/>
    <p:sldId id="339" r:id="rId28"/>
    <p:sldId id="340" r:id="rId29"/>
    <p:sldId id="341" r:id="rId30"/>
    <p:sldId id="342" r:id="rId31"/>
    <p:sldId id="343" r:id="rId32"/>
    <p:sldId id="344" r:id="rId33"/>
    <p:sldId id="345" r:id="rId34"/>
    <p:sldId id="346" r:id="rId35"/>
    <p:sldId id="347" r:id="rId36"/>
    <p:sldId id="348" r:id="rId37"/>
    <p:sldId id="349" r:id="rId38"/>
    <p:sldId id="350" r:id="rId39"/>
    <p:sldId id="351" r:id="rId40"/>
    <p:sldId id="352" r:id="rId41"/>
    <p:sldId id="353" r:id="rId42"/>
    <p:sldId id="358" r:id="rId43"/>
    <p:sldId id="360" r:id="rId44"/>
    <p:sldId id="361" r:id="rId45"/>
    <p:sldId id="362" r:id="rId46"/>
    <p:sldId id="363" r:id="rId47"/>
    <p:sldId id="364" r:id="rId48"/>
    <p:sldId id="367" r:id="rId49"/>
    <p:sldId id="365" r:id="rId50"/>
    <p:sldId id="366" r:id="rId51"/>
    <p:sldId id="357" r:id="rId52"/>
    <p:sldId id="368" r:id="rId5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1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73340-B83D-4DC8-8A6A-CB82C0DE6F45}" type="datetimeFigureOut">
              <a:rPr lang="ru-RU" smtClean="0"/>
              <a:t>28.03.2021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2168D-658F-4FAA-A7BF-DB993859FF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40592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73340-B83D-4DC8-8A6A-CB82C0DE6F45}" type="datetimeFigureOut">
              <a:rPr lang="ru-RU" smtClean="0"/>
              <a:t>28.03.2021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2168D-658F-4FAA-A7BF-DB993859FF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70793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73340-B83D-4DC8-8A6A-CB82C0DE6F45}" type="datetimeFigureOut">
              <a:rPr lang="ru-RU" smtClean="0"/>
              <a:t>28.03.2021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2168D-658F-4FAA-A7BF-DB993859FF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12430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3/28/2021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499600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73340-B83D-4DC8-8A6A-CB82C0DE6F45}" type="datetimeFigureOut">
              <a:rPr lang="ru-RU" smtClean="0"/>
              <a:t>28.03.2021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2168D-658F-4FAA-A7BF-DB993859FF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40906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73340-B83D-4DC8-8A6A-CB82C0DE6F45}" type="datetimeFigureOut">
              <a:rPr lang="ru-RU" smtClean="0"/>
              <a:t>28.03.2021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2168D-658F-4FAA-A7BF-DB993859FF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71389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73340-B83D-4DC8-8A6A-CB82C0DE6F45}" type="datetimeFigureOut">
              <a:rPr lang="ru-RU" smtClean="0"/>
              <a:t>28.03.2021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2168D-658F-4FAA-A7BF-DB993859FF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24202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73340-B83D-4DC8-8A6A-CB82C0DE6F45}" type="datetimeFigureOut">
              <a:rPr lang="ru-RU" smtClean="0"/>
              <a:t>28.03.2021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2168D-658F-4FAA-A7BF-DB993859FF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94911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73340-B83D-4DC8-8A6A-CB82C0DE6F45}" type="datetimeFigureOut">
              <a:rPr lang="ru-RU" smtClean="0"/>
              <a:t>28.03.2021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2168D-658F-4FAA-A7BF-DB993859FF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29951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73340-B83D-4DC8-8A6A-CB82C0DE6F45}" type="datetimeFigureOut">
              <a:rPr lang="ru-RU" smtClean="0"/>
              <a:t>28.03.2021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2168D-658F-4FAA-A7BF-DB993859FF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86205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73340-B83D-4DC8-8A6A-CB82C0DE6F45}" type="datetimeFigureOut">
              <a:rPr lang="ru-RU" smtClean="0"/>
              <a:t>28.03.2021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2168D-658F-4FAA-A7BF-DB993859FF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98238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73340-B83D-4DC8-8A6A-CB82C0DE6F45}" type="datetimeFigureOut">
              <a:rPr lang="ru-RU" smtClean="0"/>
              <a:t>28.03.2021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2168D-658F-4FAA-A7BF-DB993859FF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16269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0">
          <a:fgClr>
            <a:schemeClr val="bg1">
              <a:lumMod val="95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073340-B83D-4DC8-8A6A-CB82C0DE6F45}" type="datetimeFigureOut">
              <a:rPr lang="ru-RU" smtClean="0"/>
              <a:t>28.03.2021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92168D-658F-4FAA-A7BF-DB993859FF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42529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jpg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jp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5208" y="9178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4000" b="1" dirty="0">
                <a:solidFill>
                  <a:schemeClr val="accent2">
                    <a:lumMod val="50000"/>
                  </a:schemeClr>
                </a:solidFill>
              </a:rPr>
              <a:t>Анализ результатов муниципального и регионального этапов </a:t>
            </a:r>
            <a:r>
              <a:rPr lang="ru-RU" sz="4000" b="1" dirty="0" err="1">
                <a:solidFill>
                  <a:schemeClr val="accent2">
                    <a:lumMod val="50000"/>
                  </a:schemeClr>
                </a:solidFill>
              </a:rPr>
              <a:t>ВсОШ</a:t>
            </a:r>
            <a:r>
              <a:rPr lang="ru-RU" sz="4000" b="1" dirty="0">
                <a:solidFill>
                  <a:schemeClr val="accent2">
                    <a:lumMod val="50000"/>
                  </a:schemeClr>
                </a:solidFill>
              </a:rPr>
              <a:t> по русскому </a:t>
            </a:r>
            <a:r>
              <a:rPr lang="ru-RU" sz="4000" b="1" dirty="0" smtClean="0">
                <a:solidFill>
                  <a:schemeClr val="accent2">
                    <a:lumMod val="50000"/>
                  </a:schemeClr>
                </a:solidFill>
              </a:rPr>
              <a:t>языку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5208" y="2204864"/>
            <a:ext cx="8229600" cy="4065315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Работы муниципального этапа в 2020 году проходили региональную перепроверку.</a:t>
            </a:r>
          </a:p>
          <a:p>
            <a:r>
              <a:rPr lang="ru-RU" dirty="0" smtClean="0"/>
              <a:t>Произошли незначительные изменения в формате проведения регионального этапа. </a:t>
            </a:r>
          </a:p>
          <a:p>
            <a:r>
              <a:rPr lang="ru-RU" dirty="0" smtClean="0"/>
              <a:t>Расширилась география участников, а также победителей и призеров регионального этапа (Оричи, Слободской, г. Кирово-Чепецк, г. Котельнич)</a:t>
            </a: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11561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352666" y="614298"/>
          <a:ext cx="8607423" cy="387591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9403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97548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97548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11645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04597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marR="115570" algn="r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1200" b="1" dirty="0">
                          <a:latin typeface="Calibri"/>
                          <a:cs typeface="Calibri"/>
                        </a:rPr>
                        <a:t>Зад.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68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1200" b="1" dirty="0">
                          <a:latin typeface="Calibri"/>
                          <a:cs typeface="Calibri"/>
                        </a:rPr>
                        <a:t>5</a:t>
                      </a:r>
                      <a:r>
                        <a:rPr sz="1200" b="1" spc="-5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5" dirty="0">
                          <a:latin typeface="Calibri"/>
                          <a:cs typeface="Calibri"/>
                        </a:rPr>
                        <a:t>кл.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68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1200" b="1" dirty="0">
                          <a:latin typeface="Calibri"/>
                          <a:cs typeface="Calibri"/>
                        </a:rPr>
                        <a:t>6</a:t>
                      </a:r>
                      <a:r>
                        <a:rPr sz="1200" b="1" spc="-5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5" dirty="0">
                          <a:latin typeface="Calibri"/>
                          <a:cs typeface="Calibri"/>
                        </a:rPr>
                        <a:t>кл.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68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1200" b="1" dirty="0">
                          <a:latin typeface="Calibri"/>
                          <a:cs typeface="Calibri"/>
                        </a:rPr>
                        <a:t>7</a:t>
                      </a:r>
                      <a:r>
                        <a:rPr sz="1200" b="1" spc="-5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5" dirty="0">
                          <a:latin typeface="Calibri"/>
                          <a:cs typeface="Calibri"/>
                        </a:rPr>
                        <a:t>кл.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68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1200" b="1" dirty="0">
                          <a:latin typeface="Calibri"/>
                          <a:cs typeface="Calibri"/>
                        </a:rPr>
                        <a:t>8</a:t>
                      </a:r>
                      <a:r>
                        <a:rPr sz="1200" b="1" spc="-5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5" dirty="0">
                          <a:latin typeface="Calibri"/>
                          <a:cs typeface="Calibri"/>
                        </a:rPr>
                        <a:t>кл.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68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40079">
                <a:tc>
                  <a:txBody>
                    <a:bodyPr/>
                    <a:lstStyle/>
                    <a:p>
                      <a:pPr marR="146050" algn="r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1200" spc="-10" dirty="0">
                          <a:latin typeface="Calibri"/>
                          <a:cs typeface="Calibri"/>
                        </a:rPr>
                        <a:t>11.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68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 marR="409575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1200" spc="-10" dirty="0">
                          <a:latin typeface="Calibri"/>
                          <a:cs typeface="Calibri"/>
                        </a:rPr>
                        <a:t>Лексическое</a:t>
                      </a:r>
                      <a:r>
                        <a:rPr sz="1200" spc="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значение </a:t>
                      </a:r>
                      <a:r>
                        <a:rPr sz="1200" spc="-254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слова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68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226060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1200" spc="-5" dirty="0">
                          <a:latin typeface="Calibri"/>
                          <a:cs typeface="Calibri"/>
                        </a:rPr>
                        <a:t>Извлечение</a:t>
                      </a:r>
                      <a:r>
                        <a:rPr sz="1200" spc="-6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информации </a:t>
                      </a:r>
                      <a:r>
                        <a:rPr sz="1200" spc="-254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из</a:t>
                      </a:r>
                      <a:r>
                        <a:rPr sz="12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текста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68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92710" marR="183515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1200" spc="-5" dirty="0">
                          <a:latin typeface="Calibri"/>
                          <a:cs typeface="Calibri"/>
                        </a:rPr>
                        <a:t>Извлечение</a:t>
                      </a:r>
                      <a:r>
                        <a:rPr sz="1200" spc="-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информации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из </a:t>
                      </a:r>
                      <a:r>
                        <a:rPr sz="1200" spc="-254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текста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68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93345" marR="113664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1200" b="1" spc="-15" dirty="0">
                          <a:latin typeface="Calibri"/>
                          <a:cs typeface="Calibri"/>
                        </a:rPr>
                        <a:t>С</a:t>
                      </a:r>
                      <a:r>
                        <a:rPr sz="1200" b="1" dirty="0">
                          <a:latin typeface="Calibri"/>
                          <a:cs typeface="Calibri"/>
                        </a:rPr>
                        <a:t>и</a:t>
                      </a:r>
                      <a:r>
                        <a:rPr sz="1200" b="1" spc="-10" dirty="0">
                          <a:latin typeface="Calibri"/>
                          <a:cs typeface="Calibri"/>
                        </a:rPr>
                        <a:t>н</a:t>
                      </a:r>
                      <a:r>
                        <a:rPr sz="1200" b="1" spc="-15" dirty="0">
                          <a:latin typeface="Calibri"/>
                          <a:cs typeface="Calibri"/>
                        </a:rPr>
                        <a:t>т</a:t>
                      </a:r>
                      <a:r>
                        <a:rPr sz="1200" b="1" spc="5" dirty="0">
                          <a:latin typeface="Calibri"/>
                          <a:cs typeface="Calibri"/>
                        </a:rPr>
                        <a:t>а</a:t>
                      </a:r>
                      <a:r>
                        <a:rPr sz="1200" b="1" spc="-20" dirty="0">
                          <a:latin typeface="Calibri"/>
                          <a:cs typeface="Calibri"/>
                        </a:rPr>
                        <a:t>к</a:t>
                      </a:r>
                      <a:r>
                        <a:rPr sz="1200" b="1" spc="-5" dirty="0">
                          <a:latin typeface="Calibri"/>
                          <a:cs typeface="Calibri"/>
                        </a:rPr>
                        <a:t>с</a:t>
                      </a:r>
                      <a:r>
                        <a:rPr sz="1200" b="1" dirty="0">
                          <a:latin typeface="Calibri"/>
                          <a:cs typeface="Calibri"/>
                        </a:rPr>
                        <a:t>и</a:t>
                      </a:r>
                      <a:r>
                        <a:rPr sz="1200" b="1" spc="-5" dirty="0">
                          <a:latin typeface="Calibri"/>
                          <a:cs typeface="Calibri"/>
                        </a:rPr>
                        <a:t>с</a:t>
                      </a:r>
                      <a:r>
                        <a:rPr sz="1200" b="1" dirty="0">
                          <a:latin typeface="Calibri"/>
                          <a:cs typeface="Calibri"/>
                        </a:rPr>
                        <a:t>.</a:t>
                      </a:r>
                      <a:r>
                        <a:rPr sz="1200" b="1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5" dirty="0">
                          <a:latin typeface="Calibri"/>
                          <a:cs typeface="Calibri"/>
                        </a:rPr>
                        <a:t>С</a:t>
                      </a:r>
                      <a:r>
                        <a:rPr sz="1200" spc="10" dirty="0">
                          <a:latin typeface="Calibri"/>
                          <a:cs typeface="Calibri"/>
                        </a:rPr>
                        <a:t>л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о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в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о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с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о</a:t>
                      </a:r>
                      <a:r>
                        <a:rPr sz="1200" spc="-15" dirty="0">
                          <a:latin typeface="Calibri"/>
                          <a:cs typeface="Calibri"/>
                        </a:rPr>
                        <a:t>ч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е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т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а</a:t>
                      </a:r>
                      <a:r>
                        <a:rPr sz="1200" spc="5" dirty="0">
                          <a:latin typeface="Calibri"/>
                          <a:cs typeface="Calibri"/>
                        </a:rPr>
                        <a:t>н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ие. 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Виды</a:t>
                      </a:r>
                      <a:r>
                        <a:rPr sz="1200" spc="26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подчинительной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 связи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68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92633">
                <a:tc>
                  <a:txBody>
                    <a:bodyPr/>
                    <a:lstStyle/>
                    <a:p>
                      <a:pPr marR="146050" algn="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200" spc="-10" dirty="0">
                          <a:latin typeface="Calibri"/>
                          <a:cs typeface="Calibri"/>
                        </a:rPr>
                        <a:t>12.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 marR="448309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200" spc="-5" dirty="0">
                          <a:latin typeface="Calibri"/>
                          <a:cs typeface="Calibri"/>
                        </a:rPr>
                        <a:t>Лексический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 анализ: </a:t>
                      </a:r>
                      <a:r>
                        <a:rPr sz="12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с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ин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о</a:t>
                      </a:r>
                      <a:r>
                        <a:rPr sz="1200" spc="5" dirty="0">
                          <a:latin typeface="Calibri"/>
                          <a:cs typeface="Calibri"/>
                        </a:rPr>
                        <a:t>н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имы</a:t>
                      </a:r>
                      <a:r>
                        <a:rPr sz="12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/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а</a:t>
                      </a:r>
                      <a:r>
                        <a:rPr sz="1200" spc="5" dirty="0">
                          <a:latin typeface="Calibri"/>
                          <a:cs typeface="Calibri"/>
                        </a:rPr>
                        <a:t>н</a:t>
                      </a:r>
                      <a:r>
                        <a:rPr sz="1200" spc="-35" dirty="0">
                          <a:latin typeface="Calibri"/>
                          <a:cs typeface="Calibri"/>
                        </a:rPr>
                        <a:t>т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о</a:t>
                      </a:r>
                      <a:r>
                        <a:rPr sz="1200" spc="5" dirty="0">
                          <a:latin typeface="Calibri"/>
                          <a:cs typeface="Calibri"/>
                        </a:rPr>
                        <a:t>н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имы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40894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200" spc="-10" dirty="0">
                          <a:latin typeface="Calibri"/>
                          <a:cs typeface="Calibri"/>
                        </a:rPr>
                        <a:t>Лексическое</a:t>
                      </a:r>
                      <a:r>
                        <a:rPr sz="1200" spc="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значение </a:t>
                      </a:r>
                      <a:r>
                        <a:rPr sz="1200" spc="-254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слова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marR="53975"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200" spc="-10" dirty="0">
                          <a:latin typeface="Calibri"/>
                          <a:cs typeface="Calibri"/>
                        </a:rPr>
                        <a:t>Лексическое</a:t>
                      </a:r>
                      <a:r>
                        <a:rPr sz="1200" spc="5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значение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слова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marL="93345" marR="16192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200" b="1" spc="-15" dirty="0">
                          <a:latin typeface="Calibri"/>
                          <a:cs typeface="Calibri"/>
                        </a:rPr>
                        <a:t>С</a:t>
                      </a:r>
                      <a:r>
                        <a:rPr sz="1200" b="1" dirty="0">
                          <a:latin typeface="Calibri"/>
                          <a:cs typeface="Calibri"/>
                        </a:rPr>
                        <a:t>и</a:t>
                      </a:r>
                      <a:r>
                        <a:rPr sz="1200" b="1" spc="-10" dirty="0">
                          <a:latin typeface="Calibri"/>
                          <a:cs typeface="Calibri"/>
                        </a:rPr>
                        <a:t>н</a:t>
                      </a:r>
                      <a:r>
                        <a:rPr sz="1200" b="1" spc="-15" dirty="0">
                          <a:latin typeface="Calibri"/>
                          <a:cs typeface="Calibri"/>
                        </a:rPr>
                        <a:t>т</a:t>
                      </a:r>
                      <a:r>
                        <a:rPr sz="1200" b="1" spc="5" dirty="0">
                          <a:latin typeface="Calibri"/>
                          <a:cs typeface="Calibri"/>
                        </a:rPr>
                        <a:t>а</a:t>
                      </a:r>
                      <a:r>
                        <a:rPr sz="1200" b="1" spc="-20" dirty="0">
                          <a:latin typeface="Calibri"/>
                          <a:cs typeface="Calibri"/>
                        </a:rPr>
                        <a:t>к</a:t>
                      </a:r>
                      <a:r>
                        <a:rPr sz="1200" b="1" spc="-5" dirty="0">
                          <a:latin typeface="Calibri"/>
                          <a:cs typeface="Calibri"/>
                        </a:rPr>
                        <a:t>с</a:t>
                      </a:r>
                      <a:r>
                        <a:rPr sz="1200" b="1" dirty="0">
                          <a:latin typeface="Calibri"/>
                          <a:cs typeface="Calibri"/>
                        </a:rPr>
                        <a:t>и</a:t>
                      </a:r>
                      <a:r>
                        <a:rPr sz="1200" b="1" spc="5" dirty="0">
                          <a:latin typeface="Calibri"/>
                          <a:cs typeface="Calibri"/>
                        </a:rPr>
                        <a:t>с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.</a:t>
                      </a:r>
                      <a:r>
                        <a:rPr sz="1200" spc="-5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110" dirty="0">
                          <a:latin typeface="Calibri"/>
                          <a:cs typeface="Calibri"/>
                        </a:rPr>
                        <a:t>Г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р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амма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т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и</a:t>
                      </a:r>
                      <a:r>
                        <a:rPr sz="1200" spc="-15" dirty="0">
                          <a:latin typeface="Calibri"/>
                          <a:cs typeface="Calibri"/>
                        </a:rPr>
                        <a:t>ч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ес</a:t>
                      </a:r>
                      <a:r>
                        <a:rPr sz="1200" spc="-30" dirty="0">
                          <a:latin typeface="Calibri"/>
                          <a:cs typeface="Calibri"/>
                        </a:rPr>
                        <a:t>к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ая 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основа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40079">
                <a:tc>
                  <a:txBody>
                    <a:bodyPr/>
                    <a:lstStyle/>
                    <a:p>
                      <a:pPr marR="146050" algn="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200" spc="-10" dirty="0">
                          <a:latin typeface="Calibri"/>
                          <a:cs typeface="Calibri"/>
                        </a:rPr>
                        <a:t>13.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 marR="32067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200" spc="-5" dirty="0">
                          <a:latin typeface="Calibri"/>
                          <a:cs typeface="Calibri"/>
                        </a:rPr>
                        <a:t>Стилистическая</a:t>
                      </a:r>
                      <a:r>
                        <a:rPr sz="1200" spc="-5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окраска </a:t>
                      </a:r>
                      <a:r>
                        <a:rPr sz="1200" spc="-254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слова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marL="92710" marR="25400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200" spc="-5" dirty="0">
                          <a:latin typeface="Calibri"/>
                          <a:cs typeface="Calibri"/>
                        </a:rPr>
                        <a:t>Стилистическая</a:t>
                      </a:r>
                      <a:r>
                        <a:rPr sz="12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окраска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 слова</a:t>
                      </a:r>
                      <a:r>
                        <a:rPr sz="12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(нахождение</a:t>
                      </a:r>
                      <a:r>
                        <a:rPr sz="12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слова</a:t>
                      </a:r>
                      <a:r>
                        <a:rPr sz="12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в </a:t>
                      </a:r>
                      <a:r>
                        <a:rPr sz="1200" spc="-254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тексте)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marL="93345" marR="19177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200" b="1" spc="-10" dirty="0">
                          <a:latin typeface="Calibri"/>
                          <a:cs typeface="Calibri"/>
                        </a:rPr>
                        <a:t>Синтаксис.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Односоставные </a:t>
                      </a:r>
                      <a:r>
                        <a:rPr sz="1200" spc="-26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предложения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R="146050" algn="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200" spc="-10" dirty="0">
                          <a:latin typeface="Calibri"/>
                          <a:cs typeface="Calibri"/>
                        </a:rPr>
                        <a:t>14.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Значение</a:t>
                      </a:r>
                      <a:r>
                        <a:rPr sz="1200" spc="-7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фразеологизма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marR="16510"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Значение</a:t>
                      </a:r>
                      <a:r>
                        <a:rPr sz="1200" spc="-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(смысл) пословицы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marL="93345" marR="19050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200" b="1" spc="-10" dirty="0">
                          <a:latin typeface="Calibri"/>
                          <a:cs typeface="Calibri"/>
                        </a:rPr>
                        <a:t>Синтаксис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. Вводные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слова, </a:t>
                      </a:r>
                      <a:r>
                        <a:rPr sz="1200" spc="-26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их</a:t>
                      </a:r>
                      <a:r>
                        <a:rPr sz="12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синонимия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R="146050" algn="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200" spc="-10" dirty="0">
                          <a:latin typeface="Calibri"/>
                          <a:cs typeface="Calibri"/>
                        </a:rPr>
                        <a:t>15.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334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200" b="1" spc="-5" dirty="0">
                          <a:latin typeface="Calibri"/>
                          <a:cs typeface="Calibri"/>
                        </a:rPr>
                        <a:t>Синтаксис.</a:t>
                      </a:r>
                      <a:r>
                        <a:rPr sz="1200" b="1" spc="-6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Обособленные</a:t>
                      </a:r>
                      <a:endParaRPr sz="1200">
                        <a:latin typeface="Calibri"/>
                        <a:cs typeface="Calibri"/>
                      </a:endParaRPr>
                    </a:p>
                    <a:p>
                      <a:pPr marL="93345">
                        <a:lnSpc>
                          <a:spcPct val="100000"/>
                        </a:lnSpc>
                      </a:pPr>
                      <a:r>
                        <a:rPr sz="1200" spc="-5" dirty="0">
                          <a:latin typeface="Calibri"/>
                          <a:cs typeface="Calibri"/>
                        </a:rPr>
                        <a:t>определения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R="146050" algn="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200" spc="-10" dirty="0">
                          <a:latin typeface="Calibri"/>
                          <a:cs typeface="Calibri"/>
                        </a:rPr>
                        <a:t>16.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3345" marR="22606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200" b="1" spc="-15" dirty="0">
                          <a:latin typeface="Calibri"/>
                          <a:cs typeface="Calibri"/>
                        </a:rPr>
                        <a:t>С</a:t>
                      </a:r>
                      <a:r>
                        <a:rPr sz="1200" b="1" dirty="0">
                          <a:latin typeface="Calibri"/>
                          <a:cs typeface="Calibri"/>
                        </a:rPr>
                        <a:t>и</a:t>
                      </a:r>
                      <a:r>
                        <a:rPr sz="1200" b="1" spc="-10" dirty="0">
                          <a:latin typeface="Calibri"/>
                          <a:cs typeface="Calibri"/>
                        </a:rPr>
                        <a:t>н</a:t>
                      </a:r>
                      <a:r>
                        <a:rPr sz="1200" b="1" spc="-15" dirty="0">
                          <a:latin typeface="Calibri"/>
                          <a:cs typeface="Calibri"/>
                        </a:rPr>
                        <a:t>т</a:t>
                      </a:r>
                      <a:r>
                        <a:rPr sz="1200" b="1" spc="5" dirty="0">
                          <a:latin typeface="Calibri"/>
                          <a:cs typeface="Calibri"/>
                        </a:rPr>
                        <a:t>а</a:t>
                      </a:r>
                      <a:r>
                        <a:rPr sz="1200" b="1" spc="-20" dirty="0">
                          <a:latin typeface="Calibri"/>
                          <a:cs typeface="Calibri"/>
                        </a:rPr>
                        <a:t>к</a:t>
                      </a:r>
                      <a:r>
                        <a:rPr sz="1200" b="1" spc="-5" dirty="0">
                          <a:latin typeface="Calibri"/>
                          <a:cs typeface="Calibri"/>
                        </a:rPr>
                        <a:t>с</a:t>
                      </a:r>
                      <a:r>
                        <a:rPr sz="1200" b="1" dirty="0">
                          <a:latin typeface="Calibri"/>
                          <a:cs typeface="Calibri"/>
                        </a:rPr>
                        <a:t>и</a:t>
                      </a:r>
                      <a:r>
                        <a:rPr sz="1200" b="1" spc="-5" dirty="0">
                          <a:latin typeface="Calibri"/>
                          <a:cs typeface="Calibri"/>
                        </a:rPr>
                        <a:t>с</a:t>
                      </a:r>
                      <a:r>
                        <a:rPr sz="1200" b="1" dirty="0">
                          <a:latin typeface="Calibri"/>
                          <a:cs typeface="Calibri"/>
                        </a:rPr>
                        <a:t>.</a:t>
                      </a:r>
                      <a:r>
                        <a:rPr sz="1200" b="1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О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б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о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с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о</a:t>
                      </a:r>
                      <a:r>
                        <a:rPr sz="1200" spc="-20" dirty="0">
                          <a:latin typeface="Calibri"/>
                          <a:cs typeface="Calibri"/>
                        </a:rPr>
                        <a:t>б</a:t>
                      </a:r>
                      <a:r>
                        <a:rPr sz="1200" spc="10" dirty="0">
                          <a:latin typeface="Calibri"/>
                          <a:cs typeface="Calibri"/>
                        </a:rPr>
                        <a:t>л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е</a:t>
                      </a:r>
                      <a:r>
                        <a:rPr sz="1200" spc="5" dirty="0">
                          <a:latin typeface="Calibri"/>
                          <a:cs typeface="Calibri"/>
                        </a:rPr>
                        <a:t>нн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ы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е 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обстоятельства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R="144780" algn="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200" spc="-10" dirty="0">
                          <a:latin typeface="Calibri"/>
                          <a:cs typeface="Calibri"/>
                        </a:rPr>
                        <a:t>17.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3345" marR="36576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200" b="1" spc="-15" dirty="0">
                          <a:latin typeface="Calibri"/>
                          <a:cs typeface="Calibri"/>
                        </a:rPr>
                        <a:t>С</a:t>
                      </a:r>
                      <a:r>
                        <a:rPr sz="1200" b="1" dirty="0">
                          <a:latin typeface="Calibri"/>
                          <a:cs typeface="Calibri"/>
                        </a:rPr>
                        <a:t>и</a:t>
                      </a:r>
                      <a:r>
                        <a:rPr sz="1200" b="1" spc="-10" dirty="0">
                          <a:latin typeface="Calibri"/>
                          <a:cs typeface="Calibri"/>
                        </a:rPr>
                        <a:t>н</a:t>
                      </a:r>
                      <a:r>
                        <a:rPr sz="1200" b="1" spc="-15" dirty="0">
                          <a:latin typeface="Calibri"/>
                          <a:cs typeface="Calibri"/>
                        </a:rPr>
                        <a:t>т</a:t>
                      </a:r>
                      <a:r>
                        <a:rPr sz="1200" b="1" spc="5" dirty="0">
                          <a:latin typeface="Calibri"/>
                          <a:cs typeface="Calibri"/>
                        </a:rPr>
                        <a:t>а</a:t>
                      </a:r>
                      <a:r>
                        <a:rPr sz="1200" b="1" spc="-20" dirty="0">
                          <a:latin typeface="Calibri"/>
                          <a:cs typeface="Calibri"/>
                        </a:rPr>
                        <a:t>к</a:t>
                      </a:r>
                      <a:r>
                        <a:rPr sz="1200" b="1" spc="-5" dirty="0">
                          <a:latin typeface="Calibri"/>
                          <a:cs typeface="Calibri"/>
                        </a:rPr>
                        <a:t>с</a:t>
                      </a:r>
                      <a:r>
                        <a:rPr sz="1200" b="1" dirty="0">
                          <a:latin typeface="Calibri"/>
                          <a:cs typeface="Calibri"/>
                        </a:rPr>
                        <a:t>и</a:t>
                      </a:r>
                      <a:r>
                        <a:rPr sz="1200" b="1" spc="5" dirty="0">
                          <a:latin typeface="Calibri"/>
                          <a:cs typeface="Calibri"/>
                        </a:rPr>
                        <a:t>с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.</a:t>
                      </a:r>
                      <a:r>
                        <a:rPr sz="1200" spc="-5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30" dirty="0">
                          <a:latin typeface="Calibri"/>
                          <a:cs typeface="Calibri"/>
                        </a:rPr>
                        <a:t>О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д</a:t>
                      </a:r>
                      <a:r>
                        <a:rPr sz="1200" spc="5" dirty="0">
                          <a:latin typeface="Calibri"/>
                          <a:cs typeface="Calibri"/>
                        </a:rPr>
                        <a:t>н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ор</a:t>
                      </a:r>
                      <a:r>
                        <a:rPr sz="1200" spc="-35" dirty="0">
                          <a:latin typeface="Calibri"/>
                          <a:cs typeface="Calibri"/>
                        </a:rPr>
                        <a:t>о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д</a:t>
                      </a:r>
                      <a:r>
                        <a:rPr sz="1200" spc="5" dirty="0">
                          <a:latin typeface="Calibri"/>
                          <a:cs typeface="Calibri"/>
                        </a:rPr>
                        <a:t>н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ы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е  члены</a:t>
                      </a:r>
                      <a:r>
                        <a:rPr sz="1200" spc="-5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предложения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sp>
        <p:nvSpPr>
          <p:cNvPr id="3" name="object 3"/>
          <p:cNvSpPr txBox="1"/>
          <p:nvPr/>
        </p:nvSpPr>
        <p:spPr>
          <a:xfrm>
            <a:off x="395541" y="4653165"/>
            <a:ext cx="1584325" cy="708025"/>
          </a:xfrm>
          <a:prstGeom prst="rect">
            <a:avLst/>
          </a:prstGeom>
          <a:solidFill>
            <a:srgbClr val="B8CDE4"/>
          </a:solidFill>
        </p:spPr>
        <p:txBody>
          <a:bodyPr vert="horz" wrap="square" lIns="0" tIns="31750" rIns="0" bIns="0" rtlCol="0">
            <a:spAutoFit/>
          </a:bodyPr>
          <a:lstStyle/>
          <a:p>
            <a:pPr marL="97790">
              <a:lnSpc>
                <a:spcPct val="100000"/>
              </a:lnSpc>
              <a:spcBef>
                <a:spcPts val="250"/>
              </a:spcBef>
            </a:pPr>
            <a:r>
              <a:rPr sz="2000" b="1" spc="-20" dirty="0">
                <a:latin typeface="Calibri"/>
                <a:cs typeface="Calibri"/>
              </a:rPr>
              <a:t>Содержание</a:t>
            </a:r>
            <a:endParaRPr sz="2000">
              <a:latin typeface="Calibri"/>
              <a:cs typeface="Calibri"/>
            </a:endParaRPr>
          </a:p>
          <a:p>
            <a:pPr marL="161925">
              <a:lnSpc>
                <a:spcPct val="100000"/>
              </a:lnSpc>
            </a:pPr>
            <a:r>
              <a:rPr sz="2000" b="1" spc="-20" dirty="0">
                <a:latin typeface="Calibri"/>
                <a:cs typeface="Calibri"/>
              </a:rPr>
              <a:t>подготовки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20725" y="5465470"/>
            <a:ext cx="1456690" cy="75882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indent="635" algn="ctr">
              <a:lnSpc>
                <a:spcPct val="100000"/>
              </a:lnSpc>
              <a:spcBef>
                <a:spcPts val="105"/>
              </a:spcBef>
            </a:pPr>
            <a:r>
              <a:rPr sz="1600" i="1" dirty="0">
                <a:solidFill>
                  <a:srgbClr val="001F5F"/>
                </a:solidFill>
                <a:latin typeface="Calibri"/>
                <a:cs typeface="Calibri"/>
              </a:rPr>
              <a:t>Проверяемые </a:t>
            </a:r>
            <a:r>
              <a:rPr sz="1600" i="1" spc="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600" i="1" spc="-10" dirty="0">
                <a:solidFill>
                  <a:srgbClr val="001F5F"/>
                </a:solidFill>
                <a:latin typeface="Calibri"/>
                <a:cs typeface="Calibri"/>
              </a:rPr>
              <a:t>знания</a:t>
            </a:r>
            <a:r>
              <a:rPr sz="1600" i="1" spc="-3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600" i="1" dirty="0">
                <a:solidFill>
                  <a:srgbClr val="001F5F"/>
                </a:solidFill>
                <a:latin typeface="Calibri"/>
                <a:cs typeface="Calibri"/>
              </a:rPr>
              <a:t>и</a:t>
            </a:r>
            <a:r>
              <a:rPr sz="1600" i="1" spc="-4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600" i="1" spc="-5" dirty="0">
                <a:solidFill>
                  <a:srgbClr val="001F5F"/>
                </a:solidFill>
                <a:latin typeface="Calibri"/>
                <a:cs typeface="Calibri"/>
              </a:rPr>
              <a:t>умения </a:t>
            </a:r>
            <a:r>
              <a:rPr sz="1600" i="1" spc="-35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600" i="1" spc="5" dirty="0">
                <a:solidFill>
                  <a:srgbClr val="001F5F"/>
                </a:solidFill>
                <a:latin typeface="Calibri"/>
                <a:cs typeface="Calibri"/>
              </a:rPr>
              <a:t>5-8</a:t>
            </a:r>
            <a:r>
              <a:rPr sz="1600" i="1" spc="-5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600" i="1" spc="-5" dirty="0">
                <a:solidFill>
                  <a:srgbClr val="001F5F"/>
                </a:solidFill>
                <a:latin typeface="Calibri"/>
                <a:cs typeface="Calibri"/>
              </a:rPr>
              <a:t>кл.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059051" y="4879924"/>
            <a:ext cx="203200" cy="4540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2800" b="1" spc="5" dirty="0">
                <a:latin typeface="Calibri"/>
                <a:cs typeface="Calibri"/>
              </a:rPr>
              <a:t>+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411729" y="4653165"/>
            <a:ext cx="1656714" cy="708025"/>
          </a:xfrm>
          <a:prstGeom prst="rect">
            <a:avLst/>
          </a:prstGeom>
          <a:solidFill>
            <a:srgbClr val="FFCC99"/>
          </a:solidFill>
        </p:spPr>
        <p:txBody>
          <a:bodyPr vert="horz" wrap="square" lIns="0" tIns="31750" rIns="0" bIns="0" rtlCol="0">
            <a:spAutoFit/>
          </a:bodyPr>
          <a:lstStyle/>
          <a:p>
            <a:pPr marL="107314">
              <a:lnSpc>
                <a:spcPct val="100000"/>
              </a:lnSpc>
              <a:spcBef>
                <a:spcPts val="250"/>
              </a:spcBef>
            </a:pPr>
            <a:r>
              <a:rPr sz="2000" b="1" spc="-10" dirty="0">
                <a:latin typeface="Calibri"/>
                <a:cs typeface="Calibri"/>
              </a:rPr>
              <a:t>Организация</a:t>
            </a:r>
            <a:endParaRPr sz="2000">
              <a:latin typeface="Calibri"/>
              <a:cs typeface="Calibri"/>
            </a:endParaRPr>
          </a:p>
          <a:p>
            <a:pPr marL="198755">
              <a:lnSpc>
                <a:spcPct val="100000"/>
              </a:lnSpc>
            </a:pPr>
            <a:r>
              <a:rPr sz="2000" b="1" spc="-20" dirty="0">
                <a:latin typeface="Calibri"/>
                <a:cs typeface="Calibri"/>
              </a:rPr>
              <a:t>подготовки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402204" y="5537708"/>
            <a:ext cx="1599565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indent="381000">
              <a:lnSpc>
                <a:spcPct val="100000"/>
              </a:lnSpc>
              <a:spcBef>
                <a:spcPts val="105"/>
              </a:spcBef>
            </a:pPr>
            <a:r>
              <a:rPr sz="1600" i="1" spc="-5" dirty="0">
                <a:solidFill>
                  <a:srgbClr val="001F5F"/>
                </a:solidFill>
                <a:latin typeface="Calibri"/>
                <a:cs typeface="Calibri"/>
              </a:rPr>
              <a:t>Формы</a:t>
            </a:r>
            <a:r>
              <a:rPr sz="1600" i="1" dirty="0">
                <a:solidFill>
                  <a:srgbClr val="001F5F"/>
                </a:solidFill>
                <a:latin typeface="Calibri"/>
                <a:cs typeface="Calibri"/>
              </a:rPr>
              <a:t> и </a:t>
            </a:r>
            <a:r>
              <a:rPr sz="1600" i="1" spc="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600" i="1" dirty="0">
                <a:solidFill>
                  <a:srgbClr val="001F5F"/>
                </a:solidFill>
                <a:latin typeface="Calibri"/>
                <a:cs typeface="Calibri"/>
              </a:rPr>
              <a:t>сп</a:t>
            </a:r>
            <a:r>
              <a:rPr sz="1600" i="1" spc="-10" dirty="0">
                <a:solidFill>
                  <a:srgbClr val="001F5F"/>
                </a:solidFill>
                <a:latin typeface="Calibri"/>
                <a:cs typeface="Calibri"/>
              </a:rPr>
              <a:t>о</a:t>
            </a:r>
            <a:r>
              <a:rPr sz="1600" i="1" dirty="0">
                <a:solidFill>
                  <a:srgbClr val="001F5F"/>
                </a:solidFill>
                <a:latin typeface="Calibri"/>
                <a:cs typeface="Calibri"/>
              </a:rPr>
              <a:t>с</a:t>
            </a:r>
            <a:r>
              <a:rPr sz="1600" i="1" spc="-10" dirty="0">
                <a:solidFill>
                  <a:srgbClr val="001F5F"/>
                </a:solidFill>
                <a:latin typeface="Calibri"/>
                <a:cs typeface="Calibri"/>
              </a:rPr>
              <a:t>о</a:t>
            </a:r>
            <a:r>
              <a:rPr sz="1600" i="1" spc="5" dirty="0">
                <a:solidFill>
                  <a:srgbClr val="001F5F"/>
                </a:solidFill>
                <a:latin typeface="Calibri"/>
                <a:cs typeface="Calibri"/>
              </a:rPr>
              <a:t>бы</a:t>
            </a:r>
            <a:r>
              <a:rPr sz="1600" i="1" spc="-4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600" i="1" spc="-10" dirty="0">
                <a:solidFill>
                  <a:srgbClr val="001F5F"/>
                </a:solidFill>
                <a:latin typeface="Calibri"/>
                <a:cs typeface="Calibri"/>
              </a:rPr>
              <a:t>о</a:t>
            </a:r>
            <a:r>
              <a:rPr sz="1600" i="1" spc="5" dirty="0">
                <a:solidFill>
                  <a:srgbClr val="001F5F"/>
                </a:solidFill>
                <a:latin typeface="Calibri"/>
                <a:cs typeface="Calibri"/>
              </a:rPr>
              <a:t>б</a:t>
            </a:r>
            <a:r>
              <a:rPr sz="1600" i="1" spc="-5" dirty="0">
                <a:solidFill>
                  <a:srgbClr val="001F5F"/>
                </a:solidFill>
                <a:latin typeface="Calibri"/>
                <a:cs typeface="Calibri"/>
              </a:rPr>
              <a:t>у</a:t>
            </a:r>
            <a:r>
              <a:rPr sz="1600" i="1" spc="-15" dirty="0">
                <a:solidFill>
                  <a:srgbClr val="001F5F"/>
                </a:solidFill>
                <a:latin typeface="Calibri"/>
                <a:cs typeface="Calibri"/>
              </a:rPr>
              <a:t>ч</a:t>
            </a:r>
            <a:r>
              <a:rPr sz="1600" i="1" dirty="0">
                <a:solidFill>
                  <a:srgbClr val="001F5F"/>
                </a:solidFill>
                <a:latin typeface="Calibri"/>
                <a:cs typeface="Calibri"/>
              </a:rPr>
              <a:t>е</a:t>
            </a:r>
            <a:r>
              <a:rPr sz="1600" i="1" spc="-10" dirty="0">
                <a:solidFill>
                  <a:srgbClr val="001F5F"/>
                </a:solidFill>
                <a:latin typeface="Calibri"/>
                <a:cs typeface="Calibri"/>
              </a:rPr>
              <a:t>н</a:t>
            </a:r>
            <a:r>
              <a:rPr sz="1600" i="1" spc="-15" dirty="0">
                <a:solidFill>
                  <a:srgbClr val="001F5F"/>
                </a:solidFill>
                <a:latin typeface="Calibri"/>
                <a:cs typeface="Calibri"/>
              </a:rPr>
              <a:t>и</a:t>
            </a:r>
            <a:r>
              <a:rPr sz="1600" i="1" dirty="0">
                <a:solidFill>
                  <a:srgbClr val="001F5F"/>
                </a:solidFill>
                <a:latin typeface="Calibri"/>
                <a:cs typeface="Calibri"/>
              </a:rPr>
              <a:t>я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148073" y="4879924"/>
            <a:ext cx="203200" cy="4540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2800" b="1" spc="5" dirty="0">
                <a:latin typeface="Calibri"/>
                <a:cs typeface="Calibri"/>
              </a:rPr>
              <a:t>+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427982" y="4653165"/>
            <a:ext cx="1584325" cy="708025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3175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250"/>
              </a:spcBef>
            </a:pPr>
            <a:r>
              <a:rPr sz="2000" b="1" spc="-15" dirty="0">
                <a:latin typeface="Calibri"/>
                <a:cs typeface="Calibri"/>
              </a:rPr>
              <a:t>Средства</a:t>
            </a:r>
            <a:endParaRPr sz="20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</a:pPr>
            <a:r>
              <a:rPr sz="2000" b="1" spc="-20" dirty="0">
                <a:latin typeface="Calibri"/>
                <a:cs typeface="Calibri"/>
              </a:rPr>
              <a:t>подготовки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459604" y="5465470"/>
            <a:ext cx="1668145" cy="75212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74625" indent="-161925">
              <a:lnSpc>
                <a:spcPct val="100000"/>
              </a:lnSpc>
              <a:buSzPct val="93750"/>
              <a:buFont typeface="Wingdings"/>
              <a:buChar char=""/>
              <a:tabLst>
                <a:tab pos="174625" algn="l"/>
              </a:tabLst>
            </a:pPr>
            <a:r>
              <a:rPr sz="1600" i="1" spc="-90" dirty="0" err="1" smtClean="0">
                <a:solidFill>
                  <a:srgbClr val="001F5F"/>
                </a:solidFill>
                <a:latin typeface="Calibri"/>
                <a:cs typeface="Calibri"/>
              </a:rPr>
              <a:t>Т</a:t>
            </a:r>
            <a:r>
              <a:rPr sz="1600" i="1" spc="-15" dirty="0" err="1" smtClean="0">
                <a:solidFill>
                  <a:srgbClr val="001F5F"/>
                </a:solidFill>
                <a:latin typeface="Calibri"/>
                <a:cs typeface="Calibri"/>
              </a:rPr>
              <a:t>и</a:t>
            </a:r>
            <a:r>
              <a:rPr sz="1600" i="1" dirty="0" err="1" smtClean="0">
                <a:solidFill>
                  <a:srgbClr val="001F5F"/>
                </a:solidFill>
                <a:latin typeface="Calibri"/>
                <a:cs typeface="Calibri"/>
              </a:rPr>
              <a:t>п</a:t>
            </a:r>
            <a:r>
              <a:rPr sz="1600" i="1" spc="-10" dirty="0" err="1" smtClean="0">
                <a:solidFill>
                  <a:srgbClr val="001F5F"/>
                </a:solidFill>
                <a:latin typeface="Calibri"/>
                <a:cs typeface="Calibri"/>
              </a:rPr>
              <a:t>о</a:t>
            </a:r>
            <a:r>
              <a:rPr sz="1600" i="1" dirty="0" err="1" smtClean="0">
                <a:solidFill>
                  <a:srgbClr val="001F5F"/>
                </a:solidFill>
                <a:latin typeface="Calibri"/>
                <a:cs typeface="Calibri"/>
              </a:rPr>
              <a:t>вые</a:t>
            </a:r>
            <a:r>
              <a:rPr sz="1600" i="1" spc="-50" dirty="0" smtClean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600" i="1" spc="-10" dirty="0">
                <a:solidFill>
                  <a:srgbClr val="001F5F"/>
                </a:solidFill>
                <a:latin typeface="Calibri"/>
                <a:cs typeface="Calibri"/>
              </a:rPr>
              <a:t>з</a:t>
            </a:r>
            <a:r>
              <a:rPr sz="1600" i="1" spc="-15" dirty="0">
                <a:solidFill>
                  <a:srgbClr val="001F5F"/>
                </a:solidFill>
                <a:latin typeface="Calibri"/>
                <a:cs typeface="Calibri"/>
              </a:rPr>
              <a:t>а</a:t>
            </a:r>
            <a:r>
              <a:rPr sz="1600" i="1" spc="-10" dirty="0">
                <a:solidFill>
                  <a:srgbClr val="001F5F"/>
                </a:solidFill>
                <a:latin typeface="Calibri"/>
                <a:cs typeface="Calibri"/>
              </a:rPr>
              <a:t>д</a:t>
            </a:r>
            <a:r>
              <a:rPr sz="1600" i="1" spc="-15" dirty="0">
                <a:solidFill>
                  <a:srgbClr val="001F5F"/>
                </a:solidFill>
                <a:latin typeface="Calibri"/>
                <a:cs typeface="Calibri"/>
              </a:rPr>
              <a:t>а</a:t>
            </a:r>
            <a:r>
              <a:rPr sz="1600" i="1" spc="-10" dirty="0">
                <a:solidFill>
                  <a:srgbClr val="001F5F"/>
                </a:solidFill>
                <a:latin typeface="Calibri"/>
                <a:cs typeface="Calibri"/>
              </a:rPr>
              <a:t>н</a:t>
            </a:r>
            <a:r>
              <a:rPr sz="1600" i="1" spc="-15" dirty="0">
                <a:solidFill>
                  <a:srgbClr val="001F5F"/>
                </a:solidFill>
                <a:latin typeface="Calibri"/>
                <a:cs typeface="Calibri"/>
              </a:rPr>
              <a:t>и</a:t>
            </a:r>
            <a:r>
              <a:rPr sz="1600" i="1" dirty="0">
                <a:solidFill>
                  <a:srgbClr val="001F5F"/>
                </a:solidFill>
                <a:latin typeface="Calibri"/>
                <a:cs typeface="Calibri"/>
              </a:rPr>
              <a:t>я</a:t>
            </a:r>
            <a:endParaRPr sz="1600" dirty="0">
              <a:latin typeface="Calibri"/>
              <a:cs typeface="Calibri"/>
            </a:endParaRPr>
          </a:p>
          <a:p>
            <a:pPr marL="335915" lvl="1" indent="-161925">
              <a:lnSpc>
                <a:spcPct val="100000"/>
              </a:lnSpc>
              <a:buSzPct val="93750"/>
              <a:buFont typeface="Wingdings"/>
              <a:buChar char=""/>
              <a:tabLst>
                <a:tab pos="336550" algn="l"/>
              </a:tabLst>
            </a:pPr>
            <a:r>
              <a:rPr sz="1600" i="1" spc="-5" dirty="0">
                <a:solidFill>
                  <a:srgbClr val="001F5F"/>
                </a:solidFill>
                <a:latin typeface="Calibri"/>
                <a:cs typeface="Calibri"/>
              </a:rPr>
              <a:t>Практикумы</a:t>
            </a:r>
            <a:endParaRPr sz="1600" dirty="0">
              <a:latin typeface="Calibri"/>
              <a:cs typeface="Calibri"/>
            </a:endParaRPr>
          </a:p>
          <a:p>
            <a:pPr marL="415290" lvl="2" indent="-162560">
              <a:lnSpc>
                <a:spcPct val="100000"/>
              </a:lnSpc>
              <a:buSzPct val="93750"/>
              <a:buFont typeface="Wingdings"/>
              <a:buChar char=""/>
              <a:tabLst>
                <a:tab pos="415925" algn="l"/>
              </a:tabLst>
            </a:pPr>
            <a:r>
              <a:rPr sz="1600" i="1" spc="-15" dirty="0">
                <a:solidFill>
                  <a:srgbClr val="001F5F"/>
                </a:solidFill>
                <a:latin typeface="Calibri"/>
                <a:cs typeface="Calibri"/>
              </a:rPr>
              <a:t>Тренажёры</a:t>
            </a:r>
            <a:endParaRPr sz="1600" dirty="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092697" y="4807966"/>
            <a:ext cx="203200" cy="4533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800" b="1" dirty="0">
                <a:latin typeface="Calibri"/>
                <a:cs typeface="Calibri"/>
              </a:rPr>
              <a:t>=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444234" y="4653165"/>
            <a:ext cx="2016760" cy="708025"/>
          </a:xfrm>
          <a:prstGeom prst="rect">
            <a:avLst/>
          </a:prstGeom>
          <a:solidFill>
            <a:srgbClr val="CCC1DA"/>
          </a:solidFill>
        </p:spPr>
        <p:txBody>
          <a:bodyPr vert="horz" wrap="square" lIns="0" tIns="31750" rIns="0" bIns="0" rtlCol="0">
            <a:spAutoFit/>
          </a:bodyPr>
          <a:lstStyle/>
          <a:p>
            <a:pPr marL="5080" algn="ctr">
              <a:lnSpc>
                <a:spcPct val="100000"/>
              </a:lnSpc>
              <a:spcBef>
                <a:spcPts val="250"/>
              </a:spcBef>
            </a:pPr>
            <a:r>
              <a:rPr sz="2000" b="1" spc="-10" dirty="0">
                <a:latin typeface="Calibri"/>
                <a:cs typeface="Calibri"/>
              </a:rPr>
              <a:t>Эффективность</a:t>
            </a:r>
            <a:endParaRPr sz="2000">
              <a:latin typeface="Calibri"/>
              <a:cs typeface="Calibri"/>
            </a:endParaRPr>
          </a:p>
          <a:p>
            <a:pPr marL="1270" algn="ctr">
              <a:lnSpc>
                <a:spcPct val="100000"/>
              </a:lnSpc>
            </a:pPr>
            <a:r>
              <a:rPr sz="2000" b="1" spc="-20" dirty="0">
                <a:latin typeface="Calibri"/>
                <a:cs typeface="Calibri"/>
              </a:rPr>
              <a:t>подготовки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604517" y="206451"/>
            <a:ext cx="6150610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15" dirty="0">
                <a:solidFill>
                  <a:srgbClr val="001F5F"/>
                </a:solidFill>
                <a:latin typeface="Calibri"/>
                <a:cs typeface="Calibri"/>
              </a:rPr>
              <a:t>Содержание</a:t>
            </a:r>
            <a:r>
              <a:rPr sz="1800" b="1" spc="-2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800" b="1" spc="-5" dirty="0">
                <a:solidFill>
                  <a:srgbClr val="001F5F"/>
                </a:solidFill>
                <a:latin typeface="Calibri"/>
                <a:cs typeface="Calibri"/>
              </a:rPr>
              <a:t>ВПР:</a:t>
            </a:r>
            <a:r>
              <a:rPr sz="1800" b="1" spc="1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001F5F"/>
                </a:solidFill>
                <a:latin typeface="Calibri"/>
                <a:cs typeface="Calibri"/>
              </a:rPr>
              <a:t>5-8 </a:t>
            </a:r>
            <a:r>
              <a:rPr sz="1800" b="1" spc="-10" dirty="0">
                <a:solidFill>
                  <a:srgbClr val="001F5F"/>
                </a:solidFill>
                <a:latin typeface="Calibri"/>
                <a:cs typeface="Calibri"/>
              </a:rPr>
              <a:t>классы.</a:t>
            </a:r>
            <a:r>
              <a:rPr sz="1800" b="1" spc="5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800" b="1" spc="-10" dirty="0">
                <a:solidFill>
                  <a:srgbClr val="001F5F"/>
                </a:solidFill>
                <a:latin typeface="Calibri"/>
                <a:cs typeface="Calibri"/>
              </a:rPr>
              <a:t>Проверяемые</a:t>
            </a:r>
            <a:r>
              <a:rPr sz="1800" b="1" dirty="0">
                <a:solidFill>
                  <a:srgbClr val="001F5F"/>
                </a:solidFill>
                <a:latin typeface="Calibri"/>
                <a:cs typeface="Calibri"/>
              </a:rPr>
              <a:t> знания</a:t>
            </a:r>
            <a:r>
              <a:rPr sz="1800" b="1" spc="2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001F5F"/>
                </a:solidFill>
                <a:latin typeface="Calibri"/>
                <a:cs typeface="Calibri"/>
              </a:rPr>
              <a:t>и умения</a:t>
            </a:r>
            <a:endParaRPr sz="180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590529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ВПР-5 </a:t>
            </a:r>
            <a:b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(в 6 классе по программе 5 класса)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2406584"/>
              </p:ext>
            </p:extLst>
          </p:nvPr>
        </p:nvGraphicFramePr>
        <p:xfrm>
          <a:off x="323527" y="2348880"/>
          <a:ext cx="8496946" cy="31699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23575">
                  <a:extLst>
                    <a:ext uri="{9D8B030D-6E8A-4147-A177-3AD203B41FA5}">
                      <a16:colId xmlns:a16="http://schemas.microsoft.com/office/drawing/2014/main" xmlns="" val="2352654562"/>
                    </a:ext>
                  </a:extLst>
                </a:gridCol>
                <a:gridCol w="2518275">
                  <a:extLst>
                    <a:ext uri="{9D8B030D-6E8A-4147-A177-3AD203B41FA5}">
                      <a16:colId xmlns:a16="http://schemas.microsoft.com/office/drawing/2014/main" xmlns="" val="863699721"/>
                    </a:ext>
                  </a:extLst>
                </a:gridCol>
                <a:gridCol w="998364">
                  <a:extLst>
                    <a:ext uri="{9D8B030D-6E8A-4147-A177-3AD203B41FA5}">
                      <a16:colId xmlns:a16="http://schemas.microsoft.com/office/drawing/2014/main" xmlns="" val="1818589814"/>
                    </a:ext>
                  </a:extLst>
                </a:gridCol>
                <a:gridCol w="952244">
                  <a:extLst>
                    <a:ext uri="{9D8B030D-6E8A-4147-A177-3AD203B41FA5}">
                      <a16:colId xmlns:a16="http://schemas.microsoft.com/office/drawing/2014/main" xmlns="" val="1300746774"/>
                    </a:ext>
                  </a:extLst>
                </a:gridCol>
                <a:gridCol w="968383">
                  <a:extLst>
                    <a:ext uri="{9D8B030D-6E8A-4147-A177-3AD203B41FA5}">
                      <a16:colId xmlns:a16="http://schemas.microsoft.com/office/drawing/2014/main" xmlns="" val="4010242781"/>
                    </a:ext>
                  </a:extLst>
                </a:gridCol>
                <a:gridCol w="936105">
                  <a:extLst>
                    <a:ext uri="{9D8B030D-6E8A-4147-A177-3AD203B41FA5}">
                      <a16:colId xmlns:a16="http://schemas.microsoft.com/office/drawing/2014/main" xmlns="" val="1042309205"/>
                    </a:ext>
                  </a:extLst>
                </a:gridCol>
              </a:tblGrid>
              <a:tr h="507744">
                <a:tc rowSpan="2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600" dirty="0">
                          <a:effectLst/>
                        </a:rPr>
                        <a:t> </a:t>
                      </a:r>
                      <a:endParaRPr lang="ru-RU" sz="26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600" dirty="0">
                          <a:effectLst/>
                        </a:rPr>
                        <a:t>Количество участников</a:t>
                      </a:r>
                      <a:endParaRPr lang="ru-RU" sz="26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4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600" dirty="0">
                          <a:effectLst/>
                        </a:rPr>
                        <a:t>Распределение групп баллов, в %</a:t>
                      </a:r>
                      <a:endParaRPr lang="ru-RU" sz="26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998844288"/>
                  </a:ext>
                </a:extLst>
              </a:tr>
              <a:tr h="50774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600" dirty="0">
                          <a:effectLst/>
                        </a:rPr>
                        <a:t>«2»</a:t>
                      </a:r>
                      <a:endParaRPr lang="ru-RU" sz="26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600" dirty="0">
                          <a:effectLst/>
                        </a:rPr>
                        <a:t>«3»</a:t>
                      </a:r>
                      <a:endParaRPr lang="ru-RU" sz="26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600" dirty="0">
                          <a:effectLst/>
                        </a:rPr>
                        <a:t>«4»</a:t>
                      </a:r>
                      <a:endParaRPr lang="ru-RU" sz="26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600">
                          <a:effectLst/>
                        </a:rPr>
                        <a:t>«5»</a:t>
                      </a:r>
                      <a:endParaRPr lang="ru-RU" sz="2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426681456"/>
                  </a:ext>
                </a:extLst>
              </a:tr>
              <a:tr h="54960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600" dirty="0">
                          <a:effectLst/>
                        </a:rPr>
                        <a:t>2018 год</a:t>
                      </a:r>
                      <a:endParaRPr lang="ru-RU" sz="26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600">
                          <a:effectLst/>
                        </a:rPr>
                        <a:t>11523</a:t>
                      </a:r>
                      <a:endParaRPr lang="ru-RU" sz="2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600" dirty="0">
                          <a:effectLst/>
                        </a:rPr>
                        <a:t>11,4</a:t>
                      </a:r>
                      <a:endParaRPr lang="ru-RU" sz="2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600" dirty="0">
                          <a:effectLst/>
                        </a:rPr>
                        <a:t>34</a:t>
                      </a:r>
                      <a:endParaRPr lang="ru-RU" sz="2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600" dirty="0">
                          <a:effectLst/>
                        </a:rPr>
                        <a:t>39, 4</a:t>
                      </a:r>
                      <a:endParaRPr lang="ru-RU" sz="2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600" dirty="0">
                          <a:effectLst/>
                        </a:rPr>
                        <a:t>15,2</a:t>
                      </a:r>
                      <a:endParaRPr lang="ru-RU" sz="2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1681704"/>
                  </a:ext>
                </a:extLst>
              </a:tr>
              <a:tr h="54960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600" dirty="0">
                          <a:effectLst/>
                        </a:rPr>
                        <a:t>2019 год</a:t>
                      </a:r>
                      <a:endParaRPr lang="ru-RU" sz="26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600" dirty="0">
                          <a:effectLst/>
                        </a:rPr>
                        <a:t>12151</a:t>
                      </a:r>
                      <a:endParaRPr lang="ru-RU" sz="26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600" dirty="0">
                          <a:effectLst/>
                        </a:rPr>
                        <a:t>9,6</a:t>
                      </a:r>
                      <a:endParaRPr lang="ru-RU" sz="2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600" dirty="0">
                          <a:effectLst/>
                        </a:rPr>
                        <a:t>30,9</a:t>
                      </a:r>
                      <a:endParaRPr lang="ru-RU" sz="2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600" dirty="0">
                          <a:effectLst/>
                        </a:rPr>
                        <a:t>38,8</a:t>
                      </a:r>
                      <a:endParaRPr lang="ru-RU" sz="2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600" dirty="0">
                          <a:effectLst/>
                        </a:rPr>
                        <a:t>20,5</a:t>
                      </a:r>
                      <a:endParaRPr lang="ru-RU" sz="2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3544791726"/>
                  </a:ext>
                </a:extLst>
              </a:tr>
              <a:tr h="54960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600" dirty="0" smtClean="0">
                          <a:effectLst/>
                        </a:rPr>
                        <a:t>2020 </a:t>
                      </a:r>
                      <a:r>
                        <a:rPr lang="ru-RU" sz="2600" dirty="0">
                          <a:effectLst/>
                        </a:rPr>
                        <a:t>год</a:t>
                      </a:r>
                      <a:endParaRPr lang="ru-RU" sz="26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10898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18,66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36,09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32,78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12,47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29964162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5553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67544" y="40466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ВПР-6 </a:t>
            </a:r>
            <a:br>
              <a:rPr lang="ru-RU" b="1" dirty="0" smtClean="0"/>
            </a:br>
            <a:r>
              <a:rPr lang="ru-RU" b="1" dirty="0" smtClean="0"/>
              <a:t>(в 7 классе по программе 6 класса)</a:t>
            </a:r>
            <a:endParaRPr lang="ru-RU" b="1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882700"/>
              </p:ext>
            </p:extLst>
          </p:nvPr>
        </p:nvGraphicFramePr>
        <p:xfrm>
          <a:off x="755578" y="2132856"/>
          <a:ext cx="7488831" cy="304348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71625">
                  <a:extLst>
                    <a:ext uri="{9D8B030D-6E8A-4147-A177-3AD203B41FA5}">
                      <a16:colId xmlns:a16="http://schemas.microsoft.com/office/drawing/2014/main" xmlns="" val="3783644038"/>
                    </a:ext>
                  </a:extLst>
                </a:gridCol>
                <a:gridCol w="1759017">
                  <a:extLst>
                    <a:ext uri="{9D8B030D-6E8A-4147-A177-3AD203B41FA5}">
                      <a16:colId xmlns:a16="http://schemas.microsoft.com/office/drawing/2014/main" xmlns="" val="251661564"/>
                    </a:ext>
                  </a:extLst>
                </a:gridCol>
                <a:gridCol w="990952">
                  <a:extLst>
                    <a:ext uri="{9D8B030D-6E8A-4147-A177-3AD203B41FA5}">
                      <a16:colId xmlns:a16="http://schemas.microsoft.com/office/drawing/2014/main" xmlns="" val="3933689646"/>
                    </a:ext>
                  </a:extLst>
                </a:gridCol>
                <a:gridCol w="990952">
                  <a:extLst>
                    <a:ext uri="{9D8B030D-6E8A-4147-A177-3AD203B41FA5}">
                      <a16:colId xmlns:a16="http://schemas.microsoft.com/office/drawing/2014/main" xmlns="" val="225239222"/>
                    </a:ext>
                  </a:extLst>
                </a:gridCol>
                <a:gridCol w="990952">
                  <a:extLst>
                    <a:ext uri="{9D8B030D-6E8A-4147-A177-3AD203B41FA5}">
                      <a16:colId xmlns:a16="http://schemas.microsoft.com/office/drawing/2014/main" xmlns="" val="3907750900"/>
                    </a:ext>
                  </a:extLst>
                </a:gridCol>
                <a:gridCol w="885333">
                  <a:extLst>
                    <a:ext uri="{9D8B030D-6E8A-4147-A177-3AD203B41FA5}">
                      <a16:colId xmlns:a16="http://schemas.microsoft.com/office/drawing/2014/main" xmlns="" val="2031111891"/>
                    </a:ext>
                  </a:extLst>
                </a:gridCol>
              </a:tblGrid>
              <a:tr h="568351">
                <a:tc row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 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Количество участников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4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</a:rPr>
                        <a:t>Распределение</a:t>
                      </a:r>
                      <a:r>
                        <a:rPr lang="ru-RU" sz="2400" baseline="0" dirty="0" smtClean="0">
                          <a:effectLst/>
                        </a:rPr>
                        <a:t> </a:t>
                      </a:r>
                      <a:r>
                        <a:rPr lang="ru-RU" sz="2400" dirty="0" smtClean="0">
                          <a:effectLst/>
                        </a:rPr>
                        <a:t>групп </a:t>
                      </a:r>
                      <a:r>
                        <a:rPr lang="ru-RU" sz="2400" dirty="0">
                          <a:effectLst/>
                        </a:rPr>
                        <a:t>баллов, в %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478921803"/>
                  </a:ext>
                </a:extLst>
              </a:tr>
              <a:tr h="56835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«2»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«3»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«4»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«5»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246511795"/>
                  </a:ext>
                </a:extLst>
              </a:tr>
              <a:tr h="58120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2018 год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6213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17,8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40,8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34,7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6,7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3107868189"/>
                  </a:ext>
                </a:extLst>
              </a:tr>
              <a:tr h="58120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2019 год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11401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14,9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36,4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37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11,7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100541678"/>
                  </a:ext>
                </a:extLst>
              </a:tr>
              <a:tr h="58120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2020 год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9911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26,99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38,7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28,75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5,55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2906210660"/>
                  </a:ext>
                </a:extLst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509713" y="330676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0674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67544" y="40466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ВПР-7 </a:t>
            </a:r>
            <a:br>
              <a:rPr lang="ru-RU" b="1" dirty="0" smtClean="0"/>
            </a:br>
            <a:r>
              <a:rPr lang="ru-RU" b="1" dirty="0" smtClean="0"/>
              <a:t>(в 8 классе по программе 7 класса)</a:t>
            </a:r>
            <a:endParaRPr lang="ru-RU" b="1" dirty="0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509713" y="330676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2224392"/>
              </p:ext>
            </p:extLst>
          </p:nvPr>
        </p:nvGraphicFramePr>
        <p:xfrm>
          <a:off x="433653" y="2420888"/>
          <a:ext cx="7738749" cy="223224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33168">
                  <a:extLst>
                    <a:ext uri="{9D8B030D-6E8A-4147-A177-3AD203B41FA5}">
                      <a16:colId xmlns:a16="http://schemas.microsoft.com/office/drawing/2014/main" xmlns="" val="985037753"/>
                    </a:ext>
                  </a:extLst>
                </a:gridCol>
                <a:gridCol w="2118636">
                  <a:extLst>
                    <a:ext uri="{9D8B030D-6E8A-4147-A177-3AD203B41FA5}">
                      <a16:colId xmlns:a16="http://schemas.microsoft.com/office/drawing/2014/main" xmlns="" val="755619757"/>
                    </a:ext>
                  </a:extLst>
                </a:gridCol>
                <a:gridCol w="1024022">
                  <a:extLst>
                    <a:ext uri="{9D8B030D-6E8A-4147-A177-3AD203B41FA5}">
                      <a16:colId xmlns:a16="http://schemas.microsoft.com/office/drawing/2014/main" xmlns="" val="3011338716"/>
                    </a:ext>
                  </a:extLst>
                </a:gridCol>
                <a:gridCol w="1024022">
                  <a:extLst>
                    <a:ext uri="{9D8B030D-6E8A-4147-A177-3AD203B41FA5}">
                      <a16:colId xmlns:a16="http://schemas.microsoft.com/office/drawing/2014/main" xmlns="" val="2534545573"/>
                    </a:ext>
                  </a:extLst>
                </a:gridCol>
                <a:gridCol w="1024022">
                  <a:extLst>
                    <a:ext uri="{9D8B030D-6E8A-4147-A177-3AD203B41FA5}">
                      <a16:colId xmlns:a16="http://schemas.microsoft.com/office/drawing/2014/main" xmlns="" val="2432510078"/>
                    </a:ext>
                  </a:extLst>
                </a:gridCol>
                <a:gridCol w="914879">
                  <a:extLst>
                    <a:ext uri="{9D8B030D-6E8A-4147-A177-3AD203B41FA5}">
                      <a16:colId xmlns:a16="http://schemas.microsoft.com/office/drawing/2014/main" xmlns="" val="801254297"/>
                    </a:ext>
                  </a:extLst>
                </a:gridCol>
              </a:tblGrid>
              <a:tr h="738515">
                <a:tc row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Количество участников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4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Распределение групп баллов, в %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25739448"/>
                  </a:ext>
                </a:extLst>
              </a:tr>
              <a:tr h="73851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«2»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«3»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«4»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«5»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348062438"/>
                  </a:ext>
                </a:extLst>
              </a:tr>
              <a:tr h="75521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2020 год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8899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29,46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41,61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25,24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3,69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3728264998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19885" y="2734951"/>
            <a:ext cx="10430444" cy="15825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4890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Задание 1 (аналогичное в 5 и 6 классе)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412776"/>
            <a:ext cx="8291264" cy="4713387"/>
          </a:xfrm>
        </p:spPr>
        <p:txBody>
          <a:bodyPr>
            <a:normAutofit/>
          </a:bodyPr>
          <a:lstStyle/>
          <a:p>
            <a:r>
              <a:rPr lang="ru-RU" dirty="0" smtClean="0"/>
              <a:t>правильно </a:t>
            </a:r>
            <a:r>
              <a:rPr lang="ru-RU" dirty="0"/>
              <a:t>списывать осложненный пропусками орфограмм и </a:t>
            </a:r>
            <a:r>
              <a:rPr lang="ru-RU" dirty="0" err="1"/>
              <a:t>пунктограмм</a:t>
            </a:r>
            <a:r>
              <a:rPr lang="ru-RU" dirty="0"/>
              <a:t> текст, соблюдая изученные правила орфографии и </a:t>
            </a:r>
            <a:r>
              <a:rPr lang="ru-RU" dirty="0" smtClean="0"/>
              <a:t>пунктуации.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/>
              <a:t>Критерии: количество орфографических и пунктуационных ошибок, правильность списывания текста (изменение графического облика слова, пропуски слов, лишние слова).</a:t>
            </a:r>
          </a:p>
        </p:txBody>
      </p:sp>
    </p:spTree>
    <p:extLst>
      <p:ext uri="{BB962C8B-B14F-4D97-AF65-F5344CB8AC3E}">
        <p14:creationId xmlns:p14="http://schemas.microsoft.com/office/powerpoint/2010/main" val="554462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1769451"/>
              </p:ext>
            </p:extLst>
          </p:nvPr>
        </p:nvGraphicFramePr>
        <p:xfrm>
          <a:off x="323528" y="404664"/>
          <a:ext cx="8229601" cy="585216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946448">
                  <a:extLst>
                    <a:ext uri="{9D8B030D-6E8A-4147-A177-3AD203B41FA5}">
                      <a16:colId xmlns:a16="http://schemas.microsoft.com/office/drawing/2014/main" xmlns="" val="3686307743"/>
                    </a:ext>
                  </a:extLst>
                </a:gridCol>
                <a:gridCol w="6781066">
                  <a:extLst>
                    <a:ext uri="{9D8B030D-6E8A-4147-A177-3AD203B41FA5}">
                      <a16:colId xmlns:a16="http://schemas.microsoft.com/office/drawing/2014/main" xmlns="" val="4257018261"/>
                    </a:ext>
                  </a:extLst>
                </a:gridCol>
                <a:gridCol w="502087">
                  <a:extLst>
                    <a:ext uri="{9D8B030D-6E8A-4147-A177-3AD203B41FA5}">
                      <a16:colId xmlns:a16="http://schemas.microsoft.com/office/drawing/2014/main" xmlns="" val="3868732139"/>
                    </a:ext>
                  </a:extLst>
                </a:gridCol>
              </a:tblGrid>
              <a:tr h="135726">
                <a:tc>
                  <a:txBody>
                    <a:bodyPr/>
                    <a:lstStyle/>
                    <a:p>
                      <a:pPr marL="158750" marR="15367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К1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Соблюдение</a:t>
                      </a:r>
                      <a:r>
                        <a:rPr lang="ru-RU" sz="2400" spc="-35">
                          <a:effectLst/>
                        </a:rPr>
                        <a:t> </a:t>
                      </a:r>
                      <a:r>
                        <a:rPr lang="ru-RU" sz="2400">
                          <a:effectLst/>
                        </a:rPr>
                        <a:t>орфографических</a:t>
                      </a:r>
                      <a:r>
                        <a:rPr lang="ru-RU" sz="2400" spc="-35">
                          <a:effectLst/>
                        </a:rPr>
                        <a:t> </a:t>
                      </a:r>
                      <a:r>
                        <a:rPr lang="ru-RU" sz="2400">
                          <a:effectLst/>
                        </a:rPr>
                        <a:t>норм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 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3500176918"/>
                  </a:ext>
                </a:extLst>
              </a:tr>
              <a:tr h="700266">
                <a:tc rowSpan="5"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945" marR="60960" algn="l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735965" algn="l"/>
                          <a:tab pos="1471930" algn="l"/>
                          <a:tab pos="2352040" algn="l"/>
                          <a:tab pos="2769870" algn="l"/>
                          <a:tab pos="3485515" algn="l"/>
                          <a:tab pos="4592320" algn="l"/>
                        </a:tabLst>
                      </a:pPr>
                      <a:r>
                        <a:rPr lang="ru-RU" sz="2400" dirty="0">
                          <a:effectLst/>
                        </a:rPr>
                        <a:t>Орфографических ошибок нет (или допущена одна негрубая ошибка).</a:t>
                      </a:r>
                      <a:r>
                        <a:rPr lang="ru-RU" sz="2400" spc="5" dirty="0">
                          <a:effectLst/>
                        </a:rPr>
                        <a:t> </a:t>
                      </a:r>
                      <a:r>
                        <a:rPr lang="ru-RU" sz="2400" dirty="0">
                          <a:effectLst/>
                        </a:rPr>
                        <a:t>При</a:t>
                      </a:r>
                      <a:r>
                        <a:rPr lang="ru-RU" sz="2400" spc="145" dirty="0">
                          <a:effectLst/>
                        </a:rPr>
                        <a:t> </a:t>
                      </a:r>
                      <a:r>
                        <a:rPr lang="ru-RU" sz="2400" dirty="0">
                          <a:effectLst/>
                        </a:rPr>
                        <a:t>оценивании</a:t>
                      </a:r>
                      <a:r>
                        <a:rPr lang="ru-RU" sz="2400" spc="145" dirty="0">
                          <a:effectLst/>
                        </a:rPr>
                        <a:t> </a:t>
                      </a:r>
                      <a:r>
                        <a:rPr lang="ru-RU" sz="2400" dirty="0">
                          <a:effectLst/>
                        </a:rPr>
                        <a:t>выполнения</a:t>
                      </a:r>
                      <a:r>
                        <a:rPr lang="ru-RU" sz="2400" spc="150" dirty="0">
                          <a:effectLst/>
                        </a:rPr>
                        <a:t> </a:t>
                      </a:r>
                      <a:r>
                        <a:rPr lang="ru-RU" sz="2400" dirty="0">
                          <a:effectLst/>
                        </a:rPr>
                        <a:t>задания</a:t>
                      </a:r>
                      <a:r>
                        <a:rPr lang="ru-RU" sz="2400" spc="145" dirty="0">
                          <a:effectLst/>
                        </a:rPr>
                        <a:t> </a:t>
                      </a:r>
                      <a:r>
                        <a:rPr lang="ru-RU" sz="2400" dirty="0">
                          <a:effectLst/>
                        </a:rPr>
                        <a:t>по</a:t>
                      </a:r>
                      <a:r>
                        <a:rPr lang="ru-RU" sz="2400" spc="145" dirty="0">
                          <a:effectLst/>
                        </a:rPr>
                        <a:t> </a:t>
                      </a:r>
                      <a:r>
                        <a:rPr lang="ru-RU" sz="2400" dirty="0">
                          <a:effectLst/>
                        </a:rPr>
                        <a:t>критерию</a:t>
                      </a:r>
                      <a:r>
                        <a:rPr lang="ru-RU" sz="2400" spc="145" dirty="0">
                          <a:effectLst/>
                        </a:rPr>
                        <a:t> </a:t>
                      </a:r>
                      <a:r>
                        <a:rPr lang="ru-RU" sz="2400" dirty="0">
                          <a:effectLst/>
                        </a:rPr>
                        <a:t>К1</a:t>
                      </a:r>
                      <a:r>
                        <a:rPr lang="ru-RU" sz="2400" spc="150" dirty="0">
                          <a:effectLst/>
                        </a:rPr>
                        <a:t> </a:t>
                      </a:r>
                      <a:r>
                        <a:rPr lang="ru-RU" sz="2400" dirty="0" smtClean="0">
                          <a:effectLst/>
                        </a:rPr>
                        <a:t>учитываются </a:t>
                      </a:r>
                      <a:r>
                        <a:rPr lang="ru-RU" sz="2400" spc="-285" dirty="0" smtClean="0">
                          <a:effectLst/>
                        </a:rPr>
                        <a:t> </a:t>
                      </a:r>
                      <a:r>
                        <a:rPr lang="ru-RU" sz="2400" dirty="0" smtClean="0">
                          <a:effectLst/>
                        </a:rPr>
                        <a:t>только</a:t>
                      </a:r>
                      <a:r>
                        <a:rPr lang="ru-RU" sz="2400" baseline="0" dirty="0" smtClean="0">
                          <a:effectLst/>
                        </a:rPr>
                        <a:t> </a:t>
                      </a:r>
                      <a:r>
                        <a:rPr lang="ru-RU" sz="2400" dirty="0" smtClean="0">
                          <a:effectLst/>
                        </a:rPr>
                        <a:t>ошибки,</a:t>
                      </a:r>
                      <a:r>
                        <a:rPr lang="ru-RU" sz="2400" baseline="0" dirty="0" smtClean="0">
                          <a:effectLst/>
                        </a:rPr>
                        <a:t> </a:t>
                      </a:r>
                      <a:r>
                        <a:rPr lang="ru-RU" sz="2400" dirty="0" smtClean="0">
                          <a:effectLst/>
                        </a:rPr>
                        <a:t>сделанные</a:t>
                      </a:r>
                      <a:r>
                        <a:rPr lang="ru-RU" sz="2400" baseline="0" dirty="0" smtClean="0">
                          <a:effectLst/>
                        </a:rPr>
                        <a:t> </a:t>
                      </a:r>
                      <a:r>
                        <a:rPr lang="ru-RU" sz="2400" dirty="0" smtClean="0">
                          <a:effectLst/>
                        </a:rPr>
                        <a:t>при</a:t>
                      </a:r>
                      <a:r>
                        <a:rPr lang="ru-RU" sz="2400" baseline="0" dirty="0" smtClean="0">
                          <a:effectLst/>
                        </a:rPr>
                        <a:t> </a:t>
                      </a:r>
                      <a:r>
                        <a:rPr lang="ru-RU" sz="2400" dirty="0" smtClean="0">
                          <a:effectLst/>
                        </a:rPr>
                        <a:t>вставке</a:t>
                      </a:r>
                      <a:r>
                        <a:rPr lang="ru-RU" sz="2400" baseline="0" dirty="0" smtClean="0">
                          <a:effectLst/>
                        </a:rPr>
                        <a:t> </a:t>
                      </a:r>
                      <a:r>
                        <a:rPr lang="ru-RU" sz="2400" dirty="0" smtClean="0">
                          <a:effectLst/>
                        </a:rPr>
                        <a:t>пропущенных</a:t>
                      </a:r>
                      <a:r>
                        <a:rPr lang="ru-RU" sz="2400" baseline="0" dirty="0" smtClean="0">
                          <a:effectLst/>
                        </a:rPr>
                        <a:t> </a:t>
                      </a:r>
                      <a:r>
                        <a:rPr lang="ru-RU" sz="2400" spc="-5" dirty="0" smtClean="0">
                          <a:effectLst/>
                        </a:rPr>
                        <a:t>букв,</a:t>
                      </a:r>
                      <a:r>
                        <a:rPr lang="ru-RU" sz="2400" spc="0" baseline="0" dirty="0" smtClean="0">
                          <a:effectLst/>
                        </a:rPr>
                        <a:t> </a:t>
                      </a:r>
                      <a:r>
                        <a:rPr lang="ru-RU" sz="2400" dirty="0" smtClean="0">
                          <a:effectLst/>
                        </a:rPr>
                        <a:t>раскрытии </a:t>
                      </a:r>
                      <a:r>
                        <a:rPr lang="ru-RU" sz="2400" dirty="0">
                          <a:effectLst/>
                        </a:rPr>
                        <a:t>скобок, восстановлении слитного, раздельного и дефисного</a:t>
                      </a:r>
                      <a:r>
                        <a:rPr lang="ru-RU" sz="2400" spc="-285" dirty="0">
                          <a:effectLst/>
                        </a:rPr>
                        <a:t> </a:t>
                      </a:r>
                      <a:r>
                        <a:rPr lang="ru-RU" sz="2400" dirty="0">
                          <a:effectLst/>
                        </a:rPr>
                        <a:t>написания слов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4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474319724"/>
                  </a:ext>
                </a:extLst>
              </a:tr>
              <a:tr h="13523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Допущено</a:t>
                      </a:r>
                      <a:r>
                        <a:rPr lang="ru-RU" sz="2400" spc="-15" dirty="0">
                          <a:effectLst/>
                        </a:rPr>
                        <a:t> </a:t>
                      </a:r>
                      <a:r>
                        <a:rPr lang="ru-RU" sz="2400" dirty="0">
                          <a:effectLst/>
                        </a:rPr>
                        <a:t>не</a:t>
                      </a:r>
                      <a:r>
                        <a:rPr lang="ru-RU" sz="2400" spc="-5" dirty="0">
                          <a:effectLst/>
                        </a:rPr>
                        <a:t> </a:t>
                      </a:r>
                      <a:r>
                        <a:rPr lang="ru-RU" sz="2400" dirty="0">
                          <a:effectLst/>
                        </a:rPr>
                        <a:t>более</a:t>
                      </a:r>
                      <a:r>
                        <a:rPr lang="ru-RU" sz="2400" spc="-5" dirty="0">
                          <a:effectLst/>
                        </a:rPr>
                        <a:t> </a:t>
                      </a:r>
                      <a:r>
                        <a:rPr lang="ru-RU" sz="2400" dirty="0">
                          <a:effectLst/>
                        </a:rPr>
                        <a:t>двух</a:t>
                      </a:r>
                      <a:r>
                        <a:rPr lang="ru-RU" sz="2400" spc="-15" dirty="0">
                          <a:effectLst/>
                        </a:rPr>
                        <a:t> </a:t>
                      </a:r>
                      <a:r>
                        <a:rPr lang="ru-RU" sz="2400" dirty="0">
                          <a:effectLst/>
                        </a:rPr>
                        <a:t>ошибок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3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1284985"/>
                  </a:ext>
                </a:extLst>
              </a:tr>
              <a:tr h="13523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Допущено</a:t>
                      </a:r>
                      <a:r>
                        <a:rPr lang="ru-RU" sz="2400" spc="-20" dirty="0">
                          <a:effectLst/>
                        </a:rPr>
                        <a:t> </a:t>
                      </a:r>
                      <a:r>
                        <a:rPr lang="ru-RU" sz="2400" dirty="0">
                          <a:effectLst/>
                        </a:rPr>
                        <a:t>три-четыре</a:t>
                      </a:r>
                      <a:r>
                        <a:rPr lang="ru-RU" sz="2400" spc="-10" dirty="0">
                          <a:effectLst/>
                        </a:rPr>
                        <a:t> </a:t>
                      </a:r>
                      <a:r>
                        <a:rPr lang="ru-RU" sz="2400" dirty="0">
                          <a:effectLst/>
                        </a:rPr>
                        <a:t>ошибки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2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3076824502"/>
                  </a:ext>
                </a:extLst>
              </a:tr>
              <a:tr h="13572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Допущено</a:t>
                      </a:r>
                      <a:r>
                        <a:rPr lang="ru-RU" sz="2400" spc="-20" dirty="0">
                          <a:effectLst/>
                        </a:rPr>
                        <a:t> </a:t>
                      </a:r>
                      <a:r>
                        <a:rPr lang="ru-RU" sz="2400" dirty="0">
                          <a:effectLst/>
                        </a:rPr>
                        <a:t>пять</a:t>
                      </a:r>
                      <a:r>
                        <a:rPr lang="ru-RU" sz="2400" spc="-10" dirty="0">
                          <a:effectLst/>
                        </a:rPr>
                        <a:t> </a:t>
                      </a:r>
                      <a:r>
                        <a:rPr lang="ru-RU" sz="2400" dirty="0">
                          <a:effectLst/>
                        </a:rPr>
                        <a:t>ошибок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1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610131096"/>
                  </a:ext>
                </a:extLst>
              </a:tr>
              <a:tr h="13523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Допущено</a:t>
                      </a:r>
                      <a:r>
                        <a:rPr lang="ru-RU" sz="2400" spc="-15" dirty="0">
                          <a:effectLst/>
                        </a:rPr>
                        <a:t> </a:t>
                      </a:r>
                      <a:r>
                        <a:rPr lang="ru-RU" sz="2400" dirty="0">
                          <a:effectLst/>
                        </a:rPr>
                        <a:t>более</a:t>
                      </a:r>
                      <a:r>
                        <a:rPr lang="ru-RU" sz="2400" spc="-10" dirty="0">
                          <a:effectLst/>
                        </a:rPr>
                        <a:t> </a:t>
                      </a:r>
                      <a:r>
                        <a:rPr lang="ru-RU" sz="2400" dirty="0">
                          <a:effectLst/>
                        </a:rPr>
                        <a:t>пяти</a:t>
                      </a:r>
                      <a:r>
                        <a:rPr lang="ru-RU" sz="2400" spc="-5" dirty="0">
                          <a:effectLst/>
                        </a:rPr>
                        <a:t> </a:t>
                      </a:r>
                      <a:r>
                        <a:rPr lang="ru-RU" sz="2400" dirty="0">
                          <a:effectLst/>
                        </a:rPr>
                        <a:t>ошибок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0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529487633"/>
                  </a:ext>
                </a:extLst>
              </a:tr>
              <a:tr h="135234">
                <a:tc>
                  <a:txBody>
                    <a:bodyPr/>
                    <a:lstStyle/>
                    <a:p>
                      <a:pPr marL="158750" marR="15367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К2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bg1"/>
                          </a:solidFill>
                          <a:effectLst/>
                        </a:rPr>
                        <a:t>Соблюдение</a:t>
                      </a:r>
                      <a:r>
                        <a:rPr lang="ru-RU" sz="2400" b="1" spc="-30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ru-RU" sz="2400" b="1" dirty="0">
                          <a:solidFill>
                            <a:schemeClr val="bg1"/>
                          </a:solidFill>
                          <a:effectLst/>
                        </a:rPr>
                        <a:t>пунктуационных</a:t>
                      </a:r>
                      <a:r>
                        <a:rPr lang="ru-RU" sz="2400" b="1" spc="-30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ru-RU" sz="2400" b="1" dirty="0">
                          <a:solidFill>
                            <a:schemeClr val="bg1"/>
                          </a:solidFill>
                          <a:effectLst/>
                        </a:rPr>
                        <a:t>норм</a:t>
                      </a:r>
                      <a:endParaRPr lang="ru-RU" sz="24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4812202"/>
                  </a:ext>
                </a:extLst>
              </a:tr>
              <a:tr h="135726">
                <a:tc rowSpan="4"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 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Пунктуационных</a:t>
                      </a:r>
                      <a:r>
                        <a:rPr lang="ru-RU" sz="2400" spc="-20" dirty="0">
                          <a:effectLst/>
                        </a:rPr>
                        <a:t> </a:t>
                      </a:r>
                      <a:r>
                        <a:rPr lang="ru-RU" sz="2400" dirty="0">
                          <a:effectLst/>
                        </a:rPr>
                        <a:t>ошибок</a:t>
                      </a:r>
                      <a:r>
                        <a:rPr lang="ru-RU" sz="2400" spc="-20" dirty="0">
                          <a:effectLst/>
                        </a:rPr>
                        <a:t> </a:t>
                      </a:r>
                      <a:r>
                        <a:rPr lang="ru-RU" sz="2400" dirty="0">
                          <a:effectLst/>
                        </a:rPr>
                        <a:t>нет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3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163631733"/>
                  </a:ext>
                </a:extLst>
              </a:tr>
              <a:tr h="13523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Допущена</a:t>
                      </a:r>
                      <a:r>
                        <a:rPr lang="ru-RU" sz="2400" spc="-15" dirty="0">
                          <a:effectLst/>
                        </a:rPr>
                        <a:t> </a:t>
                      </a:r>
                      <a:r>
                        <a:rPr lang="ru-RU" sz="2400" dirty="0">
                          <a:effectLst/>
                        </a:rPr>
                        <a:t>одна</a:t>
                      </a:r>
                      <a:r>
                        <a:rPr lang="ru-RU" sz="2400" spc="-10" dirty="0">
                          <a:effectLst/>
                        </a:rPr>
                        <a:t> </a:t>
                      </a:r>
                      <a:r>
                        <a:rPr lang="ru-RU" sz="2400" dirty="0">
                          <a:effectLst/>
                        </a:rPr>
                        <a:t>ошибка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2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805831205"/>
                  </a:ext>
                </a:extLst>
              </a:tr>
              <a:tr h="13523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Допущено</a:t>
                      </a:r>
                      <a:r>
                        <a:rPr lang="ru-RU" sz="2400" spc="-15" dirty="0">
                          <a:effectLst/>
                        </a:rPr>
                        <a:t> </a:t>
                      </a:r>
                      <a:r>
                        <a:rPr lang="ru-RU" sz="2400" dirty="0">
                          <a:effectLst/>
                        </a:rPr>
                        <a:t>две</a:t>
                      </a:r>
                      <a:r>
                        <a:rPr lang="ru-RU" sz="2400" spc="-10" dirty="0">
                          <a:effectLst/>
                        </a:rPr>
                        <a:t> </a:t>
                      </a:r>
                      <a:r>
                        <a:rPr lang="ru-RU" sz="2400" dirty="0">
                          <a:effectLst/>
                        </a:rPr>
                        <a:t>ошибки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bg1"/>
                          </a:solidFill>
                          <a:effectLst/>
                        </a:rPr>
                        <a:t>1</a:t>
                      </a:r>
                      <a:endParaRPr lang="ru-RU" sz="24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4016418848"/>
                  </a:ext>
                </a:extLst>
              </a:tr>
              <a:tr h="13572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solidFill>
                            <a:schemeClr val="tx1"/>
                          </a:solidFill>
                          <a:effectLst/>
                        </a:rPr>
                        <a:t>Допущено</a:t>
                      </a:r>
                      <a:r>
                        <a:rPr lang="ru-RU" sz="2400" b="0" spc="-1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400" b="0" dirty="0">
                          <a:solidFill>
                            <a:schemeClr val="tx1"/>
                          </a:solidFill>
                          <a:effectLst/>
                        </a:rPr>
                        <a:t>более</a:t>
                      </a:r>
                      <a:r>
                        <a:rPr lang="ru-RU" sz="2400" b="0" spc="-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400" b="0" dirty="0">
                          <a:solidFill>
                            <a:schemeClr val="tx1"/>
                          </a:solidFill>
                          <a:effectLst/>
                        </a:rPr>
                        <a:t>двух</a:t>
                      </a:r>
                      <a:r>
                        <a:rPr lang="ru-RU" sz="2400" b="0" spc="-2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400" b="0" dirty="0">
                          <a:solidFill>
                            <a:schemeClr val="tx1"/>
                          </a:solidFill>
                          <a:effectLst/>
                        </a:rPr>
                        <a:t>ошибок</a:t>
                      </a:r>
                      <a:endParaRPr lang="ru-RU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bg1"/>
                          </a:solidFill>
                          <a:effectLst/>
                        </a:rPr>
                        <a:t>0</a:t>
                      </a:r>
                      <a:endParaRPr lang="ru-RU" sz="24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763816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694816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3146961"/>
              </p:ext>
            </p:extLst>
          </p:nvPr>
        </p:nvGraphicFramePr>
        <p:xfrm>
          <a:off x="179512" y="332656"/>
          <a:ext cx="8712968" cy="606552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751489">
                  <a:extLst>
                    <a:ext uri="{9D8B030D-6E8A-4147-A177-3AD203B41FA5}">
                      <a16:colId xmlns:a16="http://schemas.microsoft.com/office/drawing/2014/main" xmlns="" val="546347148"/>
                    </a:ext>
                  </a:extLst>
                </a:gridCol>
                <a:gridCol w="7045883">
                  <a:extLst>
                    <a:ext uri="{9D8B030D-6E8A-4147-A177-3AD203B41FA5}">
                      <a16:colId xmlns:a16="http://schemas.microsoft.com/office/drawing/2014/main" xmlns="" val="3116916653"/>
                    </a:ext>
                  </a:extLst>
                </a:gridCol>
                <a:gridCol w="915596">
                  <a:extLst>
                    <a:ext uri="{9D8B030D-6E8A-4147-A177-3AD203B41FA5}">
                      <a16:colId xmlns:a16="http://schemas.microsoft.com/office/drawing/2014/main" xmlns="" val="1768812888"/>
                    </a:ext>
                  </a:extLst>
                </a:gridCol>
              </a:tblGrid>
              <a:tr h="266466">
                <a:tc>
                  <a:txBody>
                    <a:bodyPr/>
                    <a:lstStyle/>
                    <a:p>
                      <a:pPr marL="17208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К3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Правильность</a:t>
                      </a:r>
                      <a:r>
                        <a:rPr lang="ru-RU" sz="1800" spc="-20">
                          <a:effectLst/>
                        </a:rPr>
                        <a:t> </a:t>
                      </a:r>
                      <a:r>
                        <a:rPr lang="ru-RU" sz="1800">
                          <a:effectLst/>
                        </a:rPr>
                        <a:t>списывания</a:t>
                      </a:r>
                      <a:r>
                        <a:rPr lang="ru-RU" sz="1800" spc="-20">
                          <a:effectLst/>
                        </a:rPr>
                        <a:t> </a:t>
                      </a:r>
                      <a:r>
                        <a:rPr lang="ru-RU" sz="1800">
                          <a:effectLst/>
                        </a:rPr>
                        <a:t>текста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101775966"/>
                  </a:ext>
                </a:extLst>
              </a:tr>
              <a:tr h="2131729"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945" marR="6096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Текст</a:t>
                      </a:r>
                      <a:r>
                        <a:rPr lang="ru-RU" sz="1800" spc="5" dirty="0">
                          <a:effectLst/>
                        </a:rPr>
                        <a:t> </a:t>
                      </a:r>
                      <a:r>
                        <a:rPr lang="ru-RU" sz="1800" dirty="0">
                          <a:effectLst/>
                        </a:rPr>
                        <a:t>переписан</a:t>
                      </a:r>
                      <a:r>
                        <a:rPr lang="ru-RU" sz="1800" spc="5" dirty="0">
                          <a:effectLst/>
                        </a:rPr>
                        <a:t> </a:t>
                      </a:r>
                      <a:r>
                        <a:rPr lang="ru-RU" sz="1800" dirty="0">
                          <a:effectLst/>
                        </a:rPr>
                        <a:t>безошибочно</a:t>
                      </a:r>
                      <a:r>
                        <a:rPr lang="ru-RU" sz="1800" spc="5" dirty="0">
                          <a:effectLst/>
                        </a:rPr>
                        <a:t> </a:t>
                      </a:r>
                      <a:r>
                        <a:rPr lang="ru-RU" sz="1800" dirty="0">
                          <a:effectLst/>
                        </a:rPr>
                        <a:t>(нет</a:t>
                      </a:r>
                      <a:r>
                        <a:rPr lang="ru-RU" sz="1800" spc="5" dirty="0">
                          <a:effectLst/>
                        </a:rPr>
                        <a:t> </a:t>
                      </a:r>
                      <a:r>
                        <a:rPr lang="ru-RU" sz="1800" dirty="0">
                          <a:effectLst/>
                        </a:rPr>
                        <a:t>пропущенных</a:t>
                      </a:r>
                      <a:r>
                        <a:rPr lang="ru-RU" sz="1800" spc="5" dirty="0">
                          <a:effectLst/>
                        </a:rPr>
                        <a:t> </a:t>
                      </a:r>
                      <a:r>
                        <a:rPr lang="ru-RU" sz="1800" dirty="0">
                          <a:effectLst/>
                        </a:rPr>
                        <a:t>и</a:t>
                      </a:r>
                      <a:r>
                        <a:rPr lang="ru-RU" sz="1800" spc="5" dirty="0">
                          <a:effectLst/>
                        </a:rPr>
                        <a:t> </a:t>
                      </a:r>
                      <a:r>
                        <a:rPr lang="ru-RU" sz="1800" dirty="0">
                          <a:effectLst/>
                        </a:rPr>
                        <a:t>лишних</a:t>
                      </a:r>
                      <a:r>
                        <a:rPr lang="ru-RU" sz="1800" spc="5" dirty="0">
                          <a:effectLst/>
                        </a:rPr>
                        <a:t> </a:t>
                      </a:r>
                      <a:r>
                        <a:rPr lang="ru-RU" sz="1800" dirty="0">
                          <a:effectLst/>
                        </a:rPr>
                        <a:t>слов,</a:t>
                      </a:r>
                      <a:r>
                        <a:rPr lang="ru-RU" sz="1800" spc="300" dirty="0">
                          <a:effectLst/>
                        </a:rPr>
                        <a:t> </a:t>
                      </a:r>
                      <a:r>
                        <a:rPr lang="ru-RU" sz="1800" dirty="0">
                          <a:effectLst/>
                        </a:rPr>
                        <a:t>нет</a:t>
                      </a:r>
                      <a:r>
                        <a:rPr lang="ru-RU" sz="1800" spc="-285" dirty="0">
                          <a:effectLst/>
                        </a:rPr>
                        <a:t> </a:t>
                      </a:r>
                      <a:r>
                        <a:rPr lang="ru-RU" sz="1800" dirty="0">
                          <a:effectLst/>
                        </a:rPr>
                        <a:t>слов</a:t>
                      </a:r>
                      <a:r>
                        <a:rPr lang="ru-RU" sz="1800" spc="-10" dirty="0">
                          <a:effectLst/>
                        </a:rPr>
                        <a:t> </a:t>
                      </a:r>
                      <a:r>
                        <a:rPr lang="ru-RU" sz="1800" dirty="0">
                          <a:effectLst/>
                        </a:rPr>
                        <a:t>с изменённым графическим обликом).</a:t>
                      </a:r>
                    </a:p>
                    <a:p>
                      <a:pPr marL="6794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ИЛИ</a:t>
                      </a:r>
                      <a:r>
                        <a:rPr lang="ru-RU" sz="1800" spc="-15" dirty="0">
                          <a:effectLst/>
                        </a:rPr>
                        <a:t> </a:t>
                      </a:r>
                      <a:r>
                        <a:rPr lang="ru-RU" sz="1800" dirty="0">
                          <a:effectLst/>
                        </a:rPr>
                        <a:t>Допущено</a:t>
                      </a:r>
                      <a:r>
                        <a:rPr lang="ru-RU" sz="1800" spc="-10" dirty="0">
                          <a:effectLst/>
                        </a:rPr>
                        <a:t> </a:t>
                      </a:r>
                      <a:r>
                        <a:rPr lang="ru-RU" sz="1800" dirty="0">
                          <a:effectLst/>
                        </a:rPr>
                        <a:t>не</a:t>
                      </a:r>
                      <a:r>
                        <a:rPr lang="ru-RU" sz="1800" spc="-10" dirty="0">
                          <a:effectLst/>
                        </a:rPr>
                        <a:t> </a:t>
                      </a:r>
                      <a:r>
                        <a:rPr lang="ru-RU" sz="1800" dirty="0">
                          <a:effectLst/>
                        </a:rPr>
                        <a:t>более</a:t>
                      </a:r>
                      <a:r>
                        <a:rPr lang="ru-RU" sz="1800" spc="-5" dirty="0">
                          <a:effectLst/>
                        </a:rPr>
                        <a:t> </a:t>
                      </a:r>
                      <a:r>
                        <a:rPr lang="ru-RU" sz="1800" dirty="0">
                          <a:effectLst/>
                        </a:rPr>
                        <a:t>трёх</a:t>
                      </a:r>
                      <a:r>
                        <a:rPr lang="ru-RU" sz="1800" spc="-15" dirty="0">
                          <a:effectLst/>
                        </a:rPr>
                        <a:t> </a:t>
                      </a:r>
                      <a:r>
                        <a:rPr lang="ru-RU" sz="1800" dirty="0">
                          <a:effectLst/>
                        </a:rPr>
                        <a:t>описок</a:t>
                      </a:r>
                      <a:r>
                        <a:rPr lang="ru-RU" sz="1800" spc="-10" dirty="0">
                          <a:effectLst/>
                        </a:rPr>
                        <a:t> </a:t>
                      </a:r>
                      <a:r>
                        <a:rPr lang="ru-RU" sz="1800" dirty="0">
                          <a:effectLst/>
                        </a:rPr>
                        <a:t>и</a:t>
                      </a:r>
                      <a:r>
                        <a:rPr lang="ru-RU" sz="1800" spc="-15" dirty="0">
                          <a:effectLst/>
                        </a:rPr>
                        <a:t> </a:t>
                      </a:r>
                      <a:r>
                        <a:rPr lang="ru-RU" sz="1800" dirty="0">
                          <a:effectLst/>
                        </a:rPr>
                        <a:t>ошибок</a:t>
                      </a:r>
                      <a:r>
                        <a:rPr lang="ru-RU" sz="1800" spc="-10" dirty="0">
                          <a:effectLst/>
                        </a:rPr>
                        <a:t> </a:t>
                      </a:r>
                      <a:r>
                        <a:rPr lang="ru-RU" sz="1800" dirty="0">
                          <a:effectLst/>
                        </a:rPr>
                        <a:t>следующего</a:t>
                      </a:r>
                      <a:r>
                        <a:rPr lang="ru-RU" sz="1800" spc="-15" dirty="0">
                          <a:effectLst/>
                        </a:rPr>
                        <a:t> </a:t>
                      </a:r>
                      <a:r>
                        <a:rPr lang="ru-RU" sz="1800" dirty="0">
                          <a:effectLst/>
                        </a:rPr>
                        <a:t>характера:</a:t>
                      </a:r>
                    </a:p>
                    <a:p>
                      <a:pPr marL="342900" marR="61595" lvl="0" indent="-3429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SzPts val="1200"/>
                        <a:buFont typeface="Times New Roman" panose="02020603050405020304" pitchFamily="18" charset="0"/>
                        <a:buAutoNum type="arabicParenR"/>
                        <a:tabLst>
                          <a:tab pos="271145" algn="l"/>
                        </a:tabLst>
                      </a:pPr>
                      <a:r>
                        <a:rPr lang="ru-RU" sz="1800" dirty="0">
                          <a:effectLst/>
                        </a:rPr>
                        <a:t>изменён графический</a:t>
                      </a:r>
                      <a:r>
                        <a:rPr lang="ru-RU" sz="1800" spc="5" dirty="0">
                          <a:effectLst/>
                        </a:rPr>
                        <a:t> </a:t>
                      </a:r>
                      <a:r>
                        <a:rPr lang="ru-RU" sz="1800" dirty="0">
                          <a:effectLst/>
                        </a:rPr>
                        <a:t>облик слова (допущены перестановка, замена</a:t>
                      </a:r>
                      <a:r>
                        <a:rPr lang="ru-RU" sz="1800" spc="5" dirty="0">
                          <a:effectLst/>
                        </a:rPr>
                        <a:t> </a:t>
                      </a:r>
                      <a:r>
                        <a:rPr lang="ru-RU" sz="1800" dirty="0">
                          <a:effectLst/>
                        </a:rPr>
                        <a:t>или</a:t>
                      </a:r>
                      <a:r>
                        <a:rPr lang="ru-RU" sz="1800" spc="5" dirty="0">
                          <a:effectLst/>
                        </a:rPr>
                        <a:t> </a:t>
                      </a:r>
                      <a:r>
                        <a:rPr lang="ru-RU" sz="1800" dirty="0">
                          <a:effectLst/>
                        </a:rPr>
                        <a:t>пропуск</a:t>
                      </a:r>
                      <a:r>
                        <a:rPr lang="ru-RU" sz="1800" spc="5" dirty="0">
                          <a:effectLst/>
                        </a:rPr>
                        <a:t> </a:t>
                      </a:r>
                      <a:r>
                        <a:rPr lang="ru-RU" sz="1800" dirty="0">
                          <a:effectLst/>
                        </a:rPr>
                        <a:t>буквы,</a:t>
                      </a:r>
                      <a:r>
                        <a:rPr lang="ru-RU" sz="1800" spc="5" dirty="0">
                          <a:effectLst/>
                        </a:rPr>
                        <a:t> </a:t>
                      </a:r>
                      <a:r>
                        <a:rPr lang="ru-RU" sz="1800" dirty="0">
                          <a:effectLst/>
                        </a:rPr>
                        <a:t>не</a:t>
                      </a:r>
                      <a:r>
                        <a:rPr lang="ru-RU" sz="1800" spc="5" dirty="0">
                          <a:effectLst/>
                        </a:rPr>
                        <a:t> </a:t>
                      </a:r>
                      <a:r>
                        <a:rPr lang="ru-RU" sz="1800" dirty="0">
                          <a:effectLst/>
                        </a:rPr>
                        <a:t>приводящие</a:t>
                      </a:r>
                      <a:r>
                        <a:rPr lang="ru-RU" sz="1800" spc="5" dirty="0">
                          <a:effectLst/>
                        </a:rPr>
                        <a:t> </a:t>
                      </a:r>
                      <a:r>
                        <a:rPr lang="ru-RU" sz="1800" dirty="0">
                          <a:effectLst/>
                        </a:rPr>
                        <a:t>к</a:t>
                      </a:r>
                      <a:r>
                        <a:rPr lang="ru-RU" sz="1800" spc="5" dirty="0">
                          <a:effectLst/>
                        </a:rPr>
                        <a:t> </a:t>
                      </a:r>
                      <a:r>
                        <a:rPr lang="ru-RU" sz="1800" dirty="0">
                          <a:effectLst/>
                        </a:rPr>
                        <a:t>орфографической</a:t>
                      </a:r>
                      <a:r>
                        <a:rPr lang="ru-RU" sz="1800" spc="5" dirty="0">
                          <a:effectLst/>
                        </a:rPr>
                        <a:t> </a:t>
                      </a:r>
                      <a:r>
                        <a:rPr lang="ru-RU" sz="1800" dirty="0">
                          <a:effectLst/>
                        </a:rPr>
                        <a:t>или</a:t>
                      </a:r>
                      <a:r>
                        <a:rPr lang="ru-RU" sz="1800" spc="5" dirty="0">
                          <a:effectLst/>
                        </a:rPr>
                        <a:t> </a:t>
                      </a:r>
                      <a:r>
                        <a:rPr lang="ru-RU" sz="1800" dirty="0">
                          <a:effectLst/>
                        </a:rPr>
                        <a:t>грамматической</a:t>
                      </a:r>
                      <a:r>
                        <a:rPr lang="ru-RU" sz="1800" spc="-5" dirty="0">
                          <a:effectLst/>
                        </a:rPr>
                        <a:t> </a:t>
                      </a:r>
                      <a:r>
                        <a:rPr lang="ru-RU" sz="1800" dirty="0">
                          <a:effectLst/>
                        </a:rPr>
                        <a:t>ошибке);</a:t>
                      </a:r>
                    </a:p>
                    <a:p>
                      <a:pPr marL="342900" marR="61595" lvl="0" indent="-3429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SzPts val="1200"/>
                        <a:buFont typeface="Times New Roman" panose="02020603050405020304" pitchFamily="18" charset="0"/>
                        <a:buAutoNum type="arabicParenR"/>
                        <a:tabLst>
                          <a:tab pos="243840" algn="l"/>
                        </a:tabLst>
                      </a:pPr>
                      <a:r>
                        <a:rPr lang="ru-RU" sz="1800" dirty="0">
                          <a:effectLst/>
                        </a:rPr>
                        <a:t>в переписанном тексте пропущено одно из слов текста либо есть одно</a:t>
                      </a:r>
                      <a:r>
                        <a:rPr lang="ru-RU" sz="1800" spc="5" dirty="0">
                          <a:effectLst/>
                        </a:rPr>
                        <a:t> </a:t>
                      </a:r>
                      <a:r>
                        <a:rPr lang="ru-RU" sz="1800" dirty="0">
                          <a:effectLst/>
                        </a:rPr>
                        <a:t>лишнее</a:t>
                      </a:r>
                      <a:r>
                        <a:rPr lang="ru-RU" sz="1800" spc="-5" dirty="0">
                          <a:effectLst/>
                        </a:rPr>
                        <a:t> </a:t>
                      </a:r>
                      <a:r>
                        <a:rPr lang="ru-RU" sz="1800" dirty="0">
                          <a:effectLst/>
                        </a:rPr>
                        <a:t>слово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2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820610117"/>
                  </a:ext>
                </a:extLst>
              </a:tr>
              <a:tr h="1598797"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94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Допущено</a:t>
                      </a:r>
                      <a:r>
                        <a:rPr lang="ru-RU" sz="1800" spc="-20" dirty="0">
                          <a:effectLst/>
                        </a:rPr>
                        <a:t> </a:t>
                      </a:r>
                      <a:r>
                        <a:rPr lang="ru-RU" sz="1800" dirty="0">
                          <a:effectLst/>
                        </a:rPr>
                        <a:t>четыре–семь</a:t>
                      </a:r>
                      <a:r>
                        <a:rPr lang="ru-RU" sz="1800" spc="-20" dirty="0">
                          <a:effectLst/>
                        </a:rPr>
                        <a:t> </a:t>
                      </a:r>
                      <a:r>
                        <a:rPr lang="ru-RU" sz="1800" dirty="0">
                          <a:effectLst/>
                        </a:rPr>
                        <a:t>описок</a:t>
                      </a:r>
                      <a:r>
                        <a:rPr lang="ru-RU" sz="1800" spc="-15" dirty="0">
                          <a:effectLst/>
                        </a:rPr>
                        <a:t> </a:t>
                      </a:r>
                      <a:r>
                        <a:rPr lang="ru-RU" sz="1800" dirty="0">
                          <a:effectLst/>
                        </a:rPr>
                        <a:t>и</a:t>
                      </a:r>
                      <a:r>
                        <a:rPr lang="ru-RU" sz="1800" spc="-20" dirty="0">
                          <a:effectLst/>
                        </a:rPr>
                        <a:t> </a:t>
                      </a:r>
                      <a:r>
                        <a:rPr lang="ru-RU" sz="1800" dirty="0">
                          <a:effectLst/>
                        </a:rPr>
                        <a:t>ошибок</a:t>
                      </a:r>
                      <a:r>
                        <a:rPr lang="ru-RU" sz="1800" spc="-15" dirty="0">
                          <a:effectLst/>
                        </a:rPr>
                        <a:t> </a:t>
                      </a:r>
                      <a:r>
                        <a:rPr lang="ru-RU" sz="1800" dirty="0">
                          <a:effectLst/>
                        </a:rPr>
                        <a:t>следующего</a:t>
                      </a:r>
                      <a:r>
                        <a:rPr lang="ru-RU" sz="1800" spc="-15" dirty="0">
                          <a:effectLst/>
                        </a:rPr>
                        <a:t> </a:t>
                      </a:r>
                      <a:r>
                        <a:rPr lang="ru-RU" sz="1800" dirty="0">
                          <a:effectLst/>
                        </a:rPr>
                        <a:t>характера:</a:t>
                      </a:r>
                    </a:p>
                    <a:p>
                      <a:pPr marL="342900" marR="61595" lvl="0" indent="-3429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SzPts val="1200"/>
                        <a:buFont typeface="Times New Roman" panose="02020603050405020304" pitchFamily="18" charset="0"/>
                        <a:buAutoNum type="arabicParenR"/>
                        <a:tabLst>
                          <a:tab pos="271145" algn="l"/>
                        </a:tabLst>
                      </a:pPr>
                      <a:r>
                        <a:rPr lang="ru-RU" sz="1800" dirty="0">
                          <a:effectLst/>
                        </a:rPr>
                        <a:t>изменён графический</a:t>
                      </a:r>
                      <a:r>
                        <a:rPr lang="ru-RU" sz="1800" spc="5" dirty="0">
                          <a:effectLst/>
                        </a:rPr>
                        <a:t> </a:t>
                      </a:r>
                      <a:r>
                        <a:rPr lang="ru-RU" sz="1800" dirty="0">
                          <a:effectLst/>
                        </a:rPr>
                        <a:t>облик слова (допущены перестановка, замена</a:t>
                      </a:r>
                      <a:r>
                        <a:rPr lang="ru-RU" sz="1800" spc="5" dirty="0">
                          <a:effectLst/>
                        </a:rPr>
                        <a:t> </a:t>
                      </a:r>
                      <a:r>
                        <a:rPr lang="ru-RU" sz="1800" dirty="0">
                          <a:effectLst/>
                        </a:rPr>
                        <a:t>или</a:t>
                      </a:r>
                      <a:r>
                        <a:rPr lang="ru-RU" sz="1800" spc="5" dirty="0">
                          <a:effectLst/>
                        </a:rPr>
                        <a:t> </a:t>
                      </a:r>
                      <a:r>
                        <a:rPr lang="ru-RU" sz="1800" dirty="0">
                          <a:effectLst/>
                        </a:rPr>
                        <a:t>пропуск</a:t>
                      </a:r>
                      <a:r>
                        <a:rPr lang="ru-RU" sz="1800" spc="5" dirty="0">
                          <a:effectLst/>
                        </a:rPr>
                        <a:t> </a:t>
                      </a:r>
                      <a:r>
                        <a:rPr lang="ru-RU" sz="1800" dirty="0">
                          <a:effectLst/>
                        </a:rPr>
                        <a:t>буквы,</a:t>
                      </a:r>
                      <a:r>
                        <a:rPr lang="ru-RU" sz="1800" spc="5" dirty="0">
                          <a:effectLst/>
                        </a:rPr>
                        <a:t> </a:t>
                      </a:r>
                      <a:r>
                        <a:rPr lang="ru-RU" sz="1800" dirty="0">
                          <a:effectLst/>
                        </a:rPr>
                        <a:t>не</a:t>
                      </a:r>
                      <a:r>
                        <a:rPr lang="ru-RU" sz="1800" spc="5" dirty="0">
                          <a:effectLst/>
                        </a:rPr>
                        <a:t> </a:t>
                      </a:r>
                      <a:r>
                        <a:rPr lang="ru-RU" sz="1800" dirty="0">
                          <a:effectLst/>
                        </a:rPr>
                        <a:t>приводящие</a:t>
                      </a:r>
                      <a:r>
                        <a:rPr lang="ru-RU" sz="1800" spc="5" dirty="0">
                          <a:effectLst/>
                        </a:rPr>
                        <a:t> </a:t>
                      </a:r>
                      <a:r>
                        <a:rPr lang="ru-RU" sz="1800" dirty="0">
                          <a:effectLst/>
                        </a:rPr>
                        <a:t>к</a:t>
                      </a:r>
                      <a:r>
                        <a:rPr lang="ru-RU" sz="1800" spc="5" dirty="0">
                          <a:effectLst/>
                        </a:rPr>
                        <a:t> </a:t>
                      </a:r>
                      <a:r>
                        <a:rPr lang="ru-RU" sz="1800" dirty="0">
                          <a:effectLst/>
                        </a:rPr>
                        <a:t>орфографической</a:t>
                      </a:r>
                      <a:r>
                        <a:rPr lang="ru-RU" sz="1800" spc="5" dirty="0">
                          <a:effectLst/>
                        </a:rPr>
                        <a:t> </a:t>
                      </a:r>
                      <a:r>
                        <a:rPr lang="ru-RU" sz="1800" dirty="0">
                          <a:effectLst/>
                        </a:rPr>
                        <a:t>или</a:t>
                      </a:r>
                      <a:r>
                        <a:rPr lang="ru-RU" sz="1800" spc="5" dirty="0">
                          <a:effectLst/>
                        </a:rPr>
                        <a:t> </a:t>
                      </a:r>
                      <a:r>
                        <a:rPr lang="ru-RU" sz="1800" dirty="0">
                          <a:effectLst/>
                        </a:rPr>
                        <a:t>грамматической</a:t>
                      </a:r>
                      <a:r>
                        <a:rPr lang="ru-RU" sz="1800" spc="-5" dirty="0">
                          <a:effectLst/>
                        </a:rPr>
                        <a:t> </a:t>
                      </a:r>
                      <a:r>
                        <a:rPr lang="ru-RU" sz="1800" dirty="0">
                          <a:effectLst/>
                        </a:rPr>
                        <a:t>ошибке);</a:t>
                      </a:r>
                    </a:p>
                    <a:p>
                      <a:pPr marL="342900" marR="61595" lvl="0" indent="-3429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SzPts val="1200"/>
                        <a:buFont typeface="Times New Roman" panose="02020603050405020304" pitchFamily="18" charset="0"/>
                        <a:buAutoNum type="arabicParenR"/>
                        <a:tabLst>
                          <a:tab pos="243840" algn="l"/>
                        </a:tabLst>
                      </a:pPr>
                      <a:r>
                        <a:rPr lang="ru-RU" sz="1800" dirty="0">
                          <a:effectLst/>
                        </a:rPr>
                        <a:t>в переписанном тексте пропущено одно из слов текста либо есть одно</a:t>
                      </a:r>
                      <a:r>
                        <a:rPr lang="ru-RU" sz="1800" spc="5" dirty="0">
                          <a:effectLst/>
                        </a:rPr>
                        <a:t> </a:t>
                      </a:r>
                      <a:r>
                        <a:rPr lang="ru-RU" sz="1800" dirty="0">
                          <a:effectLst/>
                        </a:rPr>
                        <a:t>лишнее</a:t>
                      </a:r>
                      <a:r>
                        <a:rPr lang="ru-RU" sz="1800" spc="-5" dirty="0">
                          <a:effectLst/>
                        </a:rPr>
                        <a:t> </a:t>
                      </a:r>
                      <a:r>
                        <a:rPr lang="ru-RU" sz="1800" dirty="0">
                          <a:effectLst/>
                        </a:rPr>
                        <a:t>слово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860188988"/>
                  </a:ext>
                </a:extLst>
              </a:tr>
              <a:tr h="1598797"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94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Допущено</a:t>
                      </a:r>
                      <a:r>
                        <a:rPr lang="ru-RU" sz="1800" spc="-15" dirty="0">
                          <a:effectLst/>
                        </a:rPr>
                        <a:t> </a:t>
                      </a:r>
                      <a:r>
                        <a:rPr lang="ru-RU" sz="1800" dirty="0">
                          <a:effectLst/>
                        </a:rPr>
                        <a:t>более</a:t>
                      </a:r>
                      <a:r>
                        <a:rPr lang="ru-RU" sz="1800" spc="-10" dirty="0">
                          <a:effectLst/>
                        </a:rPr>
                        <a:t> </a:t>
                      </a:r>
                      <a:r>
                        <a:rPr lang="ru-RU" sz="1800" dirty="0">
                          <a:effectLst/>
                        </a:rPr>
                        <a:t>семи</a:t>
                      </a:r>
                      <a:r>
                        <a:rPr lang="ru-RU" sz="1800" spc="-15" dirty="0">
                          <a:effectLst/>
                        </a:rPr>
                        <a:t> </a:t>
                      </a:r>
                      <a:r>
                        <a:rPr lang="ru-RU" sz="1800" dirty="0">
                          <a:effectLst/>
                        </a:rPr>
                        <a:t>описок</a:t>
                      </a:r>
                      <a:r>
                        <a:rPr lang="ru-RU" sz="1800" spc="-15" dirty="0">
                          <a:effectLst/>
                        </a:rPr>
                        <a:t> </a:t>
                      </a:r>
                      <a:r>
                        <a:rPr lang="ru-RU" sz="1800" dirty="0">
                          <a:effectLst/>
                        </a:rPr>
                        <a:t>и</a:t>
                      </a:r>
                      <a:r>
                        <a:rPr lang="ru-RU" sz="1800" spc="-10" dirty="0">
                          <a:effectLst/>
                        </a:rPr>
                        <a:t> </a:t>
                      </a:r>
                      <a:r>
                        <a:rPr lang="ru-RU" sz="1800" dirty="0">
                          <a:effectLst/>
                        </a:rPr>
                        <a:t>ошибок</a:t>
                      </a:r>
                      <a:r>
                        <a:rPr lang="ru-RU" sz="1800" spc="-15" dirty="0">
                          <a:effectLst/>
                        </a:rPr>
                        <a:t> </a:t>
                      </a:r>
                      <a:r>
                        <a:rPr lang="ru-RU" sz="1800" dirty="0">
                          <a:effectLst/>
                        </a:rPr>
                        <a:t>следующего</a:t>
                      </a:r>
                      <a:r>
                        <a:rPr lang="ru-RU" sz="1800" spc="-5" dirty="0">
                          <a:effectLst/>
                        </a:rPr>
                        <a:t> </a:t>
                      </a:r>
                      <a:r>
                        <a:rPr lang="ru-RU" sz="1800" dirty="0">
                          <a:effectLst/>
                        </a:rPr>
                        <a:t>характера:</a:t>
                      </a:r>
                    </a:p>
                    <a:p>
                      <a:pPr marL="342900" marR="60325" lvl="0" indent="-3429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SzPts val="1200"/>
                        <a:buFont typeface="Times New Roman" panose="02020603050405020304" pitchFamily="18" charset="0"/>
                        <a:buAutoNum type="arabicParenR"/>
                        <a:tabLst>
                          <a:tab pos="271145" algn="l"/>
                        </a:tabLst>
                      </a:pPr>
                      <a:r>
                        <a:rPr lang="ru-RU" sz="1800" dirty="0">
                          <a:effectLst/>
                        </a:rPr>
                        <a:t>изменён графический</a:t>
                      </a:r>
                      <a:r>
                        <a:rPr lang="ru-RU" sz="1800" spc="5" dirty="0">
                          <a:effectLst/>
                        </a:rPr>
                        <a:t> </a:t>
                      </a:r>
                      <a:r>
                        <a:rPr lang="ru-RU" sz="1800" dirty="0">
                          <a:effectLst/>
                        </a:rPr>
                        <a:t>облик слова (допущены перестановка, замена</a:t>
                      </a:r>
                      <a:r>
                        <a:rPr lang="ru-RU" sz="1800" spc="5" dirty="0">
                          <a:effectLst/>
                        </a:rPr>
                        <a:t> </a:t>
                      </a:r>
                      <a:r>
                        <a:rPr lang="ru-RU" sz="1800" dirty="0">
                          <a:effectLst/>
                        </a:rPr>
                        <a:t>или</a:t>
                      </a:r>
                      <a:r>
                        <a:rPr lang="ru-RU" sz="1800" spc="5" dirty="0">
                          <a:effectLst/>
                        </a:rPr>
                        <a:t> </a:t>
                      </a:r>
                      <a:r>
                        <a:rPr lang="ru-RU" sz="1800" dirty="0">
                          <a:effectLst/>
                        </a:rPr>
                        <a:t>пропуск</a:t>
                      </a:r>
                      <a:r>
                        <a:rPr lang="ru-RU" sz="1800" spc="5" dirty="0">
                          <a:effectLst/>
                        </a:rPr>
                        <a:t> </a:t>
                      </a:r>
                      <a:r>
                        <a:rPr lang="ru-RU" sz="1800" dirty="0">
                          <a:effectLst/>
                        </a:rPr>
                        <a:t>буквы,</a:t>
                      </a:r>
                      <a:r>
                        <a:rPr lang="ru-RU" sz="1800" spc="5" dirty="0">
                          <a:effectLst/>
                        </a:rPr>
                        <a:t> </a:t>
                      </a:r>
                      <a:r>
                        <a:rPr lang="ru-RU" sz="1800" dirty="0">
                          <a:effectLst/>
                        </a:rPr>
                        <a:t>не</a:t>
                      </a:r>
                      <a:r>
                        <a:rPr lang="ru-RU" sz="1800" spc="5" dirty="0">
                          <a:effectLst/>
                        </a:rPr>
                        <a:t> </a:t>
                      </a:r>
                      <a:r>
                        <a:rPr lang="ru-RU" sz="1800" dirty="0">
                          <a:effectLst/>
                        </a:rPr>
                        <a:t>приводящие</a:t>
                      </a:r>
                      <a:r>
                        <a:rPr lang="ru-RU" sz="1800" spc="5" dirty="0">
                          <a:effectLst/>
                        </a:rPr>
                        <a:t> </a:t>
                      </a:r>
                      <a:r>
                        <a:rPr lang="ru-RU" sz="1800" dirty="0">
                          <a:effectLst/>
                        </a:rPr>
                        <a:t>к орфографической</a:t>
                      </a:r>
                      <a:r>
                        <a:rPr lang="ru-RU" sz="1800" spc="5" dirty="0">
                          <a:effectLst/>
                        </a:rPr>
                        <a:t> </a:t>
                      </a:r>
                      <a:r>
                        <a:rPr lang="ru-RU" sz="1800" dirty="0">
                          <a:effectLst/>
                        </a:rPr>
                        <a:t>или</a:t>
                      </a:r>
                      <a:r>
                        <a:rPr lang="ru-RU" sz="1800" spc="5" dirty="0">
                          <a:effectLst/>
                        </a:rPr>
                        <a:t> </a:t>
                      </a:r>
                      <a:r>
                        <a:rPr lang="ru-RU" sz="1800" dirty="0">
                          <a:effectLst/>
                        </a:rPr>
                        <a:t>грамматической</a:t>
                      </a:r>
                      <a:r>
                        <a:rPr lang="ru-RU" sz="1800" spc="-5" dirty="0">
                          <a:effectLst/>
                        </a:rPr>
                        <a:t> </a:t>
                      </a:r>
                      <a:r>
                        <a:rPr lang="ru-RU" sz="1800" dirty="0">
                          <a:effectLst/>
                        </a:rPr>
                        <a:t>ошибке);</a:t>
                      </a:r>
                    </a:p>
                    <a:p>
                      <a:pPr marL="342900" marR="61595" lvl="0" indent="-3429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SzPts val="1200"/>
                        <a:buFont typeface="Times New Roman" panose="02020603050405020304" pitchFamily="18" charset="0"/>
                        <a:buAutoNum type="arabicParenR"/>
                        <a:tabLst>
                          <a:tab pos="243840" algn="l"/>
                        </a:tabLst>
                      </a:pPr>
                      <a:r>
                        <a:rPr lang="ru-RU" sz="1800" dirty="0">
                          <a:effectLst/>
                        </a:rPr>
                        <a:t>в переписанном тексте пропущено одно из слов текста либо есть одно</a:t>
                      </a:r>
                      <a:r>
                        <a:rPr lang="ru-RU" sz="1800" spc="5" dirty="0">
                          <a:effectLst/>
                        </a:rPr>
                        <a:t> </a:t>
                      </a:r>
                      <a:r>
                        <a:rPr lang="ru-RU" sz="1800" dirty="0">
                          <a:effectLst/>
                        </a:rPr>
                        <a:t>лишнее</a:t>
                      </a:r>
                      <a:r>
                        <a:rPr lang="ru-RU" sz="1800" spc="-5" dirty="0">
                          <a:effectLst/>
                        </a:rPr>
                        <a:t> </a:t>
                      </a:r>
                      <a:r>
                        <a:rPr lang="ru-RU" sz="1800" dirty="0">
                          <a:effectLst/>
                        </a:rPr>
                        <a:t>слово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3986509925"/>
                  </a:ext>
                </a:extLst>
              </a:tr>
              <a:tr h="236859">
                <a:tc gridSpan="2">
                  <a:txBody>
                    <a:bodyPr/>
                    <a:lstStyle/>
                    <a:p>
                      <a:pPr marL="67945" marR="6096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Максимальный</a:t>
                      </a:r>
                      <a:r>
                        <a:rPr lang="ru-RU" sz="2000" spc="-10">
                          <a:effectLst/>
                        </a:rPr>
                        <a:t> </a:t>
                      </a:r>
                      <a:r>
                        <a:rPr lang="ru-RU" sz="2000">
                          <a:effectLst/>
                        </a:rPr>
                        <a:t>балл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64465" marR="15938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927346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523725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Задание 2 (аналогичное в 6 классе)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/>
          </a:bodyPr>
          <a:lstStyle/>
          <a:p>
            <a:r>
              <a:rPr lang="ru-RU" sz="3600" dirty="0"/>
              <a:t>в</a:t>
            </a:r>
            <a:r>
              <a:rPr lang="ru-RU" sz="3600" dirty="0" smtClean="0"/>
              <a:t>ыполнять разные виды разбора: морфемный, словообразовательный, морфологический и синтаксический.</a:t>
            </a:r>
          </a:p>
          <a:p>
            <a:pPr marL="0" indent="0">
              <a:buNone/>
            </a:pPr>
            <a:endParaRPr lang="ru-RU" sz="3600" dirty="0"/>
          </a:p>
          <a:p>
            <a:pPr marL="0" indent="0">
              <a:buNone/>
            </a:pPr>
            <a:r>
              <a:rPr lang="ru-RU" sz="3600" dirty="0" smtClean="0"/>
              <a:t>Критерии: количество ошибок в каждом виде разбора.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516745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1405847"/>
              </p:ext>
            </p:extLst>
          </p:nvPr>
        </p:nvGraphicFramePr>
        <p:xfrm>
          <a:off x="179512" y="188640"/>
          <a:ext cx="8856984" cy="670560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398620">
                  <a:extLst>
                    <a:ext uri="{9D8B030D-6E8A-4147-A177-3AD203B41FA5}">
                      <a16:colId xmlns:a16="http://schemas.microsoft.com/office/drawing/2014/main" xmlns="" val="3365202405"/>
                    </a:ext>
                  </a:extLst>
                </a:gridCol>
                <a:gridCol w="7306236">
                  <a:extLst>
                    <a:ext uri="{9D8B030D-6E8A-4147-A177-3AD203B41FA5}">
                      <a16:colId xmlns:a16="http://schemas.microsoft.com/office/drawing/2014/main" xmlns="" val="3230876066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xmlns="" val="1611723025"/>
                    </a:ext>
                  </a:extLst>
                </a:gridCol>
              </a:tblGrid>
              <a:tr h="131677"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№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626870" marR="162242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Указания</a:t>
                      </a:r>
                      <a:r>
                        <a:rPr lang="ru-RU" sz="2000" spc="-25" dirty="0">
                          <a:effectLst/>
                        </a:rPr>
                        <a:t> </a:t>
                      </a:r>
                      <a:r>
                        <a:rPr lang="ru-RU" sz="2000" dirty="0">
                          <a:effectLst/>
                        </a:rPr>
                        <a:t>по</a:t>
                      </a:r>
                      <a:r>
                        <a:rPr lang="ru-RU" sz="2000" spc="-25" dirty="0">
                          <a:effectLst/>
                        </a:rPr>
                        <a:t> </a:t>
                      </a:r>
                      <a:r>
                        <a:rPr lang="ru-RU" sz="2000" dirty="0">
                          <a:effectLst/>
                        </a:rPr>
                        <a:t>оцениванию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64465" marR="15938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Баллы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29883729"/>
                  </a:ext>
                </a:extLst>
              </a:tr>
              <a:tr h="131677">
                <a:tc>
                  <a:txBody>
                    <a:bodyPr/>
                    <a:lstStyle/>
                    <a:p>
                      <a:pPr marL="55880" marR="5016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К1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Выполнение</a:t>
                      </a:r>
                      <a:r>
                        <a:rPr lang="ru-RU" sz="2000" spc="-25" dirty="0">
                          <a:effectLst/>
                        </a:rPr>
                        <a:t> </a:t>
                      </a:r>
                      <a:r>
                        <a:rPr lang="ru-RU" sz="2000" dirty="0">
                          <a:effectLst/>
                        </a:rPr>
                        <a:t>морфемного</a:t>
                      </a:r>
                      <a:r>
                        <a:rPr lang="ru-RU" sz="2000" spc="-25" dirty="0">
                          <a:effectLst/>
                        </a:rPr>
                        <a:t> </a:t>
                      </a:r>
                      <a:r>
                        <a:rPr lang="ru-RU" sz="2000" dirty="0">
                          <a:effectLst/>
                        </a:rPr>
                        <a:t>разбора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4018131772"/>
                  </a:ext>
                </a:extLst>
              </a:tr>
              <a:tr h="132156">
                <a:tc rowSpan="4"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Разбор</a:t>
                      </a:r>
                      <a:r>
                        <a:rPr lang="ru-RU" sz="2000" spc="-15" dirty="0">
                          <a:effectLst/>
                        </a:rPr>
                        <a:t> </a:t>
                      </a:r>
                      <a:r>
                        <a:rPr lang="ru-RU" sz="2000" dirty="0">
                          <a:effectLst/>
                        </a:rPr>
                        <a:t>выполнен</a:t>
                      </a:r>
                      <a:r>
                        <a:rPr lang="ru-RU" sz="2000" spc="-15" dirty="0">
                          <a:effectLst/>
                        </a:rPr>
                        <a:t> </a:t>
                      </a:r>
                      <a:r>
                        <a:rPr lang="ru-RU" sz="2000" dirty="0">
                          <a:effectLst/>
                        </a:rPr>
                        <a:t>верно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3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2983534557"/>
                  </a:ext>
                </a:extLst>
              </a:tr>
              <a:tr h="13167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При</a:t>
                      </a:r>
                      <a:r>
                        <a:rPr lang="ru-RU" sz="2000" spc="-10" dirty="0">
                          <a:effectLst/>
                        </a:rPr>
                        <a:t> </a:t>
                      </a:r>
                      <a:r>
                        <a:rPr lang="ru-RU" sz="2000" dirty="0">
                          <a:effectLst/>
                        </a:rPr>
                        <a:t>разборе</a:t>
                      </a:r>
                      <a:r>
                        <a:rPr lang="ru-RU" sz="2000" spc="-10" dirty="0">
                          <a:effectLst/>
                        </a:rPr>
                        <a:t> </a:t>
                      </a:r>
                      <a:r>
                        <a:rPr lang="ru-RU" sz="2000" dirty="0">
                          <a:effectLst/>
                        </a:rPr>
                        <a:t>допущена</a:t>
                      </a:r>
                      <a:r>
                        <a:rPr lang="ru-RU" sz="2000" spc="-15" dirty="0">
                          <a:effectLst/>
                        </a:rPr>
                        <a:t> </a:t>
                      </a:r>
                      <a:r>
                        <a:rPr lang="ru-RU" sz="2000" dirty="0">
                          <a:effectLst/>
                        </a:rPr>
                        <a:t>одна</a:t>
                      </a:r>
                      <a:r>
                        <a:rPr lang="ru-RU" sz="2000" spc="-10" dirty="0">
                          <a:effectLst/>
                        </a:rPr>
                        <a:t> </a:t>
                      </a:r>
                      <a:r>
                        <a:rPr lang="ru-RU" sz="2000" dirty="0">
                          <a:effectLst/>
                        </a:rPr>
                        <a:t>ошибка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2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3320598444"/>
                  </a:ext>
                </a:extLst>
              </a:tr>
              <a:tr h="13167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При</a:t>
                      </a:r>
                      <a:r>
                        <a:rPr lang="ru-RU" sz="2000" spc="-10" dirty="0">
                          <a:effectLst/>
                        </a:rPr>
                        <a:t> </a:t>
                      </a:r>
                      <a:r>
                        <a:rPr lang="ru-RU" sz="2000" dirty="0">
                          <a:effectLst/>
                        </a:rPr>
                        <a:t>разборе</a:t>
                      </a:r>
                      <a:r>
                        <a:rPr lang="ru-RU" sz="2000" spc="-5" dirty="0">
                          <a:effectLst/>
                        </a:rPr>
                        <a:t> </a:t>
                      </a:r>
                      <a:r>
                        <a:rPr lang="ru-RU" sz="2000" dirty="0">
                          <a:effectLst/>
                        </a:rPr>
                        <a:t>допущено</a:t>
                      </a:r>
                      <a:r>
                        <a:rPr lang="ru-RU" sz="2000" spc="-15" dirty="0">
                          <a:effectLst/>
                        </a:rPr>
                        <a:t> </a:t>
                      </a:r>
                      <a:r>
                        <a:rPr lang="ru-RU" sz="2000" dirty="0">
                          <a:effectLst/>
                        </a:rPr>
                        <a:t>две</a:t>
                      </a:r>
                      <a:r>
                        <a:rPr lang="ru-RU" sz="2000" spc="-5" dirty="0">
                          <a:effectLst/>
                        </a:rPr>
                        <a:t> </a:t>
                      </a:r>
                      <a:r>
                        <a:rPr lang="ru-RU" sz="2000" dirty="0">
                          <a:effectLst/>
                        </a:rPr>
                        <a:t>ошибки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2410128283"/>
                  </a:ext>
                </a:extLst>
              </a:tr>
              <a:tr h="13215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При</a:t>
                      </a:r>
                      <a:r>
                        <a:rPr lang="ru-RU" sz="2000" spc="-5" dirty="0">
                          <a:effectLst/>
                        </a:rPr>
                        <a:t> </a:t>
                      </a:r>
                      <a:r>
                        <a:rPr lang="ru-RU" sz="2000" dirty="0">
                          <a:effectLst/>
                        </a:rPr>
                        <a:t>разборе</a:t>
                      </a:r>
                      <a:r>
                        <a:rPr lang="ru-RU" sz="2000" spc="-5" dirty="0">
                          <a:effectLst/>
                        </a:rPr>
                        <a:t> </a:t>
                      </a:r>
                      <a:r>
                        <a:rPr lang="ru-RU" sz="2000" dirty="0">
                          <a:effectLst/>
                        </a:rPr>
                        <a:t>допущено</a:t>
                      </a:r>
                      <a:r>
                        <a:rPr lang="ru-RU" sz="2000" spc="-15" dirty="0">
                          <a:effectLst/>
                        </a:rPr>
                        <a:t> </a:t>
                      </a:r>
                      <a:r>
                        <a:rPr lang="ru-RU" sz="2000" dirty="0">
                          <a:effectLst/>
                        </a:rPr>
                        <a:t>более</a:t>
                      </a:r>
                      <a:r>
                        <a:rPr lang="ru-RU" sz="2000" spc="-5" dirty="0">
                          <a:effectLst/>
                        </a:rPr>
                        <a:t> </a:t>
                      </a:r>
                      <a:r>
                        <a:rPr lang="ru-RU" sz="2000" dirty="0">
                          <a:effectLst/>
                        </a:rPr>
                        <a:t>двух</a:t>
                      </a:r>
                      <a:r>
                        <a:rPr lang="ru-RU" sz="2000" spc="-15" dirty="0">
                          <a:effectLst/>
                        </a:rPr>
                        <a:t> </a:t>
                      </a:r>
                      <a:r>
                        <a:rPr lang="ru-RU" sz="2000" dirty="0">
                          <a:effectLst/>
                        </a:rPr>
                        <a:t>ошибок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0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3588222853"/>
                  </a:ext>
                </a:extLst>
              </a:tr>
              <a:tr h="131677">
                <a:tc>
                  <a:txBody>
                    <a:bodyPr/>
                    <a:lstStyle/>
                    <a:p>
                      <a:pPr marL="55880" marR="5016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К2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Выполнение</a:t>
                      </a:r>
                      <a:r>
                        <a:rPr lang="ru-RU" sz="2000" spc="-50" dirty="0">
                          <a:effectLst/>
                        </a:rPr>
                        <a:t> </a:t>
                      </a:r>
                      <a:r>
                        <a:rPr lang="ru-RU" sz="2000" dirty="0">
                          <a:effectLst/>
                        </a:rPr>
                        <a:t>словообразовательного</a:t>
                      </a:r>
                      <a:r>
                        <a:rPr lang="ru-RU" sz="2000" spc="-55" dirty="0">
                          <a:effectLst/>
                        </a:rPr>
                        <a:t> </a:t>
                      </a:r>
                      <a:r>
                        <a:rPr lang="ru-RU" sz="2000" dirty="0">
                          <a:effectLst/>
                        </a:rPr>
                        <a:t>разбора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875401487"/>
                  </a:ext>
                </a:extLst>
              </a:tr>
              <a:tr h="131677">
                <a:tc rowSpan="4"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Разбор</a:t>
                      </a:r>
                      <a:r>
                        <a:rPr lang="ru-RU" sz="2000" spc="-15">
                          <a:effectLst/>
                        </a:rPr>
                        <a:t> </a:t>
                      </a:r>
                      <a:r>
                        <a:rPr lang="ru-RU" sz="2000">
                          <a:effectLst/>
                        </a:rPr>
                        <a:t>выполнен</a:t>
                      </a:r>
                      <a:r>
                        <a:rPr lang="ru-RU" sz="2000" spc="-15">
                          <a:effectLst/>
                        </a:rPr>
                        <a:t> </a:t>
                      </a:r>
                      <a:r>
                        <a:rPr lang="ru-RU" sz="2000">
                          <a:effectLst/>
                        </a:rPr>
                        <a:t>верно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962180214"/>
                  </a:ext>
                </a:extLst>
              </a:tr>
              <a:tr h="13215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При</a:t>
                      </a:r>
                      <a:r>
                        <a:rPr lang="ru-RU" sz="2000" spc="-10" dirty="0">
                          <a:effectLst/>
                        </a:rPr>
                        <a:t> </a:t>
                      </a:r>
                      <a:r>
                        <a:rPr lang="ru-RU" sz="2000" dirty="0">
                          <a:effectLst/>
                        </a:rPr>
                        <a:t>разборе</a:t>
                      </a:r>
                      <a:r>
                        <a:rPr lang="ru-RU" sz="2000" spc="-10" dirty="0">
                          <a:effectLst/>
                        </a:rPr>
                        <a:t> </a:t>
                      </a:r>
                      <a:r>
                        <a:rPr lang="ru-RU" sz="2000" dirty="0">
                          <a:effectLst/>
                        </a:rPr>
                        <a:t>допущена</a:t>
                      </a:r>
                      <a:r>
                        <a:rPr lang="ru-RU" sz="2000" spc="-15" dirty="0">
                          <a:effectLst/>
                        </a:rPr>
                        <a:t> </a:t>
                      </a:r>
                      <a:r>
                        <a:rPr lang="ru-RU" sz="2000" dirty="0">
                          <a:effectLst/>
                        </a:rPr>
                        <a:t>одна</a:t>
                      </a:r>
                      <a:r>
                        <a:rPr lang="ru-RU" sz="2000" spc="-10" dirty="0">
                          <a:effectLst/>
                        </a:rPr>
                        <a:t> </a:t>
                      </a:r>
                      <a:r>
                        <a:rPr lang="ru-RU" sz="2000" dirty="0">
                          <a:effectLst/>
                        </a:rPr>
                        <a:t>ошибка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3141928927"/>
                  </a:ext>
                </a:extLst>
              </a:tr>
              <a:tr h="13167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При</a:t>
                      </a:r>
                      <a:r>
                        <a:rPr lang="ru-RU" sz="2000" spc="-10">
                          <a:effectLst/>
                        </a:rPr>
                        <a:t> </a:t>
                      </a:r>
                      <a:r>
                        <a:rPr lang="ru-RU" sz="2000">
                          <a:effectLst/>
                        </a:rPr>
                        <a:t>разборе</a:t>
                      </a:r>
                      <a:r>
                        <a:rPr lang="ru-RU" sz="2000" spc="-5">
                          <a:effectLst/>
                        </a:rPr>
                        <a:t> </a:t>
                      </a:r>
                      <a:r>
                        <a:rPr lang="ru-RU" sz="2000">
                          <a:effectLst/>
                        </a:rPr>
                        <a:t>допущено</a:t>
                      </a:r>
                      <a:r>
                        <a:rPr lang="ru-RU" sz="2000" spc="-15">
                          <a:effectLst/>
                        </a:rPr>
                        <a:t> </a:t>
                      </a:r>
                      <a:r>
                        <a:rPr lang="ru-RU" sz="2000">
                          <a:effectLst/>
                        </a:rPr>
                        <a:t>две</a:t>
                      </a:r>
                      <a:r>
                        <a:rPr lang="ru-RU" sz="2000" spc="-5">
                          <a:effectLst/>
                        </a:rPr>
                        <a:t> </a:t>
                      </a:r>
                      <a:r>
                        <a:rPr lang="ru-RU" sz="2000">
                          <a:effectLst/>
                        </a:rPr>
                        <a:t>ошибки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3636037444"/>
                  </a:ext>
                </a:extLst>
              </a:tr>
              <a:tr h="13167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При</a:t>
                      </a:r>
                      <a:r>
                        <a:rPr lang="ru-RU" sz="2000" spc="-5">
                          <a:effectLst/>
                        </a:rPr>
                        <a:t> </a:t>
                      </a:r>
                      <a:r>
                        <a:rPr lang="ru-RU" sz="2000">
                          <a:effectLst/>
                        </a:rPr>
                        <a:t>разборе</a:t>
                      </a:r>
                      <a:r>
                        <a:rPr lang="ru-RU" sz="2000" spc="-5">
                          <a:effectLst/>
                        </a:rPr>
                        <a:t> </a:t>
                      </a:r>
                      <a:r>
                        <a:rPr lang="ru-RU" sz="2000">
                          <a:effectLst/>
                        </a:rPr>
                        <a:t>допущено</a:t>
                      </a:r>
                      <a:r>
                        <a:rPr lang="ru-RU" sz="2000" spc="-15">
                          <a:effectLst/>
                        </a:rPr>
                        <a:t> </a:t>
                      </a:r>
                      <a:r>
                        <a:rPr lang="ru-RU" sz="2000">
                          <a:effectLst/>
                        </a:rPr>
                        <a:t>более</a:t>
                      </a:r>
                      <a:r>
                        <a:rPr lang="ru-RU" sz="2000" spc="-5">
                          <a:effectLst/>
                        </a:rPr>
                        <a:t> </a:t>
                      </a:r>
                      <a:r>
                        <a:rPr lang="ru-RU" sz="2000">
                          <a:effectLst/>
                        </a:rPr>
                        <a:t>двух</a:t>
                      </a:r>
                      <a:r>
                        <a:rPr lang="ru-RU" sz="2000" spc="-15">
                          <a:effectLst/>
                        </a:rPr>
                        <a:t> </a:t>
                      </a:r>
                      <a:r>
                        <a:rPr lang="ru-RU" sz="2000">
                          <a:effectLst/>
                        </a:rPr>
                        <a:t>ошибок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0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438287465"/>
                  </a:ext>
                </a:extLst>
              </a:tr>
              <a:tr h="132156">
                <a:tc>
                  <a:txBody>
                    <a:bodyPr/>
                    <a:lstStyle/>
                    <a:p>
                      <a:pPr marL="24765" marR="8128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К3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Выполнение</a:t>
                      </a:r>
                      <a:r>
                        <a:rPr lang="ru-RU" sz="2000" spc="-30">
                          <a:effectLst/>
                        </a:rPr>
                        <a:t> </a:t>
                      </a:r>
                      <a:r>
                        <a:rPr lang="ru-RU" sz="2000">
                          <a:effectLst/>
                        </a:rPr>
                        <a:t>морфологического</a:t>
                      </a:r>
                      <a:r>
                        <a:rPr lang="ru-RU" sz="2000" spc="-30">
                          <a:effectLst/>
                        </a:rPr>
                        <a:t> </a:t>
                      </a:r>
                      <a:r>
                        <a:rPr lang="ru-RU" sz="2000">
                          <a:effectLst/>
                        </a:rPr>
                        <a:t>разбора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3320355081"/>
                  </a:ext>
                </a:extLst>
              </a:tr>
              <a:tr h="131677">
                <a:tc rowSpan="4"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Разбор</a:t>
                      </a:r>
                      <a:r>
                        <a:rPr lang="ru-RU" sz="2000" spc="-15">
                          <a:effectLst/>
                        </a:rPr>
                        <a:t> </a:t>
                      </a:r>
                      <a:r>
                        <a:rPr lang="ru-RU" sz="2000">
                          <a:effectLst/>
                        </a:rPr>
                        <a:t>выполнен</a:t>
                      </a:r>
                      <a:r>
                        <a:rPr lang="ru-RU" sz="2000" spc="-15">
                          <a:effectLst/>
                        </a:rPr>
                        <a:t> </a:t>
                      </a:r>
                      <a:r>
                        <a:rPr lang="ru-RU" sz="2000">
                          <a:effectLst/>
                        </a:rPr>
                        <a:t>верно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3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3479922796"/>
                  </a:ext>
                </a:extLst>
              </a:tr>
              <a:tr h="13167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При</a:t>
                      </a:r>
                      <a:r>
                        <a:rPr lang="ru-RU" sz="2000" spc="-10">
                          <a:effectLst/>
                        </a:rPr>
                        <a:t> </a:t>
                      </a:r>
                      <a:r>
                        <a:rPr lang="ru-RU" sz="2000">
                          <a:effectLst/>
                        </a:rPr>
                        <a:t>разборе</a:t>
                      </a:r>
                      <a:r>
                        <a:rPr lang="ru-RU" sz="2000" spc="-10">
                          <a:effectLst/>
                        </a:rPr>
                        <a:t> </a:t>
                      </a:r>
                      <a:r>
                        <a:rPr lang="ru-RU" sz="2000">
                          <a:effectLst/>
                        </a:rPr>
                        <a:t>допущена</a:t>
                      </a:r>
                      <a:r>
                        <a:rPr lang="ru-RU" sz="2000" spc="-15">
                          <a:effectLst/>
                        </a:rPr>
                        <a:t> </a:t>
                      </a:r>
                      <a:r>
                        <a:rPr lang="ru-RU" sz="2000">
                          <a:effectLst/>
                        </a:rPr>
                        <a:t>одна</a:t>
                      </a:r>
                      <a:r>
                        <a:rPr lang="ru-RU" sz="2000" spc="-10">
                          <a:effectLst/>
                        </a:rPr>
                        <a:t> </a:t>
                      </a:r>
                      <a:r>
                        <a:rPr lang="ru-RU" sz="2000">
                          <a:effectLst/>
                        </a:rPr>
                        <a:t>ошибка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3314127243"/>
                  </a:ext>
                </a:extLst>
              </a:tr>
              <a:tr h="13215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При</a:t>
                      </a:r>
                      <a:r>
                        <a:rPr lang="ru-RU" sz="2000" spc="-10">
                          <a:effectLst/>
                        </a:rPr>
                        <a:t> </a:t>
                      </a:r>
                      <a:r>
                        <a:rPr lang="ru-RU" sz="2000">
                          <a:effectLst/>
                        </a:rPr>
                        <a:t>разборе</a:t>
                      </a:r>
                      <a:r>
                        <a:rPr lang="ru-RU" sz="2000" spc="-5">
                          <a:effectLst/>
                        </a:rPr>
                        <a:t> </a:t>
                      </a:r>
                      <a:r>
                        <a:rPr lang="ru-RU" sz="2000">
                          <a:effectLst/>
                        </a:rPr>
                        <a:t>допущено</a:t>
                      </a:r>
                      <a:r>
                        <a:rPr lang="ru-RU" sz="2000" spc="-15">
                          <a:effectLst/>
                        </a:rPr>
                        <a:t> </a:t>
                      </a:r>
                      <a:r>
                        <a:rPr lang="ru-RU" sz="2000">
                          <a:effectLst/>
                        </a:rPr>
                        <a:t>две</a:t>
                      </a:r>
                      <a:r>
                        <a:rPr lang="ru-RU" sz="2000" spc="-5">
                          <a:effectLst/>
                        </a:rPr>
                        <a:t> </a:t>
                      </a:r>
                      <a:r>
                        <a:rPr lang="ru-RU" sz="2000">
                          <a:effectLst/>
                        </a:rPr>
                        <a:t>ошибки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594079377"/>
                  </a:ext>
                </a:extLst>
              </a:tr>
              <a:tr h="13167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При</a:t>
                      </a:r>
                      <a:r>
                        <a:rPr lang="ru-RU" sz="2000" spc="-5">
                          <a:effectLst/>
                        </a:rPr>
                        <a:t> </a:t>
                      </a:r>
                      <a:r>
                        <a:rPr lang="ru-RU" sz="2000">
                          <a:effectLst/>
                        </a:rPr>
                        <a:t>разборе</a:t>
                      </a:r>
                      <a:r>
                        <a:rPr lang="ru-RU" sz="2000" spc="-5">
                          <a:effectLst/>
                        </a:rPr>
                        <a:t> </a:t>
                      </a:r>
                      <a:r>
                        <a:rPr lang="ru-RU" sz="2000">
                          <a:effectLst/>
                        </a:rPr>
                        <a:t>допущено</a:t>
                      </a:r>
                      <a:r>
                        <a:rPr lang="ru-RU" sz="2000" spc="-15">
                          <a:effectLst/>
                        </a:rPr>
                        <a:t> </a:t>
                      </a:r>
                      <a:r>
                        <a:rPr lang="ru-RU" sz="2000">
                          <a:effectLst/>
                        </a:rPr>
                        <a:t>более</a:t>
                      </a:r>
                      <a:r>
                        <a:rPr lang="ru-RU" sz="2000" spc="-5">
                          <a:effectLst/>
                        </a:rPr>
                        <a:t> </a:t>
                      </a:r>
                      <a:r>
                        <a:rPr lang="ru-RU" sz="2000">
                          <a:effectLst/>
                        </a:rPr>
                        <a:t>двух</a:t>
                      </a:r>
                      <a:r>
                        <a:rPr lang="ru-RU" sz="2000" spc="-15">
                          <a:effectLst/>
                        </a:rPr>
                        <a:t> </a:t>
                      </a:r>
                      <a:r>
                        <a:rPr lang="ru-RU" sz="2000">
                          <a:effectLst/>
                        </a:rPr>
                        <a:t>ошибок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0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3099393297"/>
                  </a:ext>
                </a:extLst>
              </a:tr>
              <a:tr h="131677">
                <a:tc>
                  <a:txBody>
                    <a:bodyPr/>
                    <a:lstStyle/>
                    <a:p>
                      <a:pPr marL="24765" marR="8128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К4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Выполнение</a:t>
                      </a:r>
                      <a:r>
                        <a:rPr lang="ru-RU" sz="2000" spc="-30">
                          <a:effectLst/>
                        </a:rPr>
                        <a:t> </a:t>
                      </a:r>
                      <a:r>
                        <a:rPr lang="ru-RU" sz="2000">
                          <a:effectLst/>
                        </a:rPr>
                        <a:t>синтаксического</a:t>
                      </a:r>
                      <a:r>
                        <a:rPr lang="ru-RU" sz="2000" spc="-30">
                          <a:effectLst/>
                        </a:rPr>
                        <a:t> </a:t>
                      </a:r>
                      <a:r>
                        <a:rPr lang="ru-RU" sz="2000">
                          <a:effectLst/>
                        </a:rPr>
                        <a:t>разбора</a:t>
                      </a:r>
                      <a:r>
                        <a:rPr lang="ru-RU" sz="2000" spc="-30">
                          <a:effectLst/>
                        </a:rPr>
                        <a:t> </a:t>
                      </a:r>
                      <a:r>
                        <a:rPr lang="ru-RU" sz="2000">
                          <a:effectLst/>
                        </a:rPr>
                        <a:t>предложения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3929944063"/>
                  </a:ext>
                </a:extLst>
              </a:tr>
              <a:tr h="131677">
                <a:tc rowSpan="4"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Разбор</a:t>
                      </a:r>
                      <a:r>
                        <a:rPr lang="ru-RU" sz="2000" spc="-15">
                          <a:effectLst/>
                        </a:rPr>
                        <a:t> </a:t>
                      </a:r>
                      <a:r>
                        <a:rPr lang="ru-RU" sz="2000">
                          <a:effectLst/>
                        </a:rPr>
                        <a:t>выполнен</a:t>
                      </a:r>
                      <a:r>
                        <a:rPr lang="ru-RU" sz="2000" spc="-15">
                          <a:effectLst/>
                        </a:rPr>
                        <a:t> </a:t>
                      </a:r>
                      <a:r>
                        <a:rPr lang="ru-RU" sz="2000">
                          <a:effectLst/>
                        </a:rPr>
                        <a:t>верно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41146431"/>
                  </a:ext>
                </a:extLst>
              </a:tr>
              <a:tr h="13215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При</a:t>
                      </a:r>
                      <a:r>
                        <a:rPr lang="ru-RU" sz="2000" spc="-10">
                          <a:effectLst/>
                        </a:rPr>
                        <a:t> </a:t>
                      </a:r>
                      <a:r>
                        <a:rPr lang="ru-RU" sz="2000">
                          <a:effectLst/>
                        </a:rPr>
                        <a:t>разборе</a:t>
                      </a:r>
                      <a:r>
                        <a:rPr lang="ru-RU" sz="2000" spc="-10">
                          <a:effectLst/>
                        </a:rPr>
                        <a:t> </a:t>
                      </a:r>
                      <a:r>
                        <a:rPr lang="ru-RU" sz="2000">
                          <a:effectLst/>
                        </a:rPr>
                        <a:t>допущена</a:t>
                      </a:r>
                      <a:r>
                        <a:rPr lang="ru-RU" sz="2000" spc="-15">
                          <a:effectLst/>
                        </a:rPr>
                        <a:t> </a:t>
                      </a:r>
                      <a:r>
                        <a:rPr lang="ru-RU" sz="2000">
                          <a:effectLst/>
                        </a:rPr>
                        <a:t>одна</a:t>
                      </a:r>
                      <a:r>
                        <a:rPr lang="ru-RU" sz="2000" spc="-10">
                          <a:effectLst/>
                        </a:rPr>
                        <a:t> </a:t>
                      </a:r>
                      <a:r>
                        <a:rPr lang="ru-RU" sz="2000">
                          <a:effectLst/>
                        </a:rPr>
                        <a:t>ошибка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3903489687"/>
                  </a:ext>
                </a:extLst>
              </a:tr>
              <a:tr h="13167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При</a:t>
                      </a:r>
                      <a:r>
                        <a:rPr lang="ru-RU" sz="2000" spc="-10">
                          <a:effectLst/>
                        </a:rPr>
                        <a:t> </a:t>
                      </a:r>
                      <a:r>
                        <a:rPr lang="ru-RU" sz="2000">
                          <a:effectLst/>
                        </a:rPr>
                        <a:t>разборе</a:t>
                      </a:r>
                      <a:r>
                        <a:rPr lang="ru-RU" sz="2000" spc="-5">
                          <a:effectLst/>
                        </a:rPr>
                        <a:t> </a:t>
                      </a:r>
                      <a:r>
                        <a:rPr lang="ru-RU" sz="2000">
                          <a:effectLst/>
                        </a:rPr>
                        <a:t>допущено</a:t>
                      </a:r>
                      <a:r>
                        <a:rPr lang="ru-RU" sz="2000" spc="-15">
                          <a:effectLst/>
                        </a:rPr>
                        <a:t> </a:t>
                      </a:r>
                      <a:r>
                        <a:rPr lang="ru-RU" sz="2000">
                          <a:effectLst/>
                        </a:rPr>
                        <a:t>две</a:t>
                      </a:r>
                      <a:r>
                        <a:rPr lang="ru-RU" sz="2000" spc="-5">
                          <a:effectLst/>
                        </a:rPr>
                        <a:t> </a:t>
                      </a:r>
                      <a:r>
                        <a:rPr lang="ru-RU" sz="2000">
                          <a:effectLst/>
                        </a:rPr>
                        <a:t>ошибки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505551430"/>
                  </a:ext>
                </a:extLst>
              </a:tr>
              <a:tr h="13167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При</a:t>
                      </a:r>
                      <a:r>
                        <a:rPr lang="ru-RU" sz="2000" spc="-5">
                          <a:effectLst/>
                        </a:rPr>
                        <a:t> </a:t>
                      </a:r>
                      <a:r>
                        <a:rPr lang="ru-RU" sz="2000">
                          <a:effectLst/>
                        </a:rPr>
                        <a:t>разборе</a:t>
                      </a:r>
                      <a:r>
                        <a:rPr lang="ru-RU" sz="2000" spc="-5">
                          <a:effectLst/>
                        </a:rPr>
                        <a:t> </a:t>
                      </a:r>
                      <a:r>
                        <a:rPr lang="ru-RU" sz="2000">
                          <a:effectLst/>
                        </a:rPr>
                        <a:t>допущено</a:t>
                      </a:r>
                      <a:r>
                        <a:rPr lang="ru-RU" sz="2000" spc="-15">
                          <a:effectLst/>
                        </a:rPr>
                        <a:t> </a:t>
                      </a:r>
                      <a:r>
                        <a:rPr lang="ru-RU" sz="2000">
                          <a:effectLst/>
                        </a:rPr>
                        <a:t>более</a:t>
                      </a:r>
                      <a:r>
                        <a:rPr lang="ru-RU" sz="2000" spc="-5">
                          <a:effectLst/>
                        </a:rPr>
                        <a:t> </a:t>
                      </a:r>
                      <a:r>
                        <a:rPr lang="ru-RU" sz="2000">
                          <a:effectLst/>
                        </a:rPr>
                        <a:t>двух</a:t>
                      </a:r>
                      <a:r>
                        <a:rPr lang="ru-RU" sz="2000" spc="-15">
                          <a:effectLst/>
                        </a:rPr>
                        <a:t> </a:t>
                      </a:r>
                      <a:r>
                        <a:rPr lang="ru-RU" sz="2000">
                          <a:effectLst/>
                        </a:rPr>
                        <a:t>ошибок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0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68253475"/>
                  </a:ext>
                </a:extLst>
              </a:tr>
              <a:tr h="132156">
                <a:tc gridSpan="2">
                  <a:txBody>
                    <a:bodyPr/>
                    <a:lstStyle/>
                    <a:p>
                      <a:pPr marL="67945" marR="6096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Максимальный</a:t>
                      </a:r>
                      <a:r>
                        <a:rPr lang="ru-RU" sz="2000" spc="-10">
                          <a:effectLst/>
                        </a:rPr>
                        <a:t> </a:t>
                      </a:r>
                      <a:r>
                        <a:rPr lang="ru-RU" sz="2000">
                          <a:effectLst/>
                        </a:rPr>
                        <a:t>балл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64465" marR="15938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12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37191368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8647605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Задание 3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2944" y="1417638"/>
            <a:ext cx="8424936" cy="4997152"/>
          </a:xfrm>
        </p:spPr>
        <p:txBody>
          <a:bodyPr>
            <a:normAutofit/>
          </a:bodyPr>
          <a:lstStyle/>
          <a:p>
            <a:r>
              <a:rPr lang="ru-RU" dirty="0" smtClean="0"/>
              <a:t>распознавать производные </a:t>
            </a:r>
            <a:r>
              <a:rPr lang="ru-RU" dirty="0"/>
              <a:t>предлоги в заданных предложениях, отличать их от омонимичных частей речи, правильно писать производные </a:t>
            </a:r>
            <a:r>
              <a:rPr lang="ru-RU" dirty="0" smtClean="0"/>
              <a:t>предлоги. </a:t>
            </a:r>
          </a:p>
          <a:p>
            <a:endParaRPr lang="ru-RU" sz="3400" dirty="0"/>
          </a:p>
          <a:p>
            <a:pPr marL="0" indent="0">
              <a:buNone/>
            </a:pPr>
            <a:r>
              <a:rPr lang="ru-RU" dirty="0" smtClean="0"/>
              <a:t>Критерии: распознавание предложений с производными предлогами (в отличие от существительных), правильное написание производных предлогов.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48562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15 </a:t>
            </a:r>
            <a:r>
              <a:rPr lang="ru-RU" dirty="0" smtClean="0"/>
              <a:t>января 2021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800" dirty="0" smtClean="0"/>
              <a:t>Количество участников – </a:t>
            </a:r>
            <a:r>
              <a:rPr lang="ru-RU" sz="4800" dirty="0" smtClean="0"/>
              <a:t>68</a:t>
            </a:r>
            <a:endParaRPr lang="ru-RU" sz="4800" dirty="0" smtClean="0"/>
          </a:p>
          <a:p>
            <a:r>
              <a:rPr lang="ru-RU" sz="4800" dirty="0" smtClean="0"/>
              <a:t>Победители и призеры – </a:t>
            </a:r>
            <a:r>
              <a:rPr lang="ru-RU" sz="4800" dirty="0" smtClean="0"/>
              <a:t>30</a:t>
            </a:r>
          </a:p>
          <a:p>
            <a:r>
              <a:rPr lang="ru-RU" sz="4800" dirty="0" smtClean="0"/>
              <a:t>Всероссийский </a:t>
            </a:r>
            <a:r>
              <a:rPr lang="ru-RU" sz="4800" dirty="0" smtClean="0"/>
              <a:t>этап - </a:t>
            </a:r>
            <a:r>
              <a:rPr lang="ru-RU" sz="4800" dirty="0" smtClean="0"/>
              <a:t>2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265870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2501123"/>
              </p:ext>
            </p:extLst>
          </p:nvPr>
        </p:nvGraphicFramePr>
        <p:xfrm>
          <a:off x="251520" y="332658"/>
          <a:ext cx="8208912" cy="5868623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7275702">
                  <a:extLst>
                    <a:ext uri="{9D8B030D-6E8A-4147-A177-3AD203B41FA5}">
                      <a16:colId xmlns:a16="http://schemas.microsoft.com/office/drawing/2014/main" xmlns="" val="3944194205"/>
                    </a:ext>
                  </a:extLst>
                </a:gridCol>
                <a:gridCol w="933210">
                  <a:extLst>
                    <a:ext uri="{9D8B030D-6E8A-4147-A177-3AD203B41FA5}">
                      <a16:colId xmlns:a16="http://schemas.microsoft.com/office/drawing/2014/main" xmlns="" val="2061868526"/>
                    </a:ext>
                  </a:extLst>
                </a:gridCol>
              </a:tblGrid>
              <a:tr h="433309">
                <a:tc>
                  <a:txBody>
                    <a:bodyPr/>
                    <a:lstStyle/>
                    <a:p>
                      <a:pPr marL="58420" marR="52705" algn="ctr"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Содержание</a:t>
                      </a:r>
                      <a:r>
                        <a:rPr lang="ru-RU" sz="2000" spc="-15" dirty="0">
                          <a:effectLst/>
                        </a:rPr>
                        <a:t> </a:t>
                      </a:r>
                      <a:r>
                        <a:rPr lang="ru-RU" sz="2000" dirty="0">
                          <a:effectLst/>
                        </a:rPr>
                        <a:t>верного</a:t>
                      </a:r>
                      <a:r>
                        <a:rPr lang="ru-RU" sz="2000" spc="-20" dirty="0">
                          <a:effectLst/>
                        </a:rPr>
                        <a:t> </a:t>
                      </a:r>
                      <a:r>
                        <a:rPr lang="ru-RU" sz="2000" dirty="0">
                          <a:effectLst/>
                        </a:rPr>
                        <a:t>ответа</a:t>
                      </a:r>
                      <a:r>
                        <a:rPr lang="ru-RU" sz="2000" spc="-15" dirty="0">
                          <a:effectLst/>
                        </a:rPr>
                        <a:t> </a:t>
                      </a:r>
                      <a:r>
                        <a:rPr lang="ru-RU" sz="2000" dirty="0">
                          <a:effectLst/>
                        </a:rPr>
                        <a:t>и</a:t>
                      </a:r>
                      <a:r>
                        <a:rPr lang="ru-RU" sz="2000" spc="-20" dirty="0">
                          <a:effectLst/>
                        </a:rPr>
                        <a:t> </a:t>
                      </a:r>
                      <a:r>
                        <a:rPr lang="ru-RU" sz="2000" dirty="0">
                          <a:effectLst/>
                        </a:rPr>
                        <a:t>указания</a:t>
                      </a:r>
                      <a:r>
                        <a:rPr lang="ru-RU" sz="2000" spc="-15" dirty="0">
                          <a:effectLst/>
                        </a:rPr>
                        <a:t> </a:t>
                      </a:r>
                      <a:r>
                        <a:rPr lang="ru-RU" sz="2000" dirty="0">
                          <a:effectLst/>
                        </a:rPr>
                        <a:t>по</a:t>
                      </a:r>
                      <a:r>
                        <a:rPr lang="ru-RU" sz="2000" spc="-10" dirty="0">
                          <a:effectLst/>
                        </a:rPr>
                        <a:t> </a:t>
                      </a:r>
                      <a:r>
                        <a:rPr lang="ru-RU" sz="2000" dirty="0">
                          <a:effectLst/>
                        </a:rPr>
                        <a:t>оцениванию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9220" marR="102235" algn="ctr"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Баллы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2068166999"/>
                  </a:ext>
                </a:extLst>
              </a:tr>
              <a:tr h="1294881">
                <a:tc>
                  <a:txBody>
                    <a:bodyPr/>
                    <a:lstStyle/>
                    <a:p>
                      <a:pPr marL="67945">
                        <a:spcBef>
                          <a:spcPts val="13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Правильный</a:t>
                      </a:r>
                      <a:r>
                        <a:rPr lang="ru-RU" sz="2000" spc="-20" dirty="0">
                          <a:effectLst/>
                        </a:rPr>
                        <a:t> </a:t>
                      </a:r>
                      <a:r>
                        <a:rPr lang="ru-RU" sz="2000" dirty="0">
                          <a:effectLst/>
                        </a:rPr>
                        <a:t>ответ</a:t>
                      </a:r>
                      <a:r>
                        <a:rPr lang="ru-RU" sz="2000" spc="-15" dirty="0">
                          <a:effectLst/>
                        </a:rPr>
                        <a:t> </a:t>
                      </a:r>
                      <a:r>
                        <a:rPr lang="ru-RU" sz="2000" dirty="0">
                          <a:effectLst/>
                        </a:rPr>
                        <a:t>должен</a:t>
                      </a:r>
                      <a:r>
                        <a:rPr lang="ru-RU" sz="2000" spc="-20" dirty="0">
                          <a:effectLst/>
                        </a:rPr>
                        <a:t> </a:t>
                      </a:r>
                      <a:r>
                        <a:rPr lang="ru-RU" sz="2000" dirty="0">
                          <a:effectLst/>
                        </a:rPr>
                        <a:t>содержать</a:t>
                      </a:r>
                      <a:r>
                        <a:rPr lang="ru-RU" sz="2000" spc="-20" dirty="0">
                          <a:effectLst/>
                        </a:rPr>
                        <a:t> </a:t>
                      </a:r>
                      <a:r>
                        <a:rPr lang="ru-RU" sz="2000" dirty="0">
                          <a:effectLst/>
                        </a:rPr>
                        <a:t>следующие</a:t>
                      </a:r>
                      <a:r>
                        <a:rPr lang="ru-RU" sz="2000" spc="-15" dirty="0">
                          <a:effectLst/>
                        </a:rPr>
                        <a:t> </a:t>
                      </a:r>
                      <a:r>
                        <a:rPr lang="ru-RU" sz="2000" u="sng" dirty="0">
                          <a:effectLst/>
                        </a:rPr>
                        <a:t>элементы</a:t>
                      </a:r>
                      <a:r>
                        <a:rPr lang="ru-RU" sz="2000" dirty="0">
                          <a:effectLst/>
                        </a:rPr>
                        <a:t>:</a:t>
                      </a:r>
                    </a:p>
                    <a:p>
                      <a:pPr marL="342900" marR="62230" lvl="0" indent="-250825">
                        <a:spcAft>
                          <a:spcPts val="0"/>
                        </a:spcAft>
                        <a:buSzPts val="1200"/>
                        <a:buFont typeface="Times New Roman" panose="02020603050405020304" pitchFamily="18" charset="0"/>
                        <a:buAutoNum type="arabicParenR"/>
                        <a:tabLst>
                          <a:tab pos="280670" algn="l"/>
                        </a:tabLst>
                      </a:pPr>
                      <a:r>
                        <a:rPr lang="ru-RU" sz="2000" dirty="0">
                          <a:effectLst/>
                        </a:rPr>
                        <a:t>распознавание</a:t>
                      </a:r>
                      <a:r>
                        <a:rPr lang="ru-RU" sz="2000" spc="50" dirty="0">
                          <a:effectLst/>
                        </a:rPr>
                        <a:t> </a:t>
                      </a:r>
                      <a:r>
                        <a:rPr lang="ru-RU" sz="2000" dirty="0">
                          <a:effectLst/>
                        </a:rPr>
                        <a:t>предложений</a:t>
                      </a:r>
                      <a:r>
                        <a:rPr lang="ru-RU" sz="2000" spc="45" dirty="0">
                          <a:effectLst/>
                        </a:rPr>
                        <a:t> </a:t>
                      </a:r>
                      <a:r>
                        <a:rPr lang="ru-RU" sz="2000" dirty="0">
                          <a:effectLst/>
                        </a:rPr>
                        <a:t>с</a:t>
                      </a:r>
                      <a:r>
                        <a:rPr lang="ru-RU" sz="2000" spc="50" dirty="0">
                          <a:effectLst/>
                        </a:rPr>
                        <a:t> </a:t>
                      </a:r>
                      <a:r>
                        <a:rPr lang="ru-RU" sz="2000" dirty="0">
                          <a:effectLst/>
                        </a:rPr>
                        <a:t>предлогом:</a:t>
                      </a:r>
                      <a:r>
                        <a:rPr lang="ru-RU" sz="2000" spc="50" dirty="0">
                          <a:effectLst/>
                        </a:rPr>
                        <a:t> </a:t>
                      </a:r>
                      <a:r>
                        <a:rPr lang="ru-RU" sz="2000" dirty="0">
                          <a:effectLst/>
                        </a:rPr>
                        <a:t>В</a:t>
                      </a:r>
                      <a:r>
                        <a:rPr lang="ru-RU" sz="2000" spc="50" dirty="0">
                          <a:effectLst/>
                        </a:rPr>
                        <a:t> </a:t>
                      </a:r>
                      <a:r>
                        <a:rPr lang="ru-RU" sz="2000" dirty="0">
                          <a:effectLst/>
                        </a:rPr>
                        <a:t>течение</a:t>
                      </a:r>
                      <a:r>
                        <a:rPr lang="ru-RU" sz="2000" spc="50" dirty="0">
                          <a:effectLst/>
                        </a:rPr>
                        <a:t> </a:t>
                      </a:r>
                      <a:r>
                        <a:rPr lang="ru-RU" sz="2000" dirty="0">
                          <a:effectLst/>
                        </a:rPr>
                        <a:t>получаса</a:t>
                      </a:r>
                      <a:r>
                        <a:rPr lang="ru-RU" sz="2000" spc="50" dirty="0">
                          <a:effectLst/>
                        </a:rPr>
                        <a:t> </a:t>
                      </a:r>
                      <a:r>
                        <a:rPr lang="ru-RU" sz="2000" dirty="0">
                          <a:effectLst/>
                        </a:rPr>
                        <a:t>лил</a:t>
                      </a:r>
                      <a:r>
                        <a:rPr lang="ru-RU" sz="2000" spc="45" dirty="0">
                          <a:effectLst/>
                        </a:rPr>
                        <a:t> </a:t>
                      </a:r>
                      <a:r>
                        <a:rPr lang="ru-RU" sz="2000" dirty="0">
                          <a:effectLst/>
                        </a:rPr>
                        <a:t>дождь.</a:t>
                      </a:r>
                      <a:r>
                        <a:rPr lang="ru-RU" sz="2000" spc="-285" dirty="0">
                          <a:effectLst/>
                        </a:rPr>
                        <a:t> </a:t>
                      </a:r>
                      <a:r>
                        <a:rPr lang="ru-RU" sz="2000" dirty="0">
                          <a:effectLst/>
                        </a:rPr>
                        <a:t>Несмотря</a:t>
                      </a:r>
                      <a:r>
                        <a:rPr lang="ru-RU" sz="2000" spc="-10" dirty="0">
                          <a:effectLst/>
                        </a:rPr>
                        <a:t> </a:t>
                      </a:r>
                      <a:r>
                        <a:rPr lang="ru-RU" sz="2000" dirty="0">
                          <a:effectLst/>
                        </a:rPr>
                        <a:t>на нездоровье, он</a:t>
                      </a:r>
                      <a:r>
                        <a:rPr lang="ru-RU" sz="2000" spc="-5" dirty="0">
                          <a:effectLst/>
                        </a:rPr>
                        <a:t> </a:t>
                      </a:r>
                      <a:r>
                        <a:rPr lang="ru-RU" sz="2000" dirty="0">
                          <a:effectLst/>
                        </a:rPr>
                        <a:t>работал;</a:t>
                      </a:r>
                    </a:p>
                    <a:p>
                      <a:pPr marL="342900" lvl="0" indent="-250825">
                        <a:spcAft>
                          <a:spcPts val="0"/>
                        </a:spcAft>
                        <a:buSzPts val="1200"/>
                        <a:buFont typeface="Times New Roman" panose="02020603050405020304" pitchFamily="18" charset="0"/>
                        <a:buAutoNum type="arabicParenR"/>
                        <a:tabLst>
                          <a:tab pos="234315" algn="l"/>
                        </a:tabLst>
                      </a:pPr>
                      <a:r>
                        <a:rPr lang="ru-RU" sz="2000" dirty="0">
                          <a:effectLst/>
                        </a:rPr>
                        <a:t>правильное</a:t>
                      </a:r>
                      <a:r>
                        <a:rPr lang="ru-RU" sz="2000" spc="-20" dirty="0">
                          <a:effectLst/>
                        </a:rPr>
                        <a:t> </a:t>
                      </a:r>
                      <a:r>
                        <a:rPr lang="ru-RU" sz="2000" dirty="0">
                          <a:effectLst/>
                        </a:rPr>
                        <a:t>написание</a:t>
                      </a:r>
                      <a:r>
                        <a:rPr lang="ru-RU" sz="2000" spc="-20" dirty="0">
                          <a:effectLst/>
                        </a:rPr>
                        <a:t> </a:t>
                      </a:r>
                      <a:r>
                        <a:rPr lang="ru-RU" sz="2000" dirty="0">
                          <a:effectLst/>
                        </a:rPr>
                        <a:t>предлогов:</a:t>
                      </a:r>
                      <a:r>
                        <a:rPr lang="ru-RU" sz="2000" spc="-20" dirty="0">
                          <a:effectLst/>
                        </a:rPr>
                        <a:t> </a:t>
                      </a:r>
                      <a:r>
                        <a:rPr lang="ru-RU" sz="2000" dirty="0">
                          <a:effectLst/>
                        </a:rPr>
                        <a:t>в</a:t>
                      </a:r>
                      <a:r>
                        <a:rPr lang="ru-RU" sz="2000" spc="-20" dirty="0">
                          <a:effectLst/>
                        </a:rPr>
                        <a:t> </a:t>
                      </a:r>
                      <a:r>
                        <a:rPr lang="ru-RU" sz="2000" dirty="0">
                          <a:effectLst/>
                        </a:rPr>
                        <a:t>течение,</a:t>
                      </a:r>
                      <a:r>
                        <a:rPr lang="ru-RU" sz="2000" spc="-20" dirty="0">
                          <a:effectLst/>
                        </a:rPr>
                        <a:t> </a:t>
                      </a:r>
                      <a:r>
                        <a:rPr lang="ru-RU" sz="2000" dirty="0">
                          <a:effectLst/>
                        </a:rPr>
                        <a:t>несмотря</a:t>
                      </a:r>
                      <a:r>
                        <a:rPr lang="ru-RU" sz="2000" spc="-15" dirty="0">
                          <a:effectLst/>
                        </a:rPr>
                        <a:t> </a:t>
                      </a:r>
                      <a:r>
                        <a:rPr lang="ru-RU" sz="2000" dirty="0">
                          <a:effectLst/>
                        </a:rPr>
                        <a:t>на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945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728530042"/>
                  </a:ext>
                </a:extLst>
              </a:tr>
              <a:tr h="433309">
                <a:tc>
                  <a:txBody>
                    <a:bodyPr/>
                    <a:lstStyle/>
                    <a:p>
                      <a:pPr marL="67945"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Распознавание</a:t>
                      </a:r>
                      <a:r>
                        <a:rPr lang="ru-RU" sz="2000" spc="-45" dirty="0">
                          <a:effectLst/>
                        </a:rPr>
                        <a:t> </a:t>
                      </a:r>
                      <a:r>
                        <a:rPr lang="ru-RU" sz="2000" dirty="0">
                          <a:effectLst/>
                        </a:rPr>
                        <a:t>предложений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945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43031378"/>
                  </a:ext>
                </a:extLst>
              </a:tr>
              <a:tr h="434602">
                <a:tc>
                  <a:txBody>
                    <a:bodyPr/>
                    <a:lstStyle/>
                    <a:p>
                      <a:pPr marL="67945">
                        <a:spcBef>
                          <a:spcPts val="130"/>
                        </a:spcBef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Правильно</a:t>
                      </a:r>
                      <a:r>
                        <a:rPr lang="ru-RU" sz="2000" b="0" spc="-1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определены</a:t>
                      </a:r>
                      <a:r>
                        <a:rPr lang="ru-RU" sz="2000" b="0" spc="-2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и</a:t>
                      </a:r>
                      <a:r>
                        <a:rPr lang="ru-RU" sz="2000" b="0" spc="-2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выписаны</a:t>
                      </a:r>
                      <a:r>
                        <a:rPr lang="ru-RU" sz="2000" b="0" spc="-1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два</a:t>
                      </a:r>
                      <a:r>
                        <a:rPr lang="ru-RU" sz="2000" b="0" spc="-1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предложения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6350" algn="ctr">
                        <a:spcBef>
                          <a:spcPts val="130"/>
                        </a:spcBef>
                        <a:spcAft>
                          <a:spcPts val="0"/>
                        </a:spcAft>
                      </a:pPr>
                      <a:r>
                        <a:rPr lang="ru-RU" sz="2000" b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20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47538649"/>
                  </a:ext>
                </a:extLst>
              </a:tr>
              <a:tr h="1147298">
                <a:tc>
                  <a:txBody>
                    <a:bodyPr/>
                    <a:lstStyle/>
                    <a:p>
                      <a:pPr marL="67945" marR="665480">
                        <a:spcBef>
                          <a:spcPts val="130"/>
                        </a:spcBef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Правильно</a:t>
                      </a:r>
                      <a:r>
                        <a:rPr lang="ru-RU" sz="2000" b="0" spc="-1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определено</a:t>
                      </a:r>
                      <a:r>
                        <a:rPr lang="ru-RU" sz="2000" b="0" spc="-2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и</a:t>
                      </a:r>
                      <a:r>
                        <a:rPr lang="ru-RU" sz="2000" b="0" spc="-2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выписано</a:t>
                      </a:r>
                      <a:r>
                        <a:rPr lang="ru-RU" sz="2000" b="0" spc="-1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только</a:t>
                      </a:r>
                      <a:r>
                        <a:rPr lang="ru-RU" sz="2000" b="0" spc="-1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одно</a:t>
                      </a:r>
                      <a:r>
                        <a:rPr lang="ru-RU" sz="2000" b="0" spc="-1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из</a:t>
                      </a:r>
                      <a:r>
                        <a:rPr lang="ru-RU" sz="2000" b="0" spc="-1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двух</a:t>
                      </a:r>
                      <a:r>
                        <a:rPr lang="ru-RU" sz="2000" b="0" spc="-2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000" b="0" dirty="0" smtClean="0">
                          <a:solidFill>
                            <a:schemeClr val="tx1"/>
                          </a:solidFill>
                          <a:effectLst/>
                        </a:rPr>
                        <a:t>предложений</a:t>
                      </a:r>
                    </a:p>
                    <a:p>
                      <a:pPr marL="67945" marR="665480">
                        <a:spcBef>
                          <a:spcPts val="130"/>
                        </a:spcBef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solidFill>
                            <a:schemeClr val="tx1"/>
                          </a:solidFill>
                          <a:effectLst/>
                        </a:rPr>
                        <a:t>ИЛИ</a:t>
                      </a:r>
                      <a:r>
                        <a:rPr lang="ru-RU" sz="2000" b="0" spc="-15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Наряду с</a:t>
                      </a:r>
                      <a:r>
                        <a:rPr lang="ru-RU" sz="2000" b="0" spc="-1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правильными</a:t>
                      </a:r>
                      <a:r>
                        <a:rPr lang="ru-RU" sz="2000" b="0" spc="-1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выписаны</a:t>
                      </a:r>
                      <a:r>
                        <a:rPr lang="ru-RU" sz="2000" b="0" spc="-1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другие</a:t>
                      </a:r>
                      <a:r>
                        <a:rPr lang="ru-RU" sz="2000" b="0" spc="-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предложения.</a:t>
                      </a:r>
                    </a:p>
                    <a:p>
                      <a:pPr marL="67945"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ИЛИ</a:t>
                      </a:r>
                      <a:r>
                        <a:rPr lang="ru-RU" sz="2000" b="0" spc="-2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Оба</a:t>
                      </a:r>
                      <a:r>
                        <a:rPr lang="ru-RU" sz="2000" b="0" spc="-1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предложения</a:t>
                      </a:r>
                      <a:r>
                        <a:rPr lang="ru-RU" sz="2000" b="0" spc="-2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не</a:t>
                      </a:r>
                      <a:r>
                        <a:rPr lang="ru-RU" sz="2000" b="0" spc="-1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выписаны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6985" algn="ctr">
                        <a:spcBef>
                          <a:spcPts val="130"/>
                        </a:spcBef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124766389"/>
                  </a:ext>
                </a:extLst>
              </a:tr>
              <a:tr h="433309">
                <a:tc>
                  <a:txBody>
                    <a:bodyPr/>
                    <a:lstStyle/>
                    <a:p>
                      <a:pPr marL="67945"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Правильное</a:t>
                      </a:r>
                      <a:r>
                        <a:rPr lang="ru-RU" sz="2000" spc="-20" dirty="0">
                          <a:effectLst/>
                        </a:rPr>
                        <a:t> </a:t>
                      </a:r>
                      <a:r>
                        <a:rPr lang="ru-RU" sz="2000" dirty="0">
                          <a:effectLst/>
                        </a:rPr>
                        <a:t>написание</a:t>
                      </a:r>
                      <a:r>
                        <a:rPr lang="ru-RU" sz="2000" spc="-20" dirty="0">
                          <a:effectLst/>
                        </a:rPr>
                        <a:t> </a:t>
                      </a:r>
                      <a:r>
                        <a:rPr lang="ru-RU" sz="2000" dirty="0">
                          <a:effectLst/>
                        </a:rPr>
                        <a:t>предлогов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945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3732964935"/>
                  </a:ext>
                </a:extLst>
              </a:tr>
              <a:tr h="434602">
                <a:tc>
                  <a:txBody>
                    <a:bodyPr/>
                    <a:lstStyle/>
                    <a:p>
                      <a:pPr marL="67945">
                        <a:spcBef>
                          <a:spcPts val="130"/>
                        </a:spcBef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В</a:t>
                      </a:r>
                      <a:r>
                        <a:rPr lang="ru-RU" sz="2000" b="0" spc="-1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написании</a:t>
                      </a:r>
                      <a:r>
                        <a:rPr lang="ru-RU" sz="2000" b="0" spc="-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предлогов</a:t>
                      </a:r>
                      <a:r>
                        <a:rPr lang="ru-RU" sz="2000" b="0" spc="-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орфографических</a:t>
                      </a:r>
                      <a:r>
                        <a:rPr lang="ru-RU" sz="2000" b="0" spc="-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ошибок</a:t>
                      </a:r>
                      <a:r>
                        <a:rPr lang="ru-RU" sz="2000" b="0" spc="-1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нет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6985" algn="ctr">
                        <a:spcBef>
                          <a:spcPts val="130"/>
                        </a:spcBef>
                        <a:spcAft>
                          <a:spcPts val="0"/>
                        </a:spcAft>
                      </a:pPr>
                      <a:r>
                        <a:rPr lang="ru-RU" sz="2000" b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20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34604110"/>
                  </a:ext>
                </a:extLst>
              </a:tr>
              <a:tr h="433309">
                <a:tc>
                  <a:txBody>
                    <a:bodyPr/>
                    <a:lstStyle/>
                    <a:p>
                      <a:pPr marL="67945">
                        <a:spcBef>
                          <a:spcPts val="130"/>
                        </a:spcBef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В</a:t>
                      </a:r>
                      <a:r>
                        <a:rPr lang="ru-RU" sz="2000" b="0" spc="-1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написании</a:t>
                      </a:r>
                      <a:r>
                        <a:rPr lang="ru-RU" sz="2000" b="0" spc="-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предлогов</a:t>
                      </a:r>
                      <a:r>
                        <a:rPr lang="ru-RU" sz="2000" b="0" spc="-1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допущена</a:t>
                      </a:r>
                      <a:r>
                        <a:rPr lang="ru-RU" sz="2000" b="0" spc="-1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одна</a:t>
                      </a:r>
                      <a:r>
                        <a:rPr lang="ru-RU" sz="2000" b="0" spc="-1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ошибка</a:t>
                      </a:r>
                      <a:r>
                        <a:rPr lang="ru-RU" sz="2000" b="0" spc="-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или</a:t>
                      </a:r>
                      <a:r>
                        <a:rPr lang="ru-RU" sz="2000" b="0" spc="-1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более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6985" algn="ctr">
                        <a:spcBef>
                          <a:spcPts val="130"/>
                        </a:spcBef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72562531"/>
                  </a:ext>
                </a:extLst>
              </a:tr>
              <a:tr h="434602">
                <a:tc>
                  <a:txBody>
                    <a:bodyPr/>
                    <a:lstStyle/>
                    <a:p>
                      <a:pPr marL="67945" marR="60325" algn="r">
                        <a:spcBef>
                          <a:spcPts val="135"/>
                        </a:spcBef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Максимальный</a:t>
                      </a:r>
                      <a:r>
                        <a:rPr lang="ru-RU" sz="2000" spc="-10" dirty="0">
                          <a:effectLst/>
                        </a:rPr>
                        <a:t> </a:t>
                      </a:r>
                      <a:r>
                        <a:rPr lang="ru-RU" sz="2000" dirty="0">
                          <a:effectLst/>
                        </a:rPr>
                        <a:t>балл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985" algn="ctr">
                        <a:spcBef>
                          <a:spcPts val="135"/>
                        </a:spcBef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21940899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0563087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Задание 4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600200"/>
            <a:ext cx="8424936" cy="4525963"/>
          </a:xfrm>
        </p:spPr>
        <p:txBody>
          <a:bodyPr>
            <a:noAutofit/>
          </a:bodyPr>
          <a:lstStyle/>
          <a:p>
            <a:r>
              <a:rPr lang="ru-RU" dirty="0" smtClean="0"/>
              <a:t>распознавать </a:t>
            </a:r>
            <a:r>
              <a:rPr lang="ru-RU" dirty="0"/>
              <a:t>производные союзы в заданных предложениях, отличать их от </a:t>
            </a:r>
            <a:r>
              <a:rPr lang="ru-RU" dirty="0" smtClean="0"/>
              <a:t>омонимичных </a:t>
            </a:r>
            <a:r>
              <a:rPr lang="ru-RU" dirty="0"/>
              <a:t>частей речи, правильно писать производные </a:t>
            </a:r>
            <a:r>
              <a:rPr lang="ru-RU" dirty="0" smtClean="0"/>
              <a:t>союзы.</a:t>
            </a:r>
          </a:p>
          <a:p>
            <a:pPr marL="0" indent="0">
              <a:buNone/>
            </a:pPr>
            <a:r>
              <a:rPr lang="ru-RU" dirty="0" smtClean="0"/>
              <a:t> </a:t>
            </a:r>
          </a:p>
          <a:p>
            <a:pPr marL="0" indent="0">
              <a:buNone/>
            </a:pPr>
            <a:r>
              <a:rPr lang="ru-RU" dirty="0" smtClean="0"/>
              <a:t>Критерии: распознавание предложений с союзами (в отличие от местоимений), правильное написание разделительных, противительных и соединительных союзов.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27046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2755532"/>
              </p:ext>
            </p:extLst>
          </p:nvPr>
        </p:nvGraphicFramePr>
        <p:xfrm>
          <a:off x="323528" y="188641"/>
          <a:ext cx="8784976" cy="6264694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7786278">
                  <a:extLst>
                    <a:ext uri="{9D8B030D-6E8A-4147-A177-3AD203B41FA5}">
                      <a16:colId xmlns:a16="http://schemas.microsoft.com/office/drawing/2014/main" xmlns="" val="2284489982"/>
                    </a:ext>
                  </a:extLst>
                </a:gridCol>
                <a:gridCol w="998698">
                  <a:extLst>
                    <a:ext uri="{9D8B030D-6E8A-4147-A177-3AD203B41FA5}">
                      <a16:colId xmlns:a16="http://schemas.microsoft.com/office/drawing/2014/main" xmlns="" val="1997178135"/>
                    </a:ext>
                  </a:extLst>
                </a:gridCol>
              </a:tblGrid>
              <a:tr h="477188">
                <a:tc>
                  <a:txBody>
                    <a:bodyPr/>
                    <a:lstStyle/>
                    <a:p>
                      <a:pPr marL="58420" marR="52705" algn="ctr"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Содержание</a:t>
                      </a:r>
                      <a:r>
                        <a:rPr lang="ru-RU" sz="2000" spc="-15" dirty="0">
                          <a:effectLst/>
                        </a:rPr>
                        <a:t> </a:t>
                      </a:r>
                      <a:r>
                        <a:rPr lang="ru-RU" sz="2000" dirty="0">
                          <a:effectLst/>
                        </a:rPr>
                        <a:t>верного</a:t>
                      </a:r>
                      <a:r>
                        <a:rPr lang="ru-RU" sz="2000" spc="-20" dirty="0">
                          <a:effectLst/>
                        </a:rPr>
                        <a:t> </a:t>
                      </a:r>
                      <a:r>
                        <a:rPr lang="ru-RU" sz="2000" dirty="0">
                          <a:effectLst/>
                        </a:rPr>
                        <a:t>ответа</a:t>
                      </a:r>
                      <a:r>
                        <a:rPr lang="ru-RU" sz="2000" spc="-15" dirty="0">
                          <a:effectLst/>
                        </a:rPr>
                        <a:t> </a:t>
                      </a:r>
                      <a:r>
                        <a:rPr lang="ru-RU" sz="2000" dirty="0">
                          <a:effectLst/>
                        </a:rPr>
                        <a:t>и</a:t>
                      </a:r>
                      <a:r>
                        <a:rPr lang="ru-RU" sz="2000" spc="-20" dirty="0">
                          <a:effectLst/>
                        </a:rPr>
                        <a:t> </a:t>
                      </a:r>
                      <a:r>
                        <a:rPr lang="ru-RU" sz="2000" dirty="0">
                          <a:effectLst/>
                        </a:rPr>
                        <a:t>указания</a:t>
                      </a:r>
                      <a:r>
                        <a:rPr lang="ru-RU" sz="2000" spc="-15" dirty="0">
                          <a:effectLst/>
                        </a:rPr>
                        <a:t> </a:t>
                      </a:r>
                      <a:r>
                        <a:rPr lang="ru-RU" sz="2000" dirty="0">
                          <a:effectLst/>
                        </a:rPr>
                        <a:t>по</a:t>
                      </a:r>
                      <a:r>
                        <a:rPr lang="ru-RU" sz="2000" spc="-10" dirty="0">
                          <a:effectLst/>
                        </a:rPr>
                        <a:t> </a:t>
                      </a:r>
                      <a:r>
                        <a:rPr lang="ru-RU" sz="2000" dirty="0">
                          <a:effectLst/>
                        </a:rPr>
                        <a:t>оцениванию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9220" marR="102235" algn="ctr"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Баллы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3450668772"/>
                  </a:ext>
                </a:extLst>
              </a:tr>
              <a:tr h="1658050">
                <a:tc>
                  <a:txBody>
                    <a:bodyPr/>
                    <a:lstStyle/>
                    <a:p>
                      <a:pPr marL="67945">
                        <a:spcBef>
                          <a:spcPts val="13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Правильный</a:t>
                      </a:r>
                      <a:r>
                        <a:rPr lang="ru-RU" sz="2000" spc="-20" dirty="0">
                          <a:effectLst/>
                        </a:rPr>
                        <a:t> </a:t>
                      </a:r>
                      <a:r>
                        <a:rPr lang="ru-RU" sz="2000" dirty="0">
                          <a:effectLst/>
                        </a:rPr>
                        <a:t>ответ</a:t>
                      </a:r>
                      <a:r>
                        <a:rPr lang="ru-RU" sz="2000" spc="-15" dirty="0">
                          <a:effectLst/>
                        </a:rPr>
                        <a:t> </a:t>
                      </a:r>
                      <a:r>
                        <a:rPr lang="ru-RU" sz="2000" dirty="0">
                          <a:effectLst/>
                        </a:rPr>
                        <a:t>должен</a:t>
                      </a:r>
                      <a:r>
                        <a:rPr lang="ru-RU" sz="2000" spc="-20" dirty="0">
                          <a:effectLst/>
                        </a:rPr>
                        <a:t> </a:t>
                      </a:r>
                      <a:r>
                        <a:rPr lang="ru-RU" sz="2000" dirty="0">
                          <a:effectLst/>
                        </a:rPr>
                        <a:t>содержать</a:t>
                      </a:r>
                      <a:r>
                        <a:rPr lang="ru-RU" sz="2000" spc="-20" dirty="0">
                          <a:effectLst/>
                        </a:rPr>
                        <a:t> </a:t>
                      </a:r>
                      <a:r>
                        <a:rPr lang="ru-RU" sz="2000" dirty="0">
                          <a:effectLst/>
                        </a:rPr>
                        <a:t>следующие</a:t>
                      </a:r>
                      <a:r>
                        <a:rPr lang="ru-RU" sz="2000" spc="-15" dirty="0">
                          <a:effectLst/>
                        </a:rPr>
                        <a:t> </a:t>
                      </a:r>
                      <a:r>
                        <a:rPr lang="ru-RU" sz="2000" u="sng" dirty="0">
                          <a:effectLst/>
                        </a:rPr>
                        <a:t>элементы</a:t>
                      </a:r>
                      <a:r>
                        <a:rPr lang="ru-RU" sz="2000" dirty="0">
                          <a:effectLst/>
                        </a:rPr>
                        <a:t>:</a:t>
                      </a:r>
                    </a:p>
                    <a:p>
                      <a:pPr marL="342900" marR="60325" lvl="0" indent="-250825">
                        <a:spcAft>
                          <a:spcPts val="0"/>
                        </a:spcAft>
                        <a:buSzPts val="1200"/>
                        <a:buFont typeface="Times New Roman" panose="02020603050405020304" pitchFamily="18" charset="0"/>
                        <a:buAutoNum type="arabicParenR"/>
                        <a:tabLst>
                          <a:tab pos="238125" algn="l"/>
                        </a:tabLst>
                      </a:pPr>
                      <a:r>
                        <a:rPr lang="ru-RU" sz="2000" dirty="0">
                          <a:effectLst/>
                        </a:rPr>
                        <a:t>распознавание</a:t>
                      </a:r>
                      <a:r>
                        <a:rPr lang="ru-RU" sz="2000" spc="15" dirty="0">
                          <a:effectLst/>
                        </a:rPr>
                        <a:t> </a:t>
                      </a:r>
                      <a:r>
                        <a:rPr lang="ru-RU" sz="2000" dirty="0">
                          <a:effectLst/>
                        </a:rPr>
                        <a:t>предложений</a:t>
                      </a:r>
                      <a:r>
                        <a:rPr lang="ru-RU" sz="2000" spc="15" dirty="0">
                          <a:effectLst/>
                        </a:rPr>
                        <a:t> </a:t>
                      </a:r>
                      <a:r>
                        <a:rPr lang="ru-RU" sz="2000" dirty="0">
                          <a:effectLst/>
                        </a:rPr>
                        <a:t>с</a:t>
                      </a:r>
                      <a:r>
                        <a:rPr lang="ru-RU" sz="2000" spc="15" dirty="0">
                          <a:effectLst/>
                        </a:rPr>
                        <a:t> </a:t>
                      </a:r>
                      <a:r>
                        <a:rPr lang="ru-RU" sz="2000" dirty="0">
                          <a:effectLst/>
                        </a:rPr>
                        <a:t>союзом:</a:t>
                      </a:r>
                      <a:r>
                        <a:rPr lang="ru-RU" sz="2000" spc="20" dirty="0">
                          <a:effectLst/>
                        </a:rPr>
                        <a:t> </a:t>
                      </a:r>
                      <a:r>
                        <a:rPr lang="ru-RU" sz="2000" dirty="0">
                          <a:effectLst/>
                        </a:rPr>
                        <a:t>Мал,</a:t>
                      </a:r>
                      <a:r>
                        <a:rPr lang="ru-RU" sz="2000" spc="15" dirty="0">
                          <a:effectLst/>
                        </a:rPr>
                        <a:t> </a:t>
                      </a:r>
                      <a:r>
                        <a:rPr lang="ru-RU" sz="2000" dirty="0">
                          <a:effectLst/>
                        </a:rPr>
                        <a:t>зато</a:t>
                      </a:r>
                      <a:r>
                        <a:rPr lang="ru-RU" sz="2000" spc="15" dirty="0">
                          <a:effectLst/>
                        </a:rPr>
                        <a:t> </a:t>
                      </a:r>
                      <a:r>
                        <a:rPr lang="ru-RU" sz="2000" dirty="0">
                          <a:effectLst/>
                        </a:rPr>
                        <a:t>удал.</a:t>
                      </a:r>
                      <a:r>
                        <a:rPr lang="ru-RU" sz="2000" spc="20" dirty="0">
                          <a:effectLst/>
                        </a:rPr>
                        <a:t> </a:t>
                      </a:r>
                      <a:r>
                        <a:rPr lang="ru-RU" sz="2000" dirty="0">
                          <a:effectLst/>
                        </a:rPr>
                        <a:t>Ты</a:t>
                      </a:r>
                      <a:r>
                        <a:rPr lang="ru-RU" sz="2000" spc="10" dirty="0">
                          <a:effectLst/>
                        </a:rPr>
                        <a:t> </a:t>
                      </a:r>
                      <a:r>
                        <a:rPr lang="ru-RU" sz="2000" dirty="0">
                          <a:effectLst/>
                        </a:rPr>
                        <a:t>тоже</a:t>
                      </a:r>
                      <a:r>
                        <a:rPr lang="ru-RU" sz="2000" spc="20" dirty="0">
                          <a:effectLst/>
                        </a:rPr>
                        <a:t> </a:t>
                      </a:r>
                      <a:r>
                        <a:rPr lang="ru-RU" sz="2000" dirty="0">
                          <a:effectLst/>
                        </a:rPr>
                        <a:t>готовишься</a:t>
                      </a:r>
                      <a:r>
                        <a:rPr lang="ru-RU" sz="2000" spc="20" dirty="0">
                          <a:effectLst/>
                        </a:rPr>
                        <a:t> </a:t>
                      </a:r>
                      <a:r>
                        <a:rPr lang="ru-RU" sz="2000" dirty="0">
                          <a:effectLst/>
                        </a:rPr>
                        <a:t>к</a:t>
                      </a:r>
                      <a:r>
                        <a:rPr lang="ru-RU" sz="2000" spc="-285" dirty="0">
                          <a:effectLst/>
                        </a:rPr>
                        <a:t> </a:t>
                      </a:r>
                      <a:r>
                        <a:rPr lang="ru-RU" sz="2000" spc="-285" dirty="0" smtClean="0">
                          <a:effectLst/>
                        </a:rPr>
                        <a:t>  </a:t>
                      </a:r>
                      <a:r>
                        <a:rPr lang="ru-RU" sz="2000" dirty="0" smtClean="0">
                          <a:effectLst/>
                        </a:rPr>
                        <a:t>конкурсу</a:t>
                      </a:r>
                      <a:r>
                        <a:rPr lang="ru-RU" sz="2000" dirty="0">
                          <a:effectLst/>
                        </a:rPr>
                        <a:t>?;</a:t>
                      </a:r>
                    </a:p>
                    <a:p>
                      <a:pPr marL="342900" lvl="0" indent="-250825">
                        <a:spcAft>
                          <a:spcPts val="0"/>
                        </a:spcAft>
                        <a:buSzPts val="1200"/>
                        <a:buFont typeface="Times New Roman" panose="02020603050405020304" pitchFamily="18" charset="0"/>
                        <a:buAutoNum type="arabicParenR"/>
                        <a:tabLst>
                          <a:tab pos="234315" algn="l"/>
                        </a:tabLst>
                      </a:pPr>
                      <a:r>
                        <a:rPr lang="ru-RU" sz="2000" dirty="0">
                          <a:effectLst/>
                        </a:rPr>
                        <a:t>правильное</a:t>
                      </a:r>
                      <a:r>
                        <a:rPr lang="ru-RU" sz="2000" spc="-30" dirty="0">
                          <a:effectLst/>
                        </a:rPr>
                        <a:t> </a:t>
                      </a:r>
                      <a:r>
                        <a:rPr lang="ru-RU" sz="2000" dirty="0">
                          <a:effectLst/>
                        </a:rPr>
                        <a:t>написание</a:t>
                      </a:r>
                      <a:r>
                        <a:rPr lang="ru-RU" sz="2000" spc="-25" dirty="0">
                          <a:effectLst/>
                        </a:rPr>
                        <a:t> </a:t>
                      </a:r>
                      <a:r>
                        <a:rPr lang="ru-RU" sz="2000" dirty="0">
                          <a:effectLst/>
                        </a:rPr>
                        <a:t>союзов:</a:t>
                      </a:r>
                      <a:r>
                        <a:rPr lang="ru-RU" sz="2000" spc="-25" dirty="0">
                          <a:effectLst/>
                        </a:rPr>
                        <a:t> </a:t>
                      </a:r>
                      <a:r>
                        <a:rPr lang="ru-RU" sz="2000" dirty="0">
                          <a:effectLst/>
                        </a:rPr>
                        <a:t>зато,</a:t>
                      </a:r>
                      <a:r>
                        <a:rPr lang="ru-RU" sz="2000" spc="-25" dirty="0">
                          <a:effectLst/>
                        </a:rPr>
                        <a:t> </a:t>
                      </a:r>
                      <a:r>
                        <a:rPr lang="ru-RU" sz="2000" dirty="0">
                          <a:effectLst/>
                        </a:rPr>
                        <a:t>тоже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945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2582844954"/>
                  </a:ext>
                </a:extLst>
              </a:tr>
              <a:tr h="477188">
                <a:tc>
                  <a:txBody>
                    <a:bodyPr/>
                    <a:lstStyle/>
                    <a:p>
                      <a:pPr marL="67945"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Распознавание</a:t>
                      </a:r>
                      <a:r>
                        <a:rPr lang="ru-RU" sz="2000" spc="-45" dirty="0">
                          <a:effectLst/>
                        </a:rPr>
                        <a:t> </a:t>
                      </a:r>
                      <a:r>
                        <a:rPr lang="ru-RU" sz="2000" dirty="0">
                          <a:effectLst/>
                        </a:rPr>
                        <a:t>предложений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945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2219017181"/>
                  </a:ext>
                </a:extLst>
              </a:tr>
              <a:tr h="477188">
                <a:tc>
                  <a:txBody>
                    <a:bodyPr/>
                    <a:lstStyle/>
                    <a:p>
                      <a:pPr marL="67945">
                        <a:spcBef>
                          <a:spcPts val="130"/>
                        </a:spcBef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Правильно</a:t>
                      </a:r>
                      <a:r>
                        <a:rPr lang="ru-RU" sz="2000" b="0" spc="-1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определены</a:t>
                      </a:r>
                      <a:r>
                        <a:rPr lang="ru-RU" sz="2000" b="0" spc="-2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и</a:t>
                      </a:r>
                      <a:r>
                        <a:rPr lang="ru-RU" sz="2000" b="0" spc="-2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выписаны</a:t>
                      </a:r>
                      <a:r>
                        <a:rPr lang="ru-RU" sz="2000" b="0" spc="-1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два</a:t>
                      </a:r>
                      <a:r>
                        <a:rPr lang="ru-RU" sz="2000" b="0" spc="-1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предложения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6350" algn="ctr">
                        <a:spcBef>
                          <a:spcPts val="130"/>
                        </a:spcBef>
                        <a:spcAft>
                          <a:spcPts val="0"/>
                        </a:spcAft>
                      </a:pPr>
                      <a:r>
                        <a:rPr lang="ru-RU" sz="2000" b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20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72198499"/>
                  </a:ext>
                </a:extLst>
              </a:tr>
              <a:tr h="1264904">
                <a:tc>
                  <a:txBody>
                    <a:bodyPr/>
                    <a:lstStyle/>
                    <a:p>
                      <a:pPr marL="67945" marR="665480">
                        <a:spcBef>
                          <a:spcPts val="130"/>
                        </a:spcBef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Правильно</a:t>
                      </a:r>
                      <a:r>
                        <a:rPr lang="ru-RU" sz="2000" b="0" spc="-1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определено</a:t>
                      </a:r>
                      <a:r>
                        <a:rPr lang="ru-RU" sz="2000" b="0" spc="-2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и</a:t>
                      </a:r>
                      <a:r>
                        <a:rPr lang="ru-RU" sz="2000" b="0" spc="-2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выписано</a:t>
                      </a:r>
                      <a:r>
                        <a:rPr lang="ru-RU" sz="2000" b="0" spc="-1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только</a:t>
                      </a:r>
                      <a:r>
                        <a:rPr lang="ru-RU" sz="2000" b="0" spc="-1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одно</a:t>
                      </a:r>
                      <a:r>
                        <a:rPr lang="ru-RU" sz="2000" b="0" spc="-1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из</a:t>
                      </a:r>
                      <a:r>
                        <a:rPr lang="ru-RU" sz="2000" b="0" spc="-1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двух</a:t>
                      </a:r>
                      <a:r>
                        <a:rPr lang="ru-RU" sz="2000" b="0" spc="-2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предложений.</a:t>
                      </a:r>
                      <a:r>
                        <a:rPr lang="ru-RU" sz="2000" b="0" spc="-28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ИЛИ</a:t>
                      </a:r>
                      <a:r>
                        <a:rPr lang="ru-RU" sz="2000" b="0" spc="-1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Наряду с</a:t>
                      </a:r>
                      <a:r>
                        <a:rPr lang="ru-RU" sz="2000" b="0" spc="-1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правильными</a:t>
                      </a:r>
                      <a:r>
                        <a:rPr lang="ru-RU" sz="2000" b="0" spc="-1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выписаны</a:t>
                      </a:r>
                      <a:r>
                        <a:rPr lang="ru-RU" sz="2000" b="0" spc="-1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другие</a:t>
                      </a:r>
                      <a:r>
                        <a:rPr lang="ru-RU" sz="2000" b="0" spc="-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предложения.</a:t>
                      </a:r>
                    </a:p>
                    <a:p>
                      <a:pPr marL="67945"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ИЛИ</a:t>
                      </a:r>
                      <a:r>
                        <a:rPr lang="ru-RU" sz="2000" b="0" spc="-2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Оба</a:t>
                      </a:r>
                      <a:r>
                        <a:rPr lang="ru-RU" sz="2000" b="0" spc="-1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предложения</a:t>
                      </a:r>
                      <a:r>
                        <a:rPr lang="ru-RU" sz="2000" b="0" spc="-2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не</a:t>
                      </a:r>
                      <a:r>
                        <a:rPr lang="ru-RU" sz="2000" b="0" spc="-1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выписаны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6985" algn="ctr">
                        <a:spcBef>
                          <a:spcPts val="130"/>
                        </a:spcBef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7471821"/>
                  </a:ext>
                </a:extLst>
              </a:tr>
              <a:tr h="477188">
                <a:tc>
                  <a:txBody>
                    <a:bodyPr/>
                    <a:lstStyle/>
                    <a:p>
                      <a:pPr marL="67945"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Правильное</a:t>
                      </a:r>
                      <a:r>
                        <a:rPr lang="ru-RU" sz="2000" spc="-5" dirty="0">
                          <a:effectLst/>
                        </a:rPr>
                        <a:t> </a:t>
                      </a:r>
                      <a:r>
                        <a:rPr lang="ru-RU" sz="2000" dirty="0">
                          <a:effectLst/>
                        </a:rPr>
                        <a:t>написание</a:t>
                      </a:r>
                      <a:r>
                        <a:rPr lang="ru-RU" sz="2000" spc="-5" dirty="0">
                          <a:effectLst/>
                        </a:rPr>
                        <a:t> </a:t>
                      </a:r>
                      <a:r>
                        <a:rPr lang="ru-RU" sz="2000" dirty="0">
                          <a:effectLst/>
                        </a:rPr>
                        <a:t>союзов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945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2885628896"/>
                  </a:ext>
                </a:extLst>
              </a:tr>
              <a:tr h="477188">
                <a:tc>
                  <a:txBody>
                    <a:bodyPr/>
                    <a:lstStyle/>
                    <a:p>
                      <a:pPr marL="67945">
                        <a:spcBef>
                          <a:spcPts val="130"/>
                        </a:spcBef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В</a:t>
                      </a:r>
                      <a:r>
                        <a:rPr lang="ru-RU" sz="2000" b="0" spc="-2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написании</a:t>
                      </a:r>
                      <a:r>
                        <a:rPr lang="ru-RU" sz="2000" b="0" spc="-1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союзов</a:t>
                      </a:r>
                      <a:r>
                        <a:rPr lang="ru-RU" sz="2000" b="0" spc="-2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орфографических</a:t>
                      </a:r>
                      <a:r>
                        <a:rPr lang="ru-RU" sz="2000" b="0" spc="-1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ошибок</a:t>
                      </a:r>
                      <a:r>
                        <a:rPr lang="ru-RU" sz="2000" b="0" spc="-2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нет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6985" algn="ctr">
                        <a:spcBef>
                          <a:spcPts val="130"/>
                        </a:spcBef>
                        <a:spcAft>
                          <a:spcPts val="0"/>
                        </a:spcAft>
                      </a:pPr>
                      <a:r>
                        <a:rPr lang="ru-RU" sz="2000" b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20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59124690"/>
                  </a:ext>
                </a:extLst>
              </a:tr>
              <a:tr h="478612">
                <a:tc>
                  <a:txBody>
                    <a:bodyPr/>
                    <a:lstStyle/>
                    <a:p>
                      <a:pPr marL="67945">
                        <a:spcBef>
                          <a:spcPts val="130"/>
                        </a:spcBef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В</a:t>
                      </a:r>
                      <a:r>
                        <a:rPr lang="ru-RU" sz="2000" b="0" spc="-1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написании</a:t>
                      </a:r>
                      <a:r>
                        <a:rPr lang="ru-RU" sz="2000" b="0" spc="-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союзов</a:t>
                      </a:r>
                      <a:r>
                        <a:rPr lang="ru-RU" sz="2000" b="0" spc="-1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допущена</a:t>
                      </a:r>
                      <a:r>
                        <a:rPr lang="ru-RU" sz="2000" b="0" spc="-1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одна</a:t>
                      </a:r>
                      <a:r>
                        <a:rPr lang="ru-RU" sz="2000" b="0" spc="-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ошибка</a:t>
                      </a:r>
                      <a:r>
                        <a:rPr lang="ru-RU" sz="2000" b="0" spc="-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или</a:t>
                      </a:r>
                      <a:r>
                        <a:rPr lang="ru-RU" sz="2000" b="0" spc="-1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более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6985" algn="ctr">
                        <a:spcBef>
                          <a:spcPts val="130"/>
                        </a:spcBef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67469872"/>
                  </a:ext>
                </a:extLst>
              </a:tr>
              <a:tr h="477188">
                <a:tc>
                  <a:txBody>
                    <a:bodyPr/>
                    <a:lstStyle/>
                    <a:p>
                      <a:pPr marL="67945" marR="60325" algn="r">
                        <a:spcBef>
                          <a:spcPts val="135"/>
                        </a:spcBef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Максимальный</a:t>
                      </a:r>
                      <a:r>
                        <a:rPr lang="ru-RU" sz="2000" spc="-10">
                          <a:effectLst/>
                        </a:rPr>
                        <a:t> </a:t>
                      </a:r>
                      <a:r>
                        <a:rPr lang="ru-RU" sz="2000">
                          <a:effectLst/>
                        </a:rPr>
                        <a:t>балл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985" algn="ctr">
                        <a:spcBef>
                          <a:spcPts val="135"/>
                        </a:spcBef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39447128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2632224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Задание 5 (аналогичное в 5 и 6 классе)</a:t>
            </a:r>
            <a:endParaRPr lang="ru-RU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988840"/>
            <a:ext cx="8229600" cy="4525963"/>
          </a:xfrm>
        </p:spPr>
        <p:txBody>
          <a:bodyPr>
            <a:normAutofit/>
          </a:bodyPr>
          <a:lstStyle/>
          <a:p>
            <a:r>
              <a:rPr lang="ru-RU" sz="3600" dirty="0"/>
              <a:t>п</a:t>
            </a:r>
            <a:r>
              <a:rPr lang="ru-RU" sz="3600" dirty="0" smtClean="0"/>
              <a:t>оставить ударение в словах.</a:t>
            </a:r>
          </a:p>
          <a:p>
            <a:pPr marL="0" indent="0">
              <a:buNone/>
            </a:pPr>
            <a:endParaRPr lang="ru-RU" sz="3600" dirty="0"/>
          </a:p>
          <a:p>
            <a:pPr marL="0" indent="0">
              <a:buNone/>
            </a:pPr>
            <a:r>
              <a:rPr lang="ru-RU" sz="3600" dirty="0" smtClean="0"/>
              <a:t>Критерии: количество ошибок в словах.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483805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0770858"/>
              </p:ext>
            </p:extLst>
          </p:nvPr>
        </p:nvGraphicFramePr>
        <p:xfrm>
          <a:off x="755576" y="620688"/>
          <a:ext cx="7848872" cy="4268358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6552728">
                  <a:extLst>
                    <a:ext uri="{9D8B030D-6E8A-4147-A177-3AD203B41FA5}">
                      <a16:colId xmlns:a16="http://schemas.microsoft.com/office/drawing/2014/main" xmlns="" val="3656599761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xmlns="" val="655102309"/>
                    </a:ext>
                  </a:extLst>
                </a:gridCol>
              </a:tblGrid>
              <a:tr h="519222">
                <a:tc>
                  <a:txBody>
                    <a:bodyPr/>
                    <a:lstStyle/>
                    <a:p>
                      <a:pPr marL="58420" marR="52705" algn="ctr">
                        <a:lnSpc>
                          <a:spcPct val="10000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Содержание</a:t>
                      </a:r>
                      <a:r>
                        <a:rPr lang="ru-RU" sz="2400" spc="-15" dirty="0">
                          <a:effectLst/>
                        </a:rPr>
                        <a:t> </a:t>
                      </a:r>
                      <a:r>
                        <a:rPr lang="ru-RU" sz="2400" dirty="0">
                          <a:effectLst/>
                        </a:rPr>
                        <a:t>верного</a:t>
                      </a:r>
                      <a:r>
                        <a:rPr lang="ru-RU" sz="2400" spc="-20" dirty="0">
                          <a:effectLst/>
                        </a:rPr>
                        <a:t> </a:t>
                      </a:r>
                      <a:r>
                        <a:rPr lang="ru-RU" sz="2400" dirty="0">
                          <a:effectLst/>
                        </a:rPr>
                        <a:t>ответа</a:t>
                      </a:r>
                      <a:r>
                        <a:rPr lang="ru-RU" sz="2400" spc="-15" dirty="0">
                          <a:effectLst/>
                        </a:rPr>
                        <a:t> </a:t>
                      </a:r>
                      <a:r>
                        <a:rPr lang="ru-RU" sz="2400" dirty="0">
                          <a:effectLst/>
                        </a:rPr>
                        <a:t>и</a:t>
                      </a:r>
                      <a:r>
                        <a:rPr lang="ru-RU" sz="2400" spc="-20" dirty="0">
                          <a:effectLst/>
                        </a:rPr>
                        <a:t> </a:t>
                      </a:r>
                      <a:r>
                        <a:rPr lang="ru-RU" sz="2400" dirty="0">
                          <a:effectLst/>
                        </a:rPr>
                        <a:t>указания</a:t>
                      </a:r>
                      <a:r>
                        <a:rPr lang="ru-RU" sz="2400" spc="-15" dirty="0">
                          <a:effectLst/>
                        </a:rPr>
                        <a:t> </a:t>
                      </a:r>
                      <a:r>
                        <a:rPr lang="ru-RU" sz="2400" dirty="0">
                          <a:effectLst/>
                        </a:rPr>
                        <a:t>по</a:t>
                      </a:r>
                      <a:r>
                        <a:rPr lang="ru-RU" sz="2400" spc="-10" dirty="0">
                          <a:effectLst/>
                        </a:rPr>
                        <a:t> </a:t>
                      </a:r>
                      <a:r>
                        <a:rPr lang="ru-RU" sz="2400" dirty="0">
                          <a:effectLst/>
                        </a:rPr>
                        <a:t>оцениванию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9220" marR="102235" algn="ctr">
                        <a:lnSpc>
                          <a:spcPct val="10000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Баллы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3817993340"/>
                  </a:ext>
                </a:extLst>
              </a:tr>
              <a:tr h="517677"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135"/>
                        </a:spcBef>
                        <a:spcAft>
                          <a:spcPts val="0"/>
                        </a:spcAft>
                      </a:pPr>
                      <a:r>
                        <a:rPr lang="ru-RU" sz="2400" spc="-15" dirty="0">
                          <a:effectLst/>
                        </a:rPr>
                        <a:t>Взята́</a:t>
                      </a:r>
                      <a:r>
                        <a:rPr lang="ru-RU" sz="2400" spc="-130" dirty="0">
                          <a:effectLst/>
                        </a:rPr>
                        <a:t> </a:t>
                      </a:r>
                      <a:r>
                        <a:rPr lang="ru-RU" sz="2400" spc="-15" dirty="0">
                          <a:effectLst/>
                        </a:rPr>
                        <a:t>,</a:t>
                      </a:r>
                      <a:r>
                        <a:rPr lang="ru-RU" sz="2400" dirty="0">
                          <a:effectLst/>
                        </a:rPr>
                        <a:t> </a:t>
                      </a:r>
                      <a:r>
                        <a:rPr lang="ru-RU" sz="2400" spc="-15" dirty="0" err="1" smtClean="0">
                          <a:effectLst/>
                        </a:rPr>
                        <a:t>надо́лго</a:t>
                      </a:r>
                      <a:r>
                        <a:rPr lang="ru-RU" sz="2400" spc="-15" dirty="0">
                          <a:effectLst/>
                        </a:rPr>
                        <a:t>,</a:t>
                      </a:r>
                      <a:r>
                        <a:rPr lang="ru-RU" sz="2400" dirty="0">
                          <a:effectLst/>
                        </a:rPr>
                        <a:t> </a:t>
                      </a:r>
                      <a:r>
                        <a:rPr lang="ru-RU" sz="2400" spc="-15" dirty="0" err="1">
                          <a:effectLst/>
                        </a:rPr>
                        <a:t>поня́вший</a:t>
                      </a:r>
                      <a:r>
                        <a:rPr lang="ru-RU" sz="2400" spc="-15" dirty="0">
                          <a:effectLst/>
                        </a:rPr>
                        <a:t>,</a:t>
                      </a:r>
                      <a:r>
                        <a:rPr lang="ru-RU" sz="2400" dirty="0">
                          <a:effectLst/>
                        </a:rPr>
                        <a:t> </a:t>
                      </a:r>
                      <a:r>
                        <a:rPr lang="ru-RU" sz="2400" spc="-10" dirty="0" err="1">
                          <a:effectLst/>
                        </a:rPr>
                        <a:t>экспе́рт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 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4249383186"/>
                  </a:ext>
                </a:extLst>
              </a:tr>
              <a:tr h="517677"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130"/>
                        </a:spcBef>
                        <a:spcAft>
                          <a:spcPts val="0"/>
                        </a:spcAft>
                      </a:pPr>
                      <a:r>
                        <a:rPr lang="ru-RU" sz="2400" b="0" dirty="0">
                          <a:solidFill>
                            <a:schemeClr val="tx1"/>
                          </a:solidFill>
                          <a:effectLst/>
                        </a:rPr>
                        <a:t>Верно</a:t>
                      </a:r>
                      <a:r>
                        <a:rPr lang="ru-RU" sz="2400" b="0" spc="-2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400" b="0" dirty="0">
                          <a:solidFill>
                            <a:schemeClr val="tx1"/>
                          </a:solidFill>
                          <a:effectLst/>
                        </a:rPr>
                        <a:t>поставлено</a:t>
                      </a:r>
                      <a:r>
                        <a:rPr lang="ru-RU" sz="2400" b="0" spc="-1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400" b="0" dirty="0">
                          <a:solidFill>
                            <a:schemeClr val="tx1"/>
                          </a:solidFill>
                          <a:effectLst/>
                        </a:rPr>
                        <a:t>ударение</a:t>
                      </a:r>
                      <a:r>
                        <a:rPr lang="ru-RU" sz="2400" b="0" spc="-1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400" b="0" dirty="0">
                          <a:solidFill>
                            <a:schemeClr val="tx1"/>
                          </a:solidFill>
                          <a:effectLst/>
                        </a:rPr>
                        <a:t>во</a:t>
                      </a:r>
                      <a:r>
                        <a:rPr lang="ru-RU" sz="2400" b="0" spc="-1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400" b="0" dirty="0">
                          <a:solidFill>
                            <a:schemeClr val="tx1"/>
                          </a:solidFill>
                          <a:effectLst/>
                        </a:rPr>
                        <a:t>всех</a:t>
                      </a:r>
                      <a:r>
                        <a:rPr lang="ru-RU" sz="2400" b="0" spc="-1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400" b="0" dirty="0">
                          <a:solidFill>
                            <a:schemeClr val="tx1"/>
                          </a:solidFill>
                          <a:effectLst/>
                        </a:rPr>
                        <a:t>словах</a:t>
                      </a:r>
                      <a:endParaRPr lang="ru-RU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Bef>
                          <a:spcPts val="130"/>
                        </a:spcBef>
                        <a:spcAft>
                          <a:spcPts val="0"/>
                        </a:spcAft>
                      </a:pPr>
                      <a:r>
                        <a:rPr lang="ru-RU" sz="2400" b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ru-RU" sz="2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59005961"/>
                  </a:ext>
                </a:extLst>
              </a:tr>
              <a:tr h="519222"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130"/>
                        </a:spcBef>
                        <a:spcAft>
                          <a:spcPts val="0"/>
                        </a:spcAft>
                      </a:pPr>
                      <a:r>
                        <a:rPr lang="ru-RU" sz="2400" b="0" dirty="0">
                          <a:solidFill>
                            <a:schemeClr val="tx1"/>
                          </a:solidFill>
                          <a:effectLst/>
                        </a:rPr>
                        <a:t>Верно</a:t>
                      </a:r>
                      <a:r>
                        <a:rPr lang="ru-RU" sz="2400" b="0" spc="-2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400" b="0" dirty="0">
                          <a:solidFill>
                            <a:schemeClr val="tx1"/>
                          </a:solidFill>
                          <a:effectLst/>
                        </a:rPr>
                        <a:t>поставлено</a:t>
                      </a:r>
                      <a:r>
                        <a:rPr lang="ru-RU" sz="2400" b="0" spc="-2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400" b="0" dirty="0">
                          <a:solidFill>
                            <a:schemeClr val="tx1"/>
                          </a:solidFill>
                          <a:effectLst/>
                        </a:rPr>
                        <a:t>ударение</a:t>
                      </a:r>
                      <a:r>
                        <a:rPr lang="ru-RU" sz="2400" b="0" spc="-1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400" b="0" dirty="0">
                          <a:solidFill>
                            <a:schemeClr val="tx1"/>
                          </a:solidFill>
                          <a:effectLst/>
                        </a:rPr>
                        <a:t>только</a:t>
                      </a:r>
                      <a:r>
                        <a:rPr lang="ru-RU" sz="2400" b="0" spc="-2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400" b="0" dirty="0">
                          <a:solidFill>
                            <a:schemeClr val="tx1"/>
                          </a:solidFill>
                          <a:effectLst/>
                        </a:rPr>
                        <a:t>в</a:t>
                      </a:r>
                      <a:r>
                        <a:rPr lang="ru-RU" sz="2400" b="0" spc="-1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400" b="0" dirty="0">
                          <a:solidFill>
                            <a:schemeClr val="tx1"/>
                          </a:solidFill>
                          <a:effectLst/>
                        </a:rPr>
                        <a:t>трёх</a:t>
                      </a:r>
                      <a:r>
                        <a:rPr lang="ru-RU" sz="2400" b="0" spc="-2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400" b="0" dirty="0">
                          <a:solidFill>
                            <a:schemeClr val="tx1"/>
                          </a:solidFill>
                          <a:effectLst/>
                        </a:rPr>
                        <a:t>словах</a:t>
                      </a:r>
                      <a:endParaRPr lang="ru-RU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Bef>
                          <a:spcPts val="130"/>
                        </a:spcBef>
                        <a:spcAft>
                          <a:spcPts val="0"/>
                        </a:spcAft>
                      </a:pPr>
                      <a:r>
                        <a:rPr lang="ru-RU" sz="2400" b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2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00026295"/>
                  </a:ext>
                </a:extLst>
              </a:tr>
              <a:tr h="944181"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130"/>
                        </a:spcBef>
                        <a:spcAft>
                          <a:spcPts val="0"/>
                        </a:spcAft>
                      </a:pPr>
                      <a:r>
                        <a:rPr lang="ru-RU" sz="2400" b="0" dirty="0">
                          <a:solidFill>
                            <a:schemeClr val="tx1"/>
                          </a:solidFill>
                          <a:effectLst/>
                        </a:rPr>
                        <a:t>Верно</a:t>
                      </a:r>
                      <a:r>
                        <a:rPr lang="ru-RU" sz="2400" b="0" spc="-2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400" b="0" dirty="0">
                          <a:solidFill>
                            <a:schemeClr val="tx1"/>
                          </a:solidFill>
                          <a:effectLst/>
                        </a:rPr>
                        <a:t>поставлено</a:t>
                      </a:r>
                      <a:r>
                        <a:rPr lang="ru-RU" sz="2400" b="0" spc="-2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400" b="0" dirty="0">
                          <a:solidFill>
                            <a:schemeClr val="tx1"/>
                          </a:solidFill>
                          <a:effectLst/>
                        </a:rPr>
                        <a:t>ударение</a:t>
                      </a:r>
                      <a:r>
                        <a:rPr lang="ru-RU" sz="2400" b="0" spc="-1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400" b="0" dirty="0">
                          <a:solidFill>
                            <a:schemeClr val="tx1"/>
                          </a:solidFill>
                          <a:effectLst/>
                        </a:rPr>
                        <a:t>только</a:t>
                      </a:r>
                      <a:r>
                        <a:rPr lang="ru-RU" sz="2400" b="0" spc="-1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400" b="0" dirty="0">
                          <a:solidFill>
                            <a:schemeClr val="tx1"/>
                          </a:solidFill>
                          <a:effectLst/>
                        </a:rPr>
                        <a:t>в</a:t>
                      </a:r>
                      <a:r>
                        <a:rPr lang="ru-RU" sz="2400" b="0" spc="-2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400" b="0" dirty="0">
                          <a:solidFill>
                            <a:schemeClr val="tx1"/>
                          </a:solidFill>
                          <a:effectLst/>
                        </a:rPr>
                        <a:t>одном-двух</a:t>
                      </a:r>
                      <a:r>
                        <a:rPr lang="ru-RU" sz="2400" b="0" spc="-2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400" b="0" dirty="0">
                          <a:solidFill>
                            <a:schemeClr val="tx1"/>
                          </a:solidFill>
                          <a:effectLst/>
                        </a:rPr>
                        <a:t>словах.</a:t>
                      </a:r>
                    </a:p>
                    <a:p>
                      <a:pPr marL="6794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solidFill>
                            <a:schemeClr val="tx1"/>
                          </a:solidFill>
                          <a:effectLst/>
                        </a:rPr>
                        <a:t>ИЛИ</a:t>
                      </a:r>
                      <a:r>
                        <a:rPr lang="ru-RU" sz="2400" b="0" spc="-2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400" b="0" spc="-2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400" b="0" dirty="0" smtClean="0">
                          <a:solidFill>
                            <a:schemeClr val="tx1"/>
                          </a:solidFill>
                          <a:effectLst/>
                        </a:rPr>
                        <a:t>Ударение</a:t>
                      </a:r>
                      <a:r>
                        <a:rPr lang="ru-RU" sz="2400" b="0" spc="-15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400" b="0" dirty="0">
                          <a:solidFill>
                            <a:schemeClr val="tx1"/>
                          </a:solidFill>
                          <a:effectLst/>
                        </a:rPr>
                        <a:t>во</a:t>
                      </a:r>
                      <a:r>
                        <a:rPr lang="ru-RU" sz="2400" b="0" spc="-1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400" b="0" dirty="0">
                          <a:solidFill>
                            <a:schemeClr val="tx1"/>
                          </a:solidFill>
                          <a:effectLst/>
                        </a:rPr>
                        <a:t>всех</a:t>
                      </a:r>
                      <a:r>
                        <a:rPr lang="ru-RU" sz="2400" b="0" spc="-2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400" b="0" dirty="0">
                          <a:solidFill>
                            <a:schemeClr val="tx1"/>
                          </a:solidFill>
                          <a:effectLst/>
                        </a:rPr>
                        <a:t>словах</a:t>
                      </a:r>
                      <a:r>
                        <a:rPr lang="ru-RU" sz="2400" b="0" spc="-1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400" b="0" dirty="0">
                          <a:solidFill>
                            <a:schemeClr val="tx1"/>
                          </a:solidFill>
                          <a:effectLst/>
                        </a:rPr>
                        <a:t>поставлено</a:t>
                      </a:r>
                      <a:r>
                        <a:rPr lang="ru-RU" sz="2400" b="0" spc="-2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400" b="0" dirty="0">
                          <a:solidFill>
                            <a:schemeClr val="tx1"/>
                          </a:solidFill>
                          <a:effectLst/>
                        </a:rPr>
                        <a:t>неверно</a:t>
                      </a:r>
                      <a:r>
                        <a:rPr lang="ru-RU" sz="2400" b="0" spc="-2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400" b="0" dirty="0">
                          <a:solidFill>
                            <a:schemeClr val="tx1"/>
                          </a:solidFill>
                          <a:effectLst/>
                        </a:rPr>
                        <a:t>/</a:t>
                      </a:r>
                      <a:r>
                        <a:rPr lang="ru-RU" sz="2400" b="0" spc="-1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400" b="0" dirty="0">
                          <a:solidFill>
                            <a:schemeClr val="tx1"/>
                          </a:solidFill>
                          <a:effectLst/>
                        </a:rPr>
                        <a:t>не</a:t>
                      </a:r>
                      <a:r>
                        <a:rPr lang="ru-RU" sz="2400" b="0" spc="-1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400" b="0" dirty="0">
                          <a:solidFill>
                            <a:schemeClr val="tx1"/>
                          </a:solidFill>
                          <a:effectLst/>
                        </a:rPr>
                        <a:t>поставлено</a:t>
                      </a:r>
                      <a:endParaRPr lang="ru-RU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Bef>
                          <a:spcPts val="130"/>
                        </a:spcBef>
                        <a:spcAft>
                          <a:spcPts val="0"/>
                        </a:spcAft>
                      </a:pPr>
                      <a:r>
                        <a:rPr lang="ru-RU" sz="2400" b="0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57209878"/>
                  </a:ext>
                </a:extLst>
              </a:tr>
              <a:tr h="519222">
                <a:tc>
                  <a:txBody>
                    <a:bodyPr/>
                    <a:lstStyle/>
                    <a:p>
                      <a:pPr marL="67945" marR="60325" algn="r">
                        <a:lnSpc>
                          <a:spcPct val="100000"/>
                        </a:lnSpc>
                        <a:spcBef>
                          <a:spcPts val="135"/>
                        </a:spcBef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Максимальный</a:t>
                      </a:r>
                      <a:r>
                        <a:rPr lang="ru-RU" sz="2400" spc="-10">
                          <a:effectLst/>
                        </a:rPr>
                        <a:t> </a:t>
                      </a:r>
                      <a:r>
                        <a:rPr lang="ru-RU" sz="2400">
                          <a:effectLst/>
                        </a:rPr>
                        <a:t>балл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Bef>
                          <a:spcPts val="135"/>
                        </a:spcBef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2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856945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743987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5552" y="260648"/>
            <a:ext cx="8229600" cy="1143000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Задание 6 (подобное в 6 классе) </a:t>
            </a:r>
            <a:endParaRPr lang="ru-RU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00192" y="1484784"/>
            <a:ext cx="8712968" cy="4689648"/>
          </a:xfrm>
        </p:spPr>
        <p:txBody>
          <a:bodyPr>
            <a:normAutofit/>
          </a:bodyPr>
          <a:lstStyle/>
          <a:p>
            <a:r>
              <a:rPr lang="ru-RU" dirty="0"/>
              <a:t>распознавать случаи нарушения грамматических норм русского литературного языка </a:t>
            </a:r>
            <a:r>
              <a:rPr lang="ru-RU" dirty="0" smtClean="0"/>
              <a:t>и </a:t>
            </a:r>
            <a:r>
              <a:rPr lang="ru-RU" dirty="0"/>
              <a:t>исправлять эти </a:t>
            </a:r>
            <a:r>
              <a:rPr lang="ru-RU" dirty="0" smtClean="0"/>
              <a:t>нарушения.</a:t>
            </a:r>
          </a:p>
          <a:p>
            <a:pPr marL="0" indent="0">
              <a:buNone/>
            </a:pPr>
            <a:endParaRPr lang="ru-RU" sz="3400" dirty="0" smtClean="0"/>
          </a:p>
          <a:p>
            <a:pPr marL="0" indent="0">
              <a:buNone/>
            </a:pPr>
            <a:r>
              <a:rPr lang="ru-RU" dirty="0" smtClean="0"/>
              <a:t>Критерии: количество ошибок в определении предложений с нарушениями синтаксических или морфологических норм, а также верных самостоятельных ответов.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04704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9299627"/>
              </p:ext>
            </p:extLst>
          </p:nvPr>
        </p:nvGraphicFramePr>
        <p:xfrm>
          <a:off x="539552" y="260648"/>
          <a:ext cx="8280920" cy="628734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7128792">
                  <a:extLst>
                    <a:ext uri="{9D8B030D-6E8A-4147-A177-3AD203B41FA5}">
                      <a16:colId xmlns:a16="http://schemas.microsoft.com/office/drawing/2014/main" xmlns="" val="3986791142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xmlns="" val="2995021367"/>
                    </a:ext>
                  </a:extLst>
                </a:gridCol>
              </a:tblGrid>
              <a:tr h="792088">
                <a:tc>
                  <a:txBody>
                    <a:bodyPr/>
                    <a:lstStyle/>
                    <a:p>
                      <a:pPr marL="868045" marR="86169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Содержание</a:t>
                      </a:r>
                      <a:r>
                        <a:rPr lang="ru-RU" sz="2400" spc="-15" dirty="0">
                          <a:effectLst/>
                        </a:rPr>
                        <a:t> </a:t>
                      </a:r>
                      <a:r>
                        <a:rPr lang="ru-RU" sz="2400" dirty="0">
                          <a:effectLst/>
                        </a:rPr>
                        <a:t>верного</a:t>
                      </a:r>
                      <a:r>
                        <a:rPr lang="ru-RU" sz="2400" spc="-20" dirty="0">
                          <a:effectLst/>
                        </a:rPr>
                        <a:t> </a:t>
                      </a:r>
                      <a:r>
                        <a:rPr lang="ru-RU" sz="2400" dirty="0">
                          <a:effectLst/>
                        </a:rPr>
                        <a:t>ответа</a:t>
                      </a:r>
                      <a:r>
                        <a:rPr lang="ru-RU" sz="2400" spc="-15" dirty="0">
                          <a:effectLst/>
                        </a:rPr>
                        <a:t> </a:t>
                      </a:r>
                      <a:r>
                        <a:rPr lang="ru-RU" sz="2400" dirty="0">
                          <a:effectLst/>
                        </a:rPr>
                        <a:t>и</a:t>
                      </a:r>
                      <a:r>
                        <a:rPr lang="ru-RU" sz="2400" spc="-20" dirty="0">
                          <a:effectLst/>
                        </a:rPr>
                        <a:t> </a:t>
                      </a:r>
                      <a:r>
                        <a:rPr lang="ru-RU" sz="2400" dirty="0">
                          <a:effectLst/>
                        </a:rPr>
                        <a:t>указания</a:t>
                      </a:r>
                      <a:r>
                        <a:rPr lang="ru-RU" sz="2400" spc="-15" dirty="0">
                          <a:effectLst/>
                        </a:rPr>
                        <a:t> </a:t>
                      </a:r>
                      <a:r>
                        <a:rPr lang="ru-RU" sz="2400" dirty="0">
                          <a:effectLst/>
                        </a:rPr>
                        <a:t>по</a:t>
                      </a:r>
                      <a:r>
                        <a:rPr lang="ru-RU" sz="2400" spc="-10" dirty="0">
                          <a:effectLst/>
                        </a:rPr>
                        <a:t> </a:t>
                      </a:r>
                      <a:r>
                        <a:rPr lang="ru-RU" sz="2400" dirty="0">
                          <a:effectLst/>
                        </a:rPr>
                        <a:t>оцениванию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8425" marR="9398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Баллы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3683572556"/>
                  </a:ext>
                </a:extLst>
              </a:tr>
              <a:tr h="1406624"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Когда</a:t>
                      </a:r>
                      <a:r>
                        <a:rPr lang="ru-RU" sz="2400" spc="55" dirty="0">
                          <a:effectLst/>
                        </a:rPr>
                        <a:t> </a:t>
                      </a:r>
                      <a:r>
                        <a:rPr lang="ru-RU" sz="2400" dirty="0">
                          <a:effectLst/>
                        </a:rPr>
                        <a:t>я</a:t>
                      </a:r>
                      <a:r>
                        <a:rPr lang="ru-RU" sz="2400" spc="55" dirty="0">
                          <a:effectLst/>
                        </a:rPr>
                        <a:t> </a:t>
                      </a:r>
                      <a:r>
                        <a:rPr lang="ru-RU" sz="2400" dirty="0">
                          <a:effectLst/>
                        </a:rPr>
                        <a:t>возвращался</a:t>
                      </a:r>
                      <a:r>
                        <a:rPr lang="ru-RU" sz="2400" spc="55" dirty="0">
                          <a:effectLst/>
                        </a:rPr>
                        <a:t> </a:t>
                      </a:r>
                      <a:r>
                        <a:rPr lang="ru-RU" sz="2400" dirty="0">
                          <a:effectLst/>
                        </a:rPr>
                        <a:t>с</a:t>
                      </a:r>
                      <a:r>
                        <a:rPr lang="ru-RU" sz="2400" spc="50" dirty="0">
                          <a:effectLst/>
                        </a:rPr>
                        <a:t> </a:t>
                      </a:r>
                      <a:r>
                        <a:rPr lang="ru-RU" sz="2400" dirty="0">
                          <a:effectLst/>
                        </a:rPr>
                        <a:t>тренировки,</a:t>
                      </a:r>
                      <a:r>
                        <a:rPr lang="ru-RU" sz="2400" spc="60" dirty="0">
                          <a:effectLst/>
                        </a:rPr>
                        <a:t> </a:t>
                      </a:r>
                      <a:r>
                        <a:rPr lang="ru-RU" sz="2400" dirty="0">
                          <a:effectLst/>
                        </a:rPr>
                        <a:t>у</a:t>
                      </a:r>
                      <a:r>
                        <a:rPr lang="ru-RU" sz="2400" spc="55" dirty="0">
                          <a:effectLst/>
                        </a:rPr>
                        <a:t> </a:t>
                      </a:r>
                      <a:r>
                        <a:rPr lang="ru-RU" sz="2400" dirty="0">
                          <a:effectLst/>
                        </a:rPr>
                        <a:t>меня</a:t>
                      </a:r>
                      <a:r>
                        <a:rPr lang="ru-RU" sz="2400" spc="55" dirty="0">
                          <a:effectLst/>
                        </a:rPr>
                        <a:t> </a:t>
                      </a:r>
                      <a:r>
                        <a:rPr lang="ru-RU" sz="2400" dirty="0">
                          <a:effectLst/>
                        </a:rPr>
                        <a:t>болели</a:t>
                      </a:r>
                      <a:r>
                        <a:rPr lang="ru-RU" sz="2400" spc="55" dirty="0">
                          <a:effectLst/>
                        </a:rPr>
                        <a:t> </a:t>
                      </a:r>
                      <a:r>
                        <a:rPr lang="ru-RU" sz="2400" dirty="0">
                          <a:effectLst/>
                        </a:rPr>
                        <a:t>ноги.</a:t>
                      </a:r>
                      <a:r>
                        <a:rPr lang="ru-RU" sz="2400" spc="55" dirty="0">
                          <a:effectLst/>
                        </a:rPr>
                        <a:t> </a:t>
                      </a:r>
                      <a:r>
                        <a:rPr lang="ru-RU" sz="2400" dirty="0">
                          <a:effectLst/>
                        </a:rPr>
                        <a:t>По</a:t>
                      </a:r>
                      <a:r>
                        <a:rPr lang="ru-RU" sz="2400" spc="60" dirty="0">
                          <a:effectLst/>
                        </a:rPr>
                        <a:t> </a:t>
                      </a:r>
                      <a:r>
                        <a:rPr lang="ru-RU" sz="2400" dirty="0">
                          <a:effectLst/>
                        </a:rPr>
                        <a:t>прибытии</a:t>
                      </a:r>
                      <a:r>
                        <a:rPr lang="ru-RU" sz="2400" spc="55" dirty="0">
                          <a:effectLst/>
                        </a:rPr>
                        <a:t> </a:t>
                      </a:r>
                      <a:r>
                        <a:rPr lang="ru-RU" sz="2400" dirty="0">
                          <a:effectLst/>
                        </a:rPr>
                        <a:t>в</a:t>
                      </a:r>
                      <a:r>
                        <a:rPr lang="ru-RU" sz="2400" spc="55" dirty="0">
                          <a:effectLst/>
                        </a:rPr>
                        <a:t> </a:t>
                      </a:r>
                      <a:r>
                        <a:rPr lang="ru-RU" sz="2400" dirty="0">
                          <a:effectLst/>
                        </a:rPr>
                        <a:t>лагерь</a:t>
                      </a:r>
                      <a:r>
                        <a:rPr lang="ru-RU" sz="2400" spc="50" dirty="0">
                          <a:effectLst/>
                        </a:rPr>
                        <a:t> </a:t>
                      </a:r>
                      <a:r>
                        <a:rPr lang="ru-RU" sz="2400" dirty="0">
                          <a:effectLst/>
                        </a:rPr>
                        <a:t>мы</a:t>
                      </a:r>
                      <a:r>
                        <a:rPr lang="ru-RU" sz="2400" spc="-285" dirty="0">
                          <a:effectLst/>
                        </a:rPr>
                        <a:t> </a:t>
                      </a:r>
                      <a:r>
                        <a:rPr lang="ru-RU" sz="2400" dirty="0">
                          <a:effectLst/>
                        </a:rPr>
                        <a:t>разместились</a:t>
                      </a:r>
                      <a:r>
                        <a:rPr lang="ru-RU" sz="2400" spc="-5" dirty="0">
                          <a:effectLst/>
                        </a:rPr>
                        <a:t> </a:t>
                      </a:r>
                      <a:r>
                        <a:rPr lang="ru-RU" sz="2400" dirty="0">
                          <a:effectLst/>
                        </a:rPr>
                        <a:t>в новом</a:t>
                      </a:r>
                      <a:r>
                        <a:rPr lang="ru-RU" sz="2400" spc="-5" dirty="0">
                          <a:effectLst/>
                        </a:rPr>
                        <a:t> </a:t>
                      </a:r>
                      <a:r>
                        <a:rPr lang="ru-RU" sz="2400" dirty="0">
                          <a:effectLst/>
                        </a:rPr>
                        <a:t>корпусе.</a:t>
                      </a:r>
                    </a:p>
                    <a:p>
                      <a:pPr marL="6794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ИЛИ</a:t>
                      </a:r>
                      <a:r>
                        <a:rPr lang="ru-RU" sz="2400" spc="-5" dirty="0">
                          <a:effectLst/>
                        </a:rPr>
                        <a:t> </a:t>
                      </a:r>
                      <a:r>
                        <a:rPr lang="ru-RU" sz="2400" dirty="0">
                          <a:effectLst/>
                        </a:rPr>
                        <a:t>Возвращаясь</a:t>
                      </a:r>
                      <a:r>
                        <a:rPr lang="ru-RU" sz="2400" spc="5" dirty="0">
                          <a:effectLst/>
                        </a:rPr>
                        <a:t> </a:t>
                      </a:r>
                      <a:r>
                        <a:rPr lang="ru-RU" sz="2400" dirty="0">
                          <a:effectLst/>
                        </a:rPr>
                        <a:t>с</a:t>
                      </a:r>
                      <a:r>
                        <a:rPr lang="ru-RU" sz="2400" spc="5" dirty="0">
                          <a:effectLst/>
                        </a:rPr>
                        <a:t> </a:t>
                      </a:r>
                      <a:r>
                        <a:rPr lang="ru-RU" sz="2400" dirty="0">
                          <a:effectLst/>
                        </a:rPr>
                        <a:t>тренировки,</a:t>
                      </a:r>
                      <a:r>
                        <a:rPr lang="ru-RU" sz="2400" spc="5" dirty="0">
                          <a:effectLst/>
                        </a:rPr>
                        <a:t> </a:t>
                      </a:r>
                      <a:r>
                        <a:rPr lang="ru-RU" sz="2400" dirty="0">
                          <a:effectLst/>
                        </a:rPr>
                        <a:t>я</a:t>
                      </a:r>
                      <a:r>
                        <a:rPr lang="ru-RU" sz="2400" spc="5" dirty="0">
                          <a:effectLst/>
                        </a:rPr>
                        <a:t> </a:t>
                      </a:r>
                      <a:r>
                        <a:rPr lang="ru-RU" sz="2400" dirty="0">
                          <a:effectLst/>
                        </a:rPr>
                        <a:t>испытывал</a:t>
                      </a:r>
                      <a:r>
                        <a:rPr lang="ru-RU" sz="2400" spc="5" dirty="0">
                          <a:effectLst/>
                        </a:rPr>
                        <a:t> </a:t>
                      </a:r>
                      <a:r>
                        <a:rPr lang="ru-RU" sz="2400" dirty="0">
                          <a:effectLst/>
                        </a:rPr>
                        <a:t>боль</a:t>
                      </a:r>
                      <a:r>
                        <a:rPr lang="ru-RU" sz="2400" spc="5" dirty="0">
                          <a:effectLst/>
                        </a:rPr>
                        <a:t> </a:t>
                      </a:r>
                      <a:r>
                        <a:rPr lang="ru-RU" sz="2400" dirty="0">
                          <a:effectLst/>
                        </a:rPr>
                        <a:t>в</a:t>
                      </a:r>
                      <a:r>
                        <a:rPr lang="ru-RU" sz="2400" spc="5" dirty="0">
                          <a:effectLst/>
                        </a:rPr>
                        <a:t> </a:t>
                      </a:r>
                      <a:r>
                        <a:rPr lang="ru-RU" sz="2400" dirty="0">
                          <a:effectLst/>
                        </a:rPr>
                        <a:t>ногах.</a:t>
                      </a:r>
                      <a:r>
                        <a:rPr lang="ru-RU" sz="2400" spc="5" dirty="0">
                          <a:effectLst/>
                        </a:rPr>
                        <a:t> </a:t>
                      </a:r>
                      <a:r>
                        <a:rPr lang="ru-RU" sz="2400" dirty="0">
                          <a:effectLst/>
                        </a:rPr>
                        <a:t>По</a:t>
                      </a:r>
                      <a:r>
                        <a:rPr lang="ru-RU" sz="2400" spc="5" dirty="0">
                          <a:effectLst/>
                        </a:rPr>
                        <a:t> </a:t>
                      </a:r>
                      <a:r>
                        <a:rPr lang="ru-RU" sz="2400" dirty="0">
                          <a:effectLst/>
                        </a:rPr>
                        <a:t>прибытии</a:t>
                      </a:r>
                      <a:r>
                        <a:rPr lang="ru-RU" sz="2400" spc="5" dirty="0">
                          <a:effectLst/>
                        </a:rPr>
                        <a:t> </a:t>
                      </a:r>
                      <a:r>
                        <a:rPr lang="ru-RU" sz="2400" dirty="0">
                          <a:effectLst/>
                        </a:rPr>
                        <a:t>в</a:t>
                      </a:r>
                      <a:r>
                        <a:rPr lang="ru-RU" sz="2400" spc="5" dirty="0">
                          <a:effectLst/>
                        </a:rPr>
                        <a:t> </a:t>
                      </a:r>
                      <a:r>
                        <a:rPr lang="ru-RU" sz="2400" dirty="0" smtClean="0">
                          <a:effectLst/>
                        </a:rPr>
                        <a:t>лагерь</a:t>
                      </a:r>
                      <a:r>
                        <a:rPr lang="ru-RU" sz="2400" baseline="0" dirty="0" smtClean="0">
                          <a:effectLst/>
                        </a:rPr>
                        <a:t> </a:t>
                      </a:r>
                      <a:r>
                        <a:rPr lang="ru-RU" sz="2400" dirty="0" smtClean="0">
                          <a:effectLst/>
                        </a:rPr>
                        <a:t>мы</a:t>
                      </a:r>
                      <a:r>
                        <a:rPr lang="ru-RU" sz="2400" spc="-30" dirty="0" smtClean="0">
                          <a:effectLst/>
                        </a:rPr>
                        <a:t> </a:t>
                      </a:r>
                      <a:r>
                        <a:rPr lang="ru-RU" sz="2400" dirty="0">
                          <a:effectLst/>
                        </a:rPr>
                        <a:t>разместились</a:t>
                      </a:r>
                      <a:r>
                        <a:rPr lang="ru-RU" sz="2400" spc="-20" dirty="0">
                          <a:effectLst/>
                        </a:rPr>
                        <a:t> </a:t>
                      </a:r>
                      <a:r>
                        <a:rPr lang="ru-RU" sz="2400" dirty="0">
                          <a:effectLst/>
                        </a:rPr>
                        <a:t>в</a:t>
                      </a:r>
                      <a:r>
                        <a:rPr lang="ru-RU" sz="2400" spc="-20" dirty="0">
                          <a:effectLst/>
                        </a:rPr>
                        <a:t> </a:t>
                      </a:r>
                      <a:r>
                        <a:rPr lang="ru-RU" sz="2400" dirty="0">
                          <a:effectLst/>
                        </a:rPr>
                        <a:t>новом</a:t>
                      </a:r>
                      <a:r>
                        <a:rPr lang="ru-RU" sz="2400" spc="-20" dirty="0">
                          <a:effectLst/>
                        </a:rPr>
                        <a:t> </a:t>
                      </a:r>
                      <a:r>
                        <a:rPr lang="ru-RU" sz="2400" dirty="0">
                          <a:effectLst/>
                        </a:rPr>
                        <a:t>корпусе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 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37697655"/>
                  </a:ext>
                </a:extLst>
              </a:tr>
              <a:tr h="370186"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solidFill>
                            <a:schemeClr val="tx1"/>
                          </a:solidFill>
                          <a:effectLst/>
                        </a:rPr>
                        <a:t>Верно</a:t>
                      </a:r>
                      <a:r>
                        <a:rPr lang="ru-RU" sz="2400" b="0" spc="-2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400" b="0" dirty="0">
                          <a:solidFill>
                            <a:schemeClr val="tx1"/>
                          </a:solidFill>
                          <a:effectLst/>
                        </a:rPr>
                        <a:t>выписаны</a:t>
                      </a:r>
                      <a:r>
                        <a:rPr lang="ru-RU" sz="2400" b="0" spc="-2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400" b="0" dirty="0">
                          <a:solidFill>
                            <a:schemeClr val="tx1"/>
                          </a:solidFill>
                          <a:effectLst/>
                        </a:rPr>
                        <a:t>и</a:t>
                      </a:r>
                      <a:r>
                        <a:rPr lang="ru-RU" sz="2400" b="0" spc="-1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400" b="0" dirty="0">
                          <a:solidFill>
                            <a:schemeClr val="tx1"/>
                          </a:solidFill>
                          <a:effectLst/>
                        </a:rPr>
                        <a:t>исправлены</a:t>
                      </a:r>
                      <a:r>
                        <a:rPr lang="ru-RU" sz="2400" b="0" spc="-2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400" b="0" dirty="0">
                          <a:solidFill>
                            <a:schemeClr val="tx1"/>
                          </a:solidFill>
                          <a:effectLst/>
                        </a:rPr>
                        <a:t>два</a:t>
                      </a:r>
                      <a:r>
                        <a:rPr lang="ru-RU" sz="2400" b="0" spc="-1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400" b="0" dirty="0">
                          <a:solidFill>
                            <a:schemeClr val="tx1"/>
                          </a:solidFill>
                          <a:effectLst/>
                        </a:rPr>
                        <a:t>предложения</a:t>
                      </a:r>
                      <a:endParaRPr lang="ru-RU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ru-RU" sz="2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30462448"/>
                  </a:ext>
                </a:extLst>
              </a:tr>
              <a:tr h="741719"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solidFill>
                            <a:schemeClr val="tx1"/>
                          </a:solidFill>
                          <a:effectLst/>
                        </a:rPr>
                        <a:t>Верно</a:t>
                      </a:r>
                      <a:r>
                        <a:rPr lang="ru-RU" sz="2400" b="0" spc="-2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400" b="0" dirty="0">
                          <a:solidFill>
                            <a:schemeClr val="tx1"/>
                          </a:solidFill>
                          <a:effectLst/>
                        </a:rPr>
                        <a:t>выписаны</a:t>
                      </a:r>
                      <a:r>
                        <a:rPr lang="ru-RU" sz="2400" b="0" spc="-1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400" b="0" dirty="0">
                          <a:solidFill>
                            <a:schemeClr val="tx1"/>
                          </a:solidFill>
                          <a:effectLst/>
                        </a:rPr>
                        <a:t>два</a:t>
                      </a:r>
                      <a:r>
                        <a:rPr lang="ru-RU" sz="2400" b="0" spc="-1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400" b="0" dirty="0">
                          <a:solidFill>
                            <a:schemeClr val="tx1"/>
                          </a:solidFill>
                          <a:effectLst/>
                        </a:rPr>
                        <a:t>предложения,</a:t>
                      </a:r>
                      <a:r>
                        <a:rPr lang="ru-RU" sz="2400" b="0" spc="-2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400" b="0" dirty="0">
                          <a:solidFill>
                            <a:schemeClr val="tx1"/>
                          </a:solidFill>
                          <a:effectLst/>
                        </a:rPr>
                        <a:t>верно</a:t>
                      </a:r>
                      <a:r>
                        <a:rPr lang="ru-RU" sz="2400" b="0" spc="-1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400" b="0" dirty="0">
                          <a:solidFill>
                            <a:schemeClr val="tx1"/>
                          </a:solidFill>
                          <a:effectLst/>
                        </a:rPr>
                        <a:t>исправлено</a:t>
                      </a:r>
                      <a:r>
                        <a:rPr lang="ru-RU" sz="2400" b="0" spc="-1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400" b="0" dirty="0">
                          <a:solidFill>
                            <a:schemeClr val="tx1"/>
                          </a:solidFill>
                          <a:effectLst/>
                        </a:rPr>
                        <a:t>одно</a:t>
                      </a:r>
                      <a:r>
                        <a:rPr lang="ru-RU" sz="2400" b="0" spc="-1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400" b="0" dirty="0">
                          <a:solidFill>
                            <a:schemeClr val="tx1"/>
                          </a:solidFill>
                          <a:effectLst/>
                        </a:rPr>
                        <a:t>предложение.</a:t>
                      </a:r>
                    </a:p>
                    <a:p>
                      <a:pPr marL="6794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solidFill>
                            <a:schemeClr val="tx1"/>
                          </a:solidFill>
                          <a:effectLst/>
                        </a:rPr>
                        <a:t>ИЛИ</a:t>
                      </a:r>
                      <a:r>
                        <a:rPr lang="ru-RU" sz="2400" b="0" spc="-1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400" b="0" dirty="0">
                          <a:solidFill>
                            <a:schemeClr val="tx1"/>
                          </a:solidFill>
                          <a:effectLst/>
                        </a:rPr>
                        <a:t>Верно</a:t>
                      </a:r>
                      <a:r>
                        <a:rPr lang="ru-RU" sz="2400" b="0" spc="-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400" b="0" dirty="0">
                          <a:solidFill>
                            <a:schemeClr val="tx1"/>
                          </a:solidFill>
                          <a:effectLst/>
                        </a:rPr>
                        <a:t>выписано</a:t>
                      </a:r>
                      <a:r>
                        <a:rPr lang="ru-RU" sz="2400" b="0" spc="-1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400" b="0" dirty="0">
                          <a:solidFill>
                            <a:schemeClr val="tx1"/>
                          </a:solidFill>
                          <a:effectLst/>
                        </a:rPr>
                        <a:t>и</a:t>
                      </a:r>
                      <a:r>
                        <a:rPr lang="ru-RU" sz="2400" b="0" spc="-1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400" b="0" dirty="0">
                          <a:solidFill>
                            <a:schemeClr val="tx1"/>
                          </a:solidFill>
                          <a:effectLst/>
                        </a:rPr>
                        <a:t>исправлено</a:t>
                      </a:r>
                      <a:r>
                        <a:rPr lang="ru-RU" sz="2400" b="0" spc="-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400" b="0" dirty="0">
                          <a:solidFill>
                            <a:schemeClr val="tx1"/>
                          </a:solidFill>
                          <a:effectLst/>
                        </a:rPr>
                        <a:t>одно</a:t>
                      </a:r>
                      <a:r>
                        <a:rPr lang="ru-RU" sz="2400" b="0" spc="-1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400" b="0" dirty="0">
                          <a:solidFill>
                            <a:schemeClr val="tx1"/>
                          </a:solidFill>
                          <a:effectLst/>
                        </a:rPr>
                        <a:t>предложение</a:t>
                      </a:r>
                      <a:endParaRPr lang="ru-RU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84710717"/>
                  </a:ext>
                </a:extLst>
              </a:tr>
              <a:tr h="743065"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solidFill>
                            <a:schemeClr val="tx1"/>
                          </a:solidFill>
                          <a:effectLst/>
                        </a:rPr>
                        <a:t>Выписаны,</a:t>
                      </a:r>
                      <a:r>
                        <a:rPr lang="ru-RU" sz="2400" b="0" spc="-2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400" b="0" dirty="0">
                          <a:solidFill>
                            <a:schemeClr val="tx1"/>
                          </a:solidFill>
                          <a:effectLst/>
                        </a:rPr>
                        <a:t>но</a:t>
                      </a:r>
                      <a:r>
                        <a:rPr lang="ru-RU" sz="2400" b="0" spc="-3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400" b="0" dirty="0">
                          <a:solidFill>
                            <a:schemeClr val="tx1"/>
                          </a:solidFill>
                          <a:effectLst/>
                        </a:rPr>
                        <a:t>не</a:t>
                      </a:r>
                      <a:r>
                        <a:rPr lang="ru-RU" sz="2400" b="0" spc="-2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400" b="0" dirty="0">
                          <a:solidFill>
                            <a:schemeClr val="tx1"/>
                          </a:solidFill>
                          <a:effectLst/>
                        </a:rPr>
                        <a:t>исправлены</a:t>
                      </a:r>
                      <a:r>
                        <a:rPr lang="ru-RU" sz="2400" b="0" spc="-3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400" b="0" dirty="0">
                          <a:solidFill>
                            <a:schemeClr val="tx1"/>
                          </a:solidFill>
                          <a:effectLst/>
                        </a:rPr>
                        <a:t>ошибочные</a:t>
                      </a:r>
                      <a:r>
                        <a:rPr lang="ru-RU" sz="2400" b="0" spc="-2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400" b="0" dirty="0">
                          <a:solidFill>
                            <a:schemeClr val="tx1"/>
                          </a:solidFill>
                          <a:effectLst/>
                        </a:rPr>
                        <a:t>варианты</a:t>
                      </a:r>
                      <a:r>
                        <a:rPr lang="ru-RU" sz="2400" b="0" spc="-2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400" b="0" dirty="0">
                          <a:solidFill>
                            <a:schemeClr val="tx1"/>
                          </a:solidFill>
                          <a:effectLst/>
                        </a:rPr>
                        <a:t>предложений</a:t>
                      </a:r>
                    </a:p>
                    <a:p>
                      <a:pPr marL="6794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solidFill>
                            <a:schemeClr val="tx1"/>
                          </a:solidFill>
                          <a:effectLst/>
                        </a:rPr>
                        <a:t>ИЛИ</a:t>
                      </a:r>
                      <a:r>
                        <a:rPr lang="ru-RU" sz="2400" b="0" spc="-3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400" b="0" dirty="0">
                          <a:solidFill>
                            <a:schemeClr val="tx1"/>
                          </a:solidFill>
                          <a:effectLst/>
                        </a:rPr>
                        <a:t>Ответ</a:t>
                      </a:r>
                      <a:r>
                        <a:rPr lang="ru-RU" sz="2400" b="0" spc="-2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400" b="0" dirty="0">
                          <a:solidFill>
                            <a:schemeClr val="tx1"/>
                          </a:solidFill>
                          <a:effectLst/>
                        </a:rPr>
                        <a:t>неправильный</a:t>
                      </a:r>
                      <a:endParaRPr lang="ru-RU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66439036"/>
                  </a:ext>
                </a:extLst>
              </a:tr>
              <a:tr h="370186">
                <a:tc>
                  <a:txBody>
                    <a:bodyPr/>
                    <a:lstStyle/>
                    <a:p>
                      <a:pPr marL="67945" marR="6096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Максимальный</a:t>
                      </a:r>
                      <a:r>
                        <a:rPr lang="ru-RU" sz="2400" spc="-10" dirty="0">
                          <a:effectLst/>
                        </a:rPr>
                        <a:t> </a:t>
                      </a:r>
                      <a:r>
                        <a:rPr lang="ru-RU" sz="2400" dirty="0">
                          <a:effectLst/>
                        </a:rPr>
                        <a:t>балл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2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7357809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5684243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29600" cy="1143000"/>
          </a:xfrm>
        </p:spPr>
        <p:txBody>
          <a:bodyPr>
            <a:noAutofit/>
          </a:bodyPr>
          <a:lstStyle/>
          <a:p>
            <a:r>
              <a:rPr lang="ru-RU" sz="3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Задания 7 и 8 </a:t>
            </a:r>
            <a:br>
              <a:rPr lang="ru-RU" sz="3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(подобные в 5 и 6 классе)</a:t>
            </a:r>
            <a:endParaRPr lang="ru-RU" sz="3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988840"/>
            <a:ext cx="8352928" cy="4525963"/>
          </a:xfrm>
        </p:spPr>
        <p:txBody>
          <a:bodyPr>
            <a:normAutofit/>
          </a:bodyPr>
          <a:lstStyle/>
          <a:p>
            <a:r>
              <a:rPr lang="ru-RU" sz="3400" dirty="0" smtClean="0"/>
              <a:t>соблюдать пунктуационные нормы </a:t>
            </a:r>
            <a:r>
              <a:rPr lang="ru-RU" sz="3400" dirty="0"/>
              <a:t>в процессе </a:t>
            </a:r>
            <a:r>
              <a:rPr lang="ru-RU" sz="3400" dirty="0" smtClean="0"/>
              <a:t>письма, обосновывать выбор </a:t>
            </a:r>
            <a:r>
              <a:rPr lang="ru-RU" sz="3400" dirty="0"/>
              <a:t>предложения и знаков препинания в </a:t>
            </a:r>
            <a:r>
              <a:rPr lang="ru-RU" sz="3400" dirty="0" smtClean="0"/>
              <a:t>нем.</a:t>
            </a:r>
          </a:p>
          <a:p>
            <a:pPr marL="0" indent="0">
              <a:buNone/>
            </a:pPr>
            <a:endParaRPr lang="ru-RU" sz="3400" dirty="0"/>
          </a:p>
          <a:p>
            <a:pPr marL="0" indent="0">
              <a:buNone/>
            </a:pPr>
            <a:r>
              <a:rPr lang="ru-RU" sz="3400" dirty="0" smtClean="0"/>
              <a:t>Критерии: </a:t>
            </a:r>
            <a:r>
              <a:rPr lang="ru-RU" sz="3400" dirty="0"/>
              <a:t>распознавание </a:t>
            </a:r>
            <a:r>
              <a:rPr lang="ru-RU" sz="3400" dirty="0" smtClean="0"/>
              <a:t>простого осложненного предложения, </a:t>
            </a:r>
            <a:r>
              <a:rPr lang="ru-RU" sz="3400" dirty="0"/>
              <a:t>постановка знаков </a:t>
            </a:r>
            <a:r>
              <a:rPr lang="ru-RU" sz="3400" dirty="0" smtClean="0"/>
              <a:t>препинания, </a:t>
            </a:r>
            <a:r>
              <a:rPr lang="ru-RU" sz="3400" dirty="0"/>
              <a:t>объяснение </a:t>
            </a:r>
            <a:r>
              <a:rPr lang="ru-RU" sz="3400" dirty="0" smtClean="0"/>
              <a:t>выбора.</a:t>
            </a:r>
            <a:endParaRPr lang="ru-RU" sz="3400" dirty="0"/>
          </a:p>
        </p:txBody>
      </p:sp>
    </p:spTree>
    <p:extLst>
      <p:ext uri="{BB962C8B-B14F-4D97-AF65-F5344CB8AC3E}">
        <p14:creationId xmlns:p14="http://schemas.microsoft.com/office/powerpoint/2010/main" val="2037990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679769"/>
              </p:ext>
            </p:extLst>
          </p:nvPr>
        </p:nvGraphicFramePr>
        <p:xfrm>
          <a:off x="467544" y="188639"/>
          <a:ext cx="7992888" cy="6008756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7084236">
                  <a:extLst>
                    <a:ext uri="{9D8B030D-6E8A-4147-A177-3AD203B41FA5}">
                      <a16:colId xmlns:a16="http://schemas.microsoft.com/office/drawing/2014/main" xmlns="" val="840678777"/>
                    </a:ext>
                  </a:extLst>
                </a:gridCol>
                <a:gridCol w="908652">
                  <a:extLst>
                    <a:ext uri="{9D8B030D-6E8A-4147-A177-3AD203B41FA5}">
                      <a16:colId xmlns:a16="http://schemas.microsoft.com/office/drawing/2014/main" xmlns="" val="3237248624"/>
                    </a:ext>
                  </a:extLst>
                </a:gridCol>
              </a:tblGrid>
              <a:tr h="432049">
                <a:tc>
                  <a:txBody>
                    <a:bodyPr/>
                    <a:lstStyle/>
                    <a:p>
                      <a:pPr marL="58420" marR="52705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Содержание</a:t>
                      </a:r>
                      <a:r>
                        <a:rPr lang="ru-RU" sz="1800" spc="-15" dirty="0">
                          <a:effectLst/>
                        </a:rPr>
                        <a:t> </a:t>
                      </a:r>
                      <a:r>
                        <a:rPr lang="ru-RU" sz="1800" dirty="0">
                          <a:effectLst/>
                        </a:rPr>
                        <a:t>верного</a:t>
                      </a:r>
                      <a:r>
                        <a:rPr lang="ru-RU" sz="1800" spc="-20" dirty="0">
                          <a:effectLst/>
                        </a:rPr>
                        <a:t> </a:t>
                      </a:r>
                      <a:r>
                        <a:rPr lang="ru-RU" sz="1800" dirty="0">
                          <a:effectLst/>
                        </a:rPr>
                        <a:t>ответа</a:t>
                      </a:r>
                      <a:r>
                        <a:rPr lang="ru-RU" sz="1800" spc="-15" dirty="0">
                          <a:effectLst/>
                        </a:rPr>
                        <a:t> </a:t>
                      </a:r>
                      <a:r>
                        <a:rPr lang="ru-RU" sz="1800" dirty="0">
                          <a:effectLst/>
                        </a:rPr>
                        <a:t>и</a:t>
                      </a:r>
                      <a:r>
                        <a:rPr lang="ru-RU" sz="1800" spc="-20" dirty="0">
                          <a:effectLst/>
                        </a:rPr>
                        <a:t> </a:t>
                      </a:r>
                      <a:r>
                        <a:rPr lang="ru-RU" sz="1800" dirty="0">
                          <a:effectLst/>
                        </a:rPr>
                        <a:t>указания</a:t>
                      </a:r>
                      <a:r>
                        <a:rPr lang="ru-RU" sz="1800" spc="-15" dirty="0">
                          <a:effectLst/>
                        </a:rPr>
                        <a:t> </a:t>
                      </a:r>
                      <a:r>
                        <a:rPr lang="ru-RU" sz="1800" dirty="0">
                          <a:effectLst/>
                        </a:rPr>
                        <a:t>по</a:t>
                      </a:r>
                      <a:r>
                        <a:rPr lang="ru-RU" sz="1800" spc="-10" dirty="0">
                          <a:effectLst/>
                        </a:rPr>
                        <a:t> </a:t>
                      </a:r>
                      <a:r>
                        <a:rPr lang="ru-RU" sz="1800" dirty="0">
                          <a:effectLst/>
                        </a:rPr>
                        <a:t>оцениванию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9220" marR="102235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Баллы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43937872"/>
                  </a:ext>
                </a:extLst>
              </a:tr>
              <a:tr h="2506378"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Правильный</a:t>
                      </a:r>
                      <a:r>
                        <a:rPr lang="ru-RU" sz="1800" spc="-20" dirty="0">
                          <a:effectLst/>
                        </a:rPr>
                        <a:t> </a:t>
                      </a:r>
                      <a:r>
                        <a:rPr lang="ru-RU" sz="1800" dirty="0">
                          <a:effectLst/>
                        </a:rPr>
                        <a:t>ответ</a:t>
                      </a:r>
                      <a:r>
                        <a:rPr lang="ru-RU" sz="1800" spc="-25" dirty="0">
                          <a:effectLst/>
                        </a:rPr>
                        <a:t> </a:t>
                      </a:r>
                      <a:r>
                        <a:rPr lang="ru-RU" sz="1800" dirty="0">
                          <a:effectLst/>
                        </a:rPr>
                        <a:t>должен</a:t>
                      </a:r>
                      <a:r>
                        <a:rPr lang="ru-RU" sz="1800" spc="-25" dirty="0">
                          <a:effectLst/>
                        </a:rPr>
                        <a:t> </a:t>
                      </a:r>
                      <a:r>
                        <a:rPr lang="ru-RU" sz="1800" dirty="0">
                          <a:effectLst/>
                        </a:rPr>
                        <a:t>содержать</a:t>
                      </a:r>
                      <a:r>
                        <a:rPr lang="ru-RU" sz="1800" spc="-25" dirty="0">
                          <a:effectLst/>
                        </a:rPr>
                        <a:t> </a:t>
                      </a:r>
                      <a:r>
                        <a:rPr lang="ru-RU" sz="1800" dirty="0">
                          <a:effectLst/>
                        </a:rPr>
                        <a:t>следующие</a:t>
                      </a:r>
                      <a:r>
                        <a:rPr lang="ru-RU" sz="1800" spc="-15" dirty="0">
                          <a:effectLst/>
                        </a:rPr>
                        <a:t> </a:t>
                      </a:r>
                      <a:r>
                        <a:rPr lang="ru-RU" sz="1800" u="sng" dirty="0">
                          <a:effectLst/>
                        </a:rPr>
                        <a:t>элементы</a:t>
                      </a:r>
                      <a:r>
                        <a:rPr lang="ru-RU" sz="1800" dirty="0">
                          <a:effectLst/>
                        </a:rPr>
                        <a:t>:</a:t>
                      </a:r>
                    </a:p>
                    <a:p>
                      <a:pPr marL="342900" marR="60960" lvl="0" indent="-250825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SzPts val="1200"/>
                        <a:buFont typeface="Times New Roman" panose="02020603050405020304" pitchFamily="18" charset="0"/>
                        <a:buAutoNum type="arabicParenR"/>
                        <a:tabLst>
                          <a:tab pos="264795" algn="l"/>
                        </a:tabLst>
                      </a:pPr>
                      <a:r>
                        <a:rPr lang="ru-RU" sz="1800" dirty="0">
                          <a:effectLst/>
                        </a:rPr>
                        <a:t>распознавание</a:t>
                      </a:r>
                      <a:r>
                        <a:rPr lang="ru-RU" sz="1800" spc="220" dirty="0">
                          <a:effectLst/>
                        </a:rPr>
                        <a:t> </a:t>
                      </a:r>
                      <a:r>
                        <a:rPr lang="ru-RU" sz="1800" dirty="0">
                          <a:effectLst/>
                        </a:rPr>
                        <a:t>предложения</a:t>
                      </a:r>
                      <a:r>
                        <a:rPr lang="ru-RU" sz="1800" spc="220" dirty="0">
                          <a:effectLst/>
                        </a:rPr>
                        <a:t> </a:t>
                      </a:r>
                      <a:r>
                        <a:rPr lang="ru-RU" sz="1800" dirty="0">
                          <a:effectLst/>
                        </a:rPr>
                        <a:t>и</a:t>
                      </a:r>
                      <a:r>
                        <a:rPr lang="ru-RU" sz="1800" spc="215" dirty="0">
                          <a:effectLst/>
                        </a:rPr>
                        <a:t> </a:t>
                      </a:r>
                      <a:r>
                        <a:rPr lang="ru-RU" sz="1800" dirty="0">
                          <a:effectLst/>
                        </a:rPr>
                        <a:t>места</a:t>
                      </a:r>
                      <a:r>
                        <a:rPr lang="ru-RU" sz="1800" spc="220" dirty="0">
                          <a:effectLst/>
                        </a:rPr>
                        <a:t> </a:t>
                      </a:r>
                      <a:r>
                        <a:rPr lang="ru-RU" sz="1800" dirty="0">
                          <a:effectLst/>
                        </a:rPr>
                        <a:t>постановки</a:t>
                      </a:r>
                      <a:r>
                        <a:rPr lang="ru-RU" sz="1800" spc="220" dirty="0">
                          <a:effectLst/>
                        </a:rPr>
                        <a:t> </a:t>
                      </a:r>
                      <a:r>
                        <a:rPr lang="ru-RU" sz="1800" dirty="0">
                          <a:effectLst/>
                        </a:rPr>
                        <a:t>запятой:</a:t>
                      </a:r>
                      <a:r>
                        <a:rPr lang="ru-RU" sz="1800" spc="220" dirty="0">
                          <a:effectLst/>
                        </a:rPr>
                        <a:t> </a:t>
                      </a:r>
                      <a:r>
                        <a:rPr lang="ru-RU" sz="1800" dirty="0">
                          <a:effectLst/>
                        </a:rPr>
                        <a:t>В</a:t>
                      </a:r>
                      <a:r>
                        <a:rPr lang="ru-RU" sz="1800" spc="215" dirty="0">
                          <a:effectLst/>
                        </a:rPr>
                        <a:t> </a:t>
                      </a:r>
                      <a:r>
                        <a:rPr lang="ru-RU" sz="1800" dirty="0">
                          <a:effectLst/>
                        </a:rPr>
                        <a:t>кабинет</a:t>
                      </a:r>
                      <a:r>
                        <a:rPr lang="ru-RU" sz="1800" spc="215" dirty="0">
                          <a:effectLst/>
                        </a:rPr>
                        <a:t> </a:t>
                      </a:r>
                      <a:r>
                        <a:rPr lang="ru-RU" sz="1800" dirty="0">
                          <a:effectLst/>
                        </a:rPr>
                        <a:t>можно</a:t>
                      </a:r>
                      <a:r>
                        <a:rPr lang="ru-RU" sz="1800" spc="-285" dirty="0">
                          <a:effectLst/>
                        </a:rPr>
                        <a:t> </a:t>
                      </a:r>
                      <a:r>
                        <a:rPr lang="ru-RU" sz="1800" dirty="0">
                          <a:effectLst/>
                        </a:rPr>
                        <a:t>пройти</a:t>
                      </a:r>
                      <a:r>
                        <a:rPr lang="ru-RU" sz="1800" spc="-10" dirty="0">
                          <a:effectLst/>
                        </a:rPr>
                        <a:t> </a:t>
                      </a:r>
                      <a:r>
                        <a:rPr lang="ru-RU" sz="1800" dirty="0">
                          <a:effectLst/>
                        </a:rPr>
                        <a:t>через</a:t>
                      </a:r>
                      <a:r>
                        <a:rPr lang="ru-RU" sz="1800" spc="-10" dirty="0">
                          <a:effectLst/>
                        </a:rPr>
                        <a:t> </a:t>
                      </a:r>
                      <a:r>
                        <a:rPr lang="ru-RU" sz="1800" dirty="0">
                          <a:effectLst/>
                        </a:rPr>
                        <a:t>гостиную, обставленную</a:t>
                      </a:r>
                      <a:r>
                        <a:rPr lang="ru-RU" sz="1800" spc="-5" dirty="0">
                          <a:effectLst/>
                        </a:rPr>
                        <a:t> </a:t>
                      </a:r>
                      <a:r>
                        <a:rPr lang="ru-RU" sz="1800" dirty="0">
                          <a:effectLst/>
                        </a:rPr>
                        <a:t>старинной</a:t>
                      </a:r>
                      <a:r>
                        <a:rPr lang="ru-RU" sz="1800" spc="-5" dirty="0">
                          <a:effectLst/>
                        </a:rPr>
                        <a:t> </a:t>
                      </a:r>
                      <a:r>
                        <a:rPr lang="ru-RU" sz="1800" dirty="0">
                          <a:effectLst/>
                        </a:rPr>
                        <a:t>мебелью;</a:t>
                      </a:r>
                    </a:p>
                    <a:p>
                      <a:pPr marL="342900" marR="60960" lvl="0" indent="-250825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SzPts val="1200"/>
                        <a:buFont typeface="Times New Roman" panose="02020603050405020304" pitchFamily="18" charset="0"/>
                        <a:buAutoNum type="arabicParenR"/>
                        <a:tabLst>
                          <a:tab pos="269875" algn="l"/>
                        </a:tabLst>
                      </a:pPr>
                      <a:r>
                        <a:rPr lang="ru-RU" sz="1800" dirty="0">
                          <a:effectLst/>
                        </a:rPr>
                        <a:t>обоснование</a:t>
                      </a:r>
                      <a:r>
                        <a:rPr lang="ru-RU" sz="1800" spc="250" dirty="0">
                          <a:effectLst/>
                        </a:rPr>
                        <a:t> </a:t>
                      </a:r>
                      <a:r>
                        <a:rPr lang="ru-RU" sz="1800" dirty="0">
                          <a:effectLst/>
                        </a:rPr>
                        <a:t>выбора</a:t>
                      </a:r>
                      <a:r>
                        <a:rPr lang="ru-RU" sz="1800" spc="255" dirty="0">
                          <a:effectLst/>
                        </a:rPr>
                        <a:t> </a:t>
                      </a:r>
                      <a:r>
                        <a:rPr lang="ru-RU" sz="1800" dirty="0">
                          <a:effectLst/>
                        </a:rPr>
                        <a:t>предложения,</a:t>
                      </a:r>
                      <a:r>
                        <a:rPr lang="ru-RU" sz="1800" spc="250" dirty="0">
                          <a:effectLst/>
                        </a:rPr>
                        <a:t> </a:t>
                      </a:r>
                      <a:r>
                        <a:rPr lang="ru-RU" sz="1800" dirty="0">
                          <a:effectLst/>
                        </a:rPr>
                        <a:t>например:</a:t>
                      </a:r>
                      <a:r>
                        <a:rPr lang="ru-RU" sz="1800" spc="250" dirty="0">
                          <a:effectLst/>
                        </a:rPr>
                        <a:t> </a:t>
                      </a:r>
                      <a:r>
                        <a:rPr lang="ru-RU" sz="1800" dirty="0">
                          <a:effectLst/>
                        </a:rPr>
                        <a:t>причастный</a:t>
                      </a:r>
                      <a:r>
                        <a:rPr lang="ru-RU" sz="1800" spc="260" dirty="0">
                          <a:effectLst/>
                        </a:rPr>
                        <a:t> </a:t>
                      </a:r>
                      <a:r>
                        <a:rPr lang="ru-RU" sz="1800" dirty="0">
                          <a:effectLst/>
                        </a:rPr>
                        <a:t>оборот</a:t>
                      </a:r>
                      <a:r>
                        <a:rPr lang="ru-RU" sz="1800" spc="245" dirty="0">
                          <a:effectLst/>
                        </a:rPr>
                        <a:t> </a:t>
                      </a:r>
                      <a:r>
                        <a:rPr lang="ru-RU" sz="1800" dirty="0">
                          <a:effectLst/>
                        </a:rPr>
                        <a:t>находится</a:t>
                      </a:r>
                      <a:r>
                        <a:rPr lang="ru-RU" sz="1800" spc="-285" dirty="0">
                          <a:effectLst/>
                        </a:rPr>
                        <a:t> </a:t>
                      </a:r>
                      <a:r>
                        <a:rPr lang="ru-RU" sz="1800" dirty="0">
                          <a:effectLst/>
                        </a:rPr>
                        <a:t>после</a:t>
                      </a:r>
                      <a:r>
                        <a:rPr lang="ru-RU" sz="1800" spc="-5" dirty="0">
                          <a:effectLst/>
                        </a:rPr>
                        <a:t> </a:t>
                      </a:r>
                      <a:r>
                        <a:rPr lang="ru-RU" sz="1800" dirty="0">
                          <a:effectLst/>
                        </a:rPr>
                        <a:t>определяемого</a:t>
                      </a:r>
                      <a:r>
                        <a:rPr lang="ru-RU" sz="1800" spc="-5" dirty="0">
                          <a:effectLst/>
                        </a:rPr>
                        <a:t> </a:t>
                      </a:r>
                      <a:r>
                        <a:rPr lang="ru-RU" sz="1800" dirty="0">
                          <a:effectLst/>
                        </a:rPr>
                        <a:t>слова и</a:t>
                      </a:r>
                      <a:r>
                        <a:rPr lang="ru-RU" sz="1800" spc="-10" dirty="0">
                          <a:effectLst/>
                        </a:rPr>
                        <a:t> </a:t>
                      </a:r>
                      <a:r>
                        <a:rPr lang="ru-RU" sz="1800" dirty="0">
                          <a:effectLst/>
                        </a:rPr>
                        <a:t>завершает</a:t>
                      </a:r>
                      <a:r>
                        <a:rPr lang="ru-RU" sz="1800" spc="-5" dirty="0">
                          <a:effectLst/>
                        </a:rPr>
                        <a:t> </a:t>
                      </a:r>
                      <a:r>
                        <a:rPr lang="ru-RU" sz="1800" dirty="0" smtClean="0">
                          <a:effectLst/>
                        </a:rPr>
                        <a:t>предложение.</a:t>
                      </a:r>
                      <a:r>
                        <a:rPr lang="ru-RU" sz="1800" baseline="0" dirty="0" smtClean="0">
                          <a:effectLst/>
                        </a:rPr>
                        <a:t> </a:t>
                      </a:r>
                      <a:r>
                        <a:rPr lang="ru-RU" sz="1800" dirty="0" smtClean="0">
                          <a:effectLst/>
                        </a:rPr>
                        <a:t>Обоснование</a:t>
                      </a:r>
                      <a:r>
                        <a:rPr lang="ru-RU" sz="1800" spc="-15" dirty="0" smtClean="0">
                          <a:effectLst/>
                        </a:rPr>
                        <a:t> </a:t>
                      </a:r>
                      <a:r>
                        <a:rPr lang="ru-RU" sz="1800" dirty="0">
                          <a:effectLst/>
                        </a:rPr>
                        <a:t>выбора</a:t>
                      </a:r>
                      <a:r>
                        <a:rPr lang="ru-RU" sz="1800" spc="-15" dirty="0">
                          <a:effectLst/>
                        </a:rPr>
                        <a:t> </a:t>
                      </a:r>
                      <a:r>
                        <a:rPr lang="ru-RU" sz="1800" dirty="0">
                          <a:effectLst/>
                        </a:rPr>
                        <a:t>предложения</a:t>
                      </a:r>
                      <a:r>
                        <a:rPr lang="ru-RU" sz="1800" spc="-20" dirty="0">
                          <a:effectLst/>
                        </a:rPr>
                        <a:t> </a:t>
                      </a:r>
                      <a:r>
                        <a:rPr lang="ru-RU" sz="1800" dirty="0">
                          <a:effectLst/>
                        </a:rPr>
                        <a:t>может</a:t>
                      </a:r>
                      <a:r>
                        <a:rPr lang="ru-RU" sz="1800" spc="-15" dirty="0">
                          <a:effectLst/>
                        </a:rPr>
                        <a:t> </a:t>
                      </a:r>
                      <a:r>
                        <a:rPr lang="ru-RU" sz="1800" dirty="0">
                          <a:effectLst/>
                        </a:rPr>
                        <a:t>быть</a:t>
                      </a:r>
                      <a:r>
                        <a:rPr lang="ru-RU" sz="1800" spc="-20" dirty="0">
                          <a:effectLst/>
                        </a:rPr>
                        <a:t> </a:t>
                      </a:r>
                      <a:r>
                        <a:rPr lang="ru-RU" sz="1800" dirty="0">
                          <a:effectLst/>
                        </a:rPr>
                        <a:t>сформулировано</a:t>
                      </a:r>
                      <a:r>
                        <a:rPr lang="ru-RU" sz="1800" spc="-15" dirty="0">
                          <a:effectLst/>
                        </a:rPr>
                        <a:t> </a:t>
                      </a:r>
                      <a:r>
                        <a:rPr lang="ru-RU" sz="1800" dirty="0" smtClean="0">
                          <a:effectLst/>
                        </a:rPr>
                        <a:t>иначе или показано графически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206941396"/>
                  </a:ext>
                </a:extLst>
              </a:tr>
              <a:tr h="301935"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Распознавание</a:t>
                      </a:r>
                      <a:r>
                        <a:rPr lang="ru-RU" sz="1800" spc="-30" dirty="0">
                          <a:effectLst/>
                        </a:rPr>
                        <a:t> </a:t>
                      </a:r>
                      <a:r>
                        <a:rPr lang="ru-RU" sz="1800" dirty="0">
                          <a:effectLst/>
                        </a:rPr>
                        <a:t>предложения</a:t>
                      </a:r>
                      <a:r>
                        <a:rPr lang="ru-RU" sz="1800" spc="-30" dirty="0">
                          <a:effectLst/>
                        </a:rPr>
                        <a:t> </a:t>
                      </a:r>
                      <a:r>
                        <a:rPr lang="ru-RU" sz="1800" dirty="0">
                          <a:effectLst/>
                        </a:rPr>
                        <a:t>и</a:t>
                      </a:r>
                      <a:r>
                        <a:rPr lang="ru-RU" sz="1800" spc="-30" dirty="0">
                          <a:effectLst/>
                        </a:rPr>
                        <a:t> </a:t>
                      </a:r>
                      <a:r>
                        <a:rPr lang="ru-RU" sz="1800" dirty="0">
                          <a:effectLst/>
                        </a:rPr>
                        <a:t>места</a:t>
                      </a:r>
                      <a:r>
                        <a:rPr lang="ru-RU" sz="1800" spc="-35" dirty="0">
                          <a:effectLst/>
                        </a:rPr>
                        <a:t> </a:t>
                      </a:r>
                      <a:r>
                        <a:rPr lang="ru-RU" sz="1800" dirty="0">
                          <a:effectLst/>
                        </a:rPr>
                        <a:t>постановки</a:t>
                      </a:r>
                      <a:r>
                        <a:rPr lang="ru-RU" sz="1800" spc="-35" dirty="0">
                          <a:effectLst/>
                        </a:rPr>
                        <a:t> </a:t>
                      </a:r>
                      <a:r>
                        <a:rPr lang="ru-RU" sz="1800" dirty="0">
                          <a:effectLst/>
                        </a:rPr>
                        <a:t>запятой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274291898"/>
                  </a:ext>
                </a:extLst>
              </a:tr>
              <a:tr h="302836"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</a:rPr>
                        <a:t>Правильно</a:t>
                      </a:r>
                      <a:r>
                        <a:rPr lang="ru-RU" sz="1800" b="0" spc="-1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</a:rPr>
                        <a:t>определено</a:t>
                      </a:r>
                      <a:r>
                        <a:rPr lang="ru-RU" sz="1800" b="0" spc="-3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</a:rPr>
                        <a:t>предложение</a:t>
                      </a:r>
                      <a:r>
                        <a:rPr lang="ru-RU" sz="1800" b="0" spc="-1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</a:rPr>
                        <a:t>и</a:t>
                      </a:r>
                      <a:r>
                        <a:rPr lang="ru-RU" sz="1800" b="0" spc="-2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</a:rPr>
                        <a:t>место</a:t>
                      </a:r>
                      <a:r>
                        <a:rPr lang="ru-RU" sz="1800" b="0" spc="-2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</a:rPr>
                        <a:t>постановки</a:t>
                      </a:r>
                      <a:r>
                        <a:rPr lang="ru-RU" sz="1800" b="0" spc="-1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</a:rPr>
                        <a:t>запятой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800" b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18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6347121"/>
                  </a:ext>
                </a:extLst>
              </a:tr>
              <a:tr h="979405"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</a:rPr>
                        <a:t>Правильно</a:t>
                      </a:r>
                      <a:r>
                        <a:rPr lang="ru-RU" sz="1800" b="0" spc="27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</a:rPr>
                        <a:t>определено</a:t>
                      </a:r>
                      <a:r>
                        <a:rPr lang="ru-RU" sz="1800" b="0" spc="26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</a:rPr>
                        <a:t>предложение,</a:t>
                      </a:r>
                      <a:r>
                        <a:rPr lang="ru-RU" sz="1800" b="0" spc="26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</a:rPr>
                        <a:t>но</a:t>
                      </a:r>
                      <a:r>
                        <a:rPr lang="ru-RU" sz="1800" b="0" spc="26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</a:rPr>
                        <a:t>место</a:t>
                      </a:r>
                      <a:r>
                        <a:rPr lang="ru-RU" sz="1800" b="0" spc="26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</a:rPr>
                        <a:t>постановки</a:t>
                      </a:r>
                      <a:r>
                        <a:rPr lang="ru-RU" sz="1800" b="0" spc="26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</a:rPr>
                        <a:t>запятой</a:t>
                      </a:r>
                      <a:r>
                        <a:rPr lang="ru-RU" sz="1800" b="0" spc="26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</a:rPr>
                        <a:t>определено</a:t>
                      </a:r>
                      <a:r>
                        <a:rPr lang="ru-RU" sz="1800" b="0" spc="-28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</a:rPr>
                        <a:t>неверно.</a:t>
                      </a:r>
                    </a:p>
                    <a:p>
                      <a:pPr marL="67945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</a:rPr>
                        <a:t>ИЛИ</a:t>
                      </a:r>
                      <a:r>
                        <a:rPr lang="ru-RU" sz="1800" b="0" spc="-3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</a:rPr>
                        <a:t>Ответ</a:t>
                      </a:r>
                      <a:r>
                        <a:rPr lang="ru-RU" sz="1800" b="0" spc="-2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</a:rPr>
                        <a:t>неправильный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98259689"/>
                  </a:ext>
                </a:extLst>
              </a:tr>
              <a:tr h="301935"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Обоснование</a:t>
                      </a:r>
                      <a:r>
                        <a:rPr lang="ru-RU" sz="1800" spc="-25" dirty="0">
                          <a:effectLst/>
                        </a:rPr>
                        <a:t> </a:t>
                      </a:r>
                      <a:r>
                        <a:rPr lang="ru-RU" sz="1800" dirty="0">
                          <a:effectLst/>
                        </a:rPr>
                        <a:t>выбора</a:t>
                      </a:r>
                      <a:r>
                        <a:rPr lang="ru-RU" sz="1800" spc="-30" dirty="0">
                          <a:effectLst/>
                        </a:rPr>
                        <a:t> </a:t>
                      </a:r>
                      <a:r>
                        <a:rPr lang="ru-RU" sz="1800" dirty="0">
                          <a:effectLst/>
                        </a:rPr>
                        <a:t>предложения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3262210600"/>
                  </a:ext>
                </a:extLst>
              </a:tr>
              <a:tr h="301935"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</a:rPr>
                        <a:t>Верно</a:t>
                      </a:r>
                      <a:r>
                        <a:rPr lang="ru-RU" sz="1800" b="0" spc="-2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</a:rPr>
                        <a:t>обоснован</a:t>
                      </a:r>
                      <a:r>
                        <a:rPr lang="ru-RU" sz="1800" b="0" spc="-2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</a:rPr>
                        <a:t>выбор</a:t>
                      </a:r>
                      <a:r>
                        <a:rPr lang="ru-RU" sz="1800" b="0" spc="-2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</a:rPr>
                        <a:t>предложения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800" b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18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48124576"/>
                  </a:ext>
                </a:extLst>
              </a:tr>
              <a:tr h="580348">
                <a:tc>
                  <a:txBody>
                    <a:bodyPr/>
                    <a:lstStyle/>
                    <a:p>
                      <a:pPr marL="67945" marR="374523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</a:rPr>
                        <a:t>Обоснование отсутствует</a:t>
                      </a:r>
                      <a:r>
                        <a:rPr lang="ru-RU" sz="1800" b="0" spc="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</a:rPr>
                        <a:t>ИЛИ</a:t>
                      </a:r>
                      <a:r>
                        <a:rPr lang="ru-RU" sz="1800" b="0" spc="-4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</a:rPr>
                        <a:t>Ответ</a:t>
                      </a:r>
                      <a:r>
                        <a:rPr lang="ru-RU" sz="1800" b="0" spc="-3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</a:rPr>
                        <a:t>неправильный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12332320"/>
                  </a:ext>
                </a:extLst>
              </a:tr>
              <a:tr h="301935">
                <a:tc>
                  <a:txBody>
                    <a:bodyPr/>
                    <a:lstStyle/>
                    <a:p>
                      <a:pPr marL="67945" marR="60325" algn="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Максимальный</a:t>
                      </a:r>
                      <a:r>
                        <a:rPr lang="ru-RU" sz="1800" spc="-10">
                          <a:effectLst/>
                        </a:rPr>
                        <a:t> </a:t>
                      </a:r>
                      <a:r>
                        <a:rPr lang="ru-RU" sz="1800">
                          <a:effectLst/>
                        </a:rPr>
                        <a:t>балл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2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22321226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2574030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9215564"/>
              </p:ext>
            </p:extLst>
          </p:nvPr>
        </p:nvGraphicFramePr>
        <p:xfrm>
          <a:off x="251520" y="188640"/>
          <a:ext cx="8712968" cy="6533601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7722456">
                  <a:extLst>
                    <a:ext uri="{9D8B030D-6E8A-4147-A177-3AD203B41FA5}">
                      <a16:colId xmlns:a16="http://schemas.microsoft.com/office/drawing/2014/main" xmlns="" val="868042201"/>
                    </a:ext>
                  </a:extLst>
                </a:gridCol>
                <a:gridCol w="990512">
                  <a:extLst>
                    <a:ext uri="{9D8B030D-6E8A-4147-A177-3AD203B41FA5}">
                      <a16:colId xmlns:a16="http://schemas.microsoft.com/office/drawing/2014/main" xmlns="" val="3817178732"/>
                    </a:ext>
                  </a:extLst>
                </a:gridCol>
              </a:tblGrid>
              <a:tr h="330345">
                <a:tc>
                  <a:txBody>
                    <a:bodyPr/>
                    <a:lstStyle/>
                    <a:p>
                      <a:pPr marL="58420" marR="52705" algn="ctr"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Содержание</a:t>
                      </a:r>
                      <a:r>
                        <a:rPr lang="ru-RU" sz="1800" spc="-15" dirty="0">
                          <a:effectLst/>
                        </a:rPr>
                        <a:t> </a:t>
                      </a:r>
                      <a:r>
                        <a:rPr lang="ru-RU" sz="1800" dirty="0">
                          <a:effectLst/>
                        </a:rPr>
                        <a:t>верного</a:t>
                      </a:r>
                      <a:r>
                        <a:rPr lang="ru-RU" sz="1800" spc="-20" dirty="0">
                          <a:effectLst/>
                        </a:rPr>
                        <a:t> </a:t>
                      </a:r>
                      <a:r>
                        <a:rPr lang="ru-RU" sz="1800" dirty="0">
                          <a:effectLst/>
                        </a:rPr>
                        <a:t>ответа</a:t>
                      </a:r>
                      <a:r>
                        <a:rPr lang="ru-RU" sz="1800" spc="-15" dirty="0">
                          <a:effectLst/>
                        </a:rPr>
                        <a:t> </a:t>
                      </a:r>
                      <a:r>
                        <a:rPr lang="ru-RU" sz="1800" dirty="0">
                          <a:effectLst/>
                        </a:rPr>
                        <a:t>и</a:t>
                      </a:r>
                      <a:r>
                        <a:rPr lang="ru-RU" sz="1800" spc="-20" dirty="0">
                          <a:effectLst/>
                        </a:rPr>
                        <a:t> </a:t>
                      </a:r>
                      <a:r>
                        <a:rPr lang="ru-RU" sz="1800" dirty="0">
                          <a:effectLst/>
                        </a:rPr>
                        <a:t>указания</a:t>
                      </a:r>
                      <a:r>
                        <a:rPr lang="ru-RU" sz="1800" spc="-15" dirty="0">
                          <a:effectLst/>
                        </a:rPr>
                        <a:t> </a:t>
                      </a:r>
                      <a:r>
                        <a:rPr lang="ru-RU" sz="1800" dirty="0">
                          <a:effectLst/>
                        </a:rPr>
                        <a:t>по</a:t>
                      </a:r>
                      <a:r>
                        <a:rPr lang="ru-RU" sz="1800" spc="-10" dirty="0">
                          <a:effectLst/>
                        </a:rPr>
                        <a:t> </a:t>
                      </a:r>
                      <a:r>
                        <a:rPr lang="ru-RU" sz="1800" dirty="0">
                          <a:effectLst/>
                        </a:rPr>
                        <a:t>оцениванию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9220" marR="102235" algn="ctr"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Баллы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889777868"/>
                  </a:ext>
                </a:extLst>
              </a:tr>
              <a:tr h="2271984">
                <a:tc>
                  <a:txBody>
                    <a:bodyPr/>
                    <a:lstStyle/>
                    <a:p>
                      <a:pPr marL="67945">
                        <a:spcBef>
                          <a:spcPts val="13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Правильный</a:t>
                      </a:r>
                      <a:r>
                        <a:rPr lang="ru-RU" sz="1800" spc="-20" dirty="0">
                          <a:effectLst/>
                        </a:rPr>
                        <a:t> </a:t>
                      </a:r>
                      <a:r>
                        <a:rPr lang="ru-RU" sz="1800" dirty="0">
                          <a:effectLst/>
                        </a:rPr>
                        <a:t>ответ</a:t>
                      </a:r>
                      <a:r>
                        <a:rPr lang="ru-RU" sz="1800" spc="-15" dirty="0">
                          <a:effectLst/>
                        </a:rPr>
                        <a:t> </a:t>
                      </a:r>
                      <a:r>
                        <a:rPr lang="ru-RU" sz="1800" dirty="0">
                          <a:effectLst/>
                        </a:rPr>
                        <a:t>должен</a:t>
                      </a:r>
                      <a:r>
                        <a:rPr lang="ru-RU" sz="1800" spc="-20" dirty="0">
                          <a:effectLst/>
                        </a:rPr>
                        <a:t> </a:t>
                      </a:r>
                      <a:r>
                        <a:rPr lang="ru-RU" sz="1800" dirty="0">
                          <a:effectLst/>
                        </a:rPr>
                        <a:t>содержать</a:t>
                      </a:r>
                      <a:r>
                        <a:rPr lang="ru-RU" sz="1800" spc="-20" dirty="0">
                          <a:effectLst/>
                        </a:rPr>
                        <a:t> </a:t>
                      </a:r>
                      <a:r>
                        <a:rPr lang="ru-RU" sz="1800" dirty="0">
                          <a:effectLst/>
                        </a:rPr>
                        <a:t>следующие</a:t>
                      </a:r>
                      <a:r>
                        <a:rPr lang="ru-RU" sz="1800" spc="-15" dirty="0">
                          <a:effectLst/>
                        </a:rPr>
                        <a:t> </a:t>
                      </a:r>
                      <a:r>
                        <a:rPr lang="ru-RU" sz="1800" u="sng" dirty="0">
                          <a:effectLst/>
                        </a:rPr>
                        <a:t>элементы</a:t>
                      </a:r>
                      <a:r>
                        <a:rPr lang="ru-RU" sz="1800" dirty="0">
                          <a:effectLst/>
                        </a:rPr>
                        <a:t>:</a:t>
                      </a:r>
                    </a:p>
                    <a:p>
                      <a:pPr marL="342900" marR="61595" lvl="0" indent="-342900">
                        <a:spcAft>
                          <a:spcPts val="0"/>
                        </a:spcAft>
                        <a:buSzPts val="1200"/>
                        <a:buFont typeface="Times New Roman" panose="02020603050405020304" pitchFamily="18" charset="0"/>
                        <a:buAutoNum type="arabicParenR"/>
                        <a:tabLst>
                          <a:tab pos="255905" algn="l"/>
                        </a:tabLst>
                      </a:pPr>
                      <a:r>
                        <a:rPr lang="ru-RU" sz="1800" dirty="0">
                          <a:effectLst/>
                        </a:rPr>
                        <a:t>распознавание</a:t>
                      </a:r>
                      <a:r>
                        <a:rPr lang="ru-RU" sz="1800" spc="155" dirty="0">
                          <a:effectLst/>
                        </a:rPr>
                        <a:t> </a:t>
                      </a:r>
                      <a:r>
                        <a:rPr lang="ru-RU" sz="1800" dirty="0">
                          <a:effectLst/>
                        </a:rPr>
                        <a:t>предложения</a:t>
                      </a:r>
                      <a:r>
                        <a:rPr lang="ru-RU" sz="1800" spc="155" dirty="0">
                          <a:effectLst/>
                        </a:rPr>
                        <a:t> </a:t>
                      </a:r>
                      <a:r>
                        <a:rPr lang="ru-RU" sz="1800" dirty="0">
                          <a:effectLst/>
                        </a:rPr>
                        <a:t>и</a:t>
                      </a:r>
                      <a:r>
                        <a:rPr lang="ru-RU" sz="1800" spc="155" dirty="0">
                          <a:effectLst/>
                        </a:rPr>
                        <a:t> </a:t>
                      </a:r>
                      <a:r>
                        <a:rPr lang="ru-RU" sz="1800" dirty="0">
                          <a:effectLst/>
                        </a:rPr>
                        <a:t>мест</a:t>
                      </a:r>
                      <a:r>
                        <a:rPr lang="ru-RU" sz="1800" spc="150" dirty="0">
                          <a:effectLst/>
                        </a:rPr>
                        <a:t> </a:t>
                      </a:r>
                      <a:r>
                        <a:rPr lang="ru-RU" sz="1800" dirty="0">
                          <a:effectLst/>
                        </a:rPr>
                        <a:t>расстановки</a:t>
                      </a:r>
                      <a:r>
                        <a:rPr lang="ru-RU" sz="1800" spc="155" dirty="0">
                          <a:effectLst/>
                        </a:rPr>
                        <a:t> </a:t>
                      </a:r>
                      <a:r>
                        <a:rPr lang="ru-RU" sz="1800" dirty="0">
                          <a:effectLst/>
                        </a:rPr>
                        <a:t>запятых:</a:t>
                      </a:r>
                      <a:r>
                        <a:rPr lang="ru-RU" sz="1800" spc="155" dirty="0">
                          <a:effectLst/>
                        </a:rPr>
                        <a:t> </a:t>
                      </a:r>
                      <a:r>
                        <a:rPr lang="ru-RU" sz="1800" dirty="0">
                          <a:effectLst/>
                        </a:rPr>
                        <a:t>Друзья,</a:t>
                      </a:r>
                      <a:r>
                        <a:rPr lang="ru-RU" sz="1800" spc="155" dirty="0">
                          <a:effectLst/>
                        </a:rPr>
                        <a:t> </a:t>
                      </a:r>
                      <a:r>
                        <a:rPr lang="ru-RU" sz="1800" dirty="0">
                          <a:effectLst/>
                        </a:rPr>
                        <a:t>вы</a:t>
                      </a:r>
                      <a:r>
                        <a:rPr lang="ru-RU" sz="1800" spc="155" dirty="0">
                          <a:effectLst/>
                        </a:rPr>
                        <a:t> </a:t>
                      </a:r>
                      <a:r>
                        <a:rPr lang="ru-RU" sz="1800" dirty="0">
                          <a:effectLst/>
                        </a:rPr>
                        <a:t>делаете</a:t>
                      </a:r>
                      <a:r>
                        <a:rPr lang="ru-RU" sz="1800" spc="-285" dirty="0">
                          <a:effectLst/>
                        </a:rPr>
                        <a:t> </a:t>
                      </a:r>
                      <a:r>
                        <a:rPr lang="ru-RU" sz="1800" dirty="0">
                          <a:effectLst/>
                        </a:rPr>
                        <a:t>доброе</a:t>
                      </a:r>
                      <a:r>
                        <a:rPr lang="ru-RU" sz="1800" spc="-5" dirty="0">
                          <a:effectLst/>
                        </a:rPr>
                        <a:t> </a:t>
                      </a:r>
                      <a:r>
                        <a:rPr lang="ru-RU" sz="1800" dirty="0">
                          <a:effectLst/>
                        </a:rPr>
                        <a:t>дело, помогая обустроить место вокруг</a:t>
                      </a:r>
                      <a:r>
                        <a:rPr lang="ru-RU" sz="1800" spc="-5" dirty="0">
                          <a:effectLst/>
                        </a:rPr>
                        <a:t> </a:t>
                      </a:r>
                      <a:r>
                        <a:rPr lang="ru-RU" sz="1800" dirty="0">
                          <a:effectLst/>
                        </a:rPr>
                        <a:t>родника;</a:t>
                      </a:r>
                    </a:p>
                    <a:p>
                      <a:pPr marL="342900" marR="62230" lvl="0" indent="-342900">
                        <a:spcAft>
                          <a:spcPts val="0"/>
                        </a:spcAft>
                        <a:buSzPts val="1200"/>
                        <a:buFont typeface="Times New Roman" panose="02020603050405020304" pitchFamily="18" charset="0"/>
                        <a:buAutoNum type="arabicParenR"/>
                        <a:tabLst>
                          <a:tab pos="311150" algn="l"/>
                        </a:tabLst>
                      </a:pPr>
                      <a:r>
                        <a:rPr lang="ru-RU" sz="1800" dirty="0">
                          <a:effectLst/>
                        </a:rPr>
                        <a:t>обоснование</a:t>
                      </a:r>
                      <a:r>
                        <a:rPr lang="ru-RU" sz="1800" spc="5" dirty="0">
                          <a:effectLst/>
                        </a:rPr>
                        <a:t> </a:t>
                      </a:r>
                      <a:r>
                        <a:rPr lang="ru-RU" sz="1800" dirty="0">
                          <a:effectLst/>
                        </a:rPr>
                        <a:t>выбора</a:t>
                      </a:r>
                      <a:r>
                        <a:rPr lang="ru-RU" sz="1800" spc="5" dirty="0">
                          <a:effectLst/>
                        </a:rPr>
                        <a:t> </a:t>
                      </a:r>
                      <a:r>
                        <a:rPr lang="ru-RU" sz="1800" dirty="0">
                          <a:effectLst/>
                        </a:rPr>
                        <a:t>предложения,</a:t>
                      </a:r>
                      <a:r>
                        <a:rPr lang="ru-RU" sz="1800" spc="5" dirty="0">
                          <a:effectLst/>
                        </a:rPr>
                        <a:t> </a:t>
                      </a:r>
                      <a:r>
                        <a:rPr lang="ru-RU" sz="1800" dirty="0">
                          <a:effectLst/>
                        </a:rPr>
                        <a:t>называние</a:t>
                      </a:r>
                      <a:r>
                        <a:rPr lang="ru-RU" sz="1800" spc="5" dirty="0">
                          <a:effectLst/>
                        </a:rPr>
                        <a:t> </a:t>
                      </a:r>
                      <a:r>
                        <a:rPr lang="ru-RU" sz="1800" dirty="0">
                          <a:effectLst/>
                        </a:rPr>
                        <a:t>пунктуационных</a:t>
                      </a:r>
                      <a:r>
                        <a:rPr lang="ru-RU" sz="1800" spc="5" dirty="0">
                          <a:effectLst/>
                        </a:rPr>
                        <a:t> </a:t>
                      </a:r>
                      <a:r>
                        <a:rPr lang="ru-RU" sz="1800" dirty="0">
                          <a:effectLst/>
                        </a:rPr>
                        <a:t>отрезков,</a:t>
                      </a:r>
                      <a:r>
                        <a:rPr lang="ru-RU" sz="1800" spc="-285" dirty="0">
                          <a:effectLst/>
                        </a:rPr>
                        <a:t> </a:t>
                      </a:r>
                      <a:r>
                        <a:rPr lang="ru-RU" sz="1800" dirty="0">
                          <a:effectLst/>
                        </a:rPr>
                        <a:t>например:</a:t>
                      </a:r>
                      <a:r>
                        <a:rPr lang="ru-RU" sz="1800" spc="-5" dirty="0">
                          <a:effectLst/>
                        </a:rPr>
                        <a:t> </a:t>
                      </a:r>
                      <a:r>
                        <a:rPr lang="ru-RU" sz="1800" dirty="0">
                          <a:effectLst/>
                        </a:rPr>
                        <a:t>это</a:t>
                      </a:r>
                      <a:r>
                        <a:rPr lang="ru-RU" sz="1800" spc="-5" dirty="0">
                          <a:effectLst/>
                        </a:rPr>
                        <a:t> </a:t>
                      </a:r>
                      <a:r>
                        <a:rPr lang="ru-RU" sz="1800" dirty="0">
                          <a:effectLst/>
                        </a:rPr>
                        <a:t>предложение</a:t>
                      </a:r>
                      <a:r>
                        <a:rPr lang="ru-RU" sz="1800" spc="-5" dirty="0">
                          <a:effectLst/>
                        </a:rPr>
                        <a:t> </a:t>
                      </a:r>
                      <a:r>
                        <a:rPr lang="ru-RU" sz="1800" dirty="0">
                          <a:effectLst/>
                        </a:rPr>
                        <a:t>с</a:t>
                      </a:r>
                      <a:r>
                        <a:rPr lang="ru-RU" sz="1800" spc="-5" dirty="0">
                          <a:effectLst/>
                        </a:rPr>
                        <a:t> </a:t>
                      </a:r>
                      <a:r>
                        <a:rPr lang="ru-RU" sz="1800" dirty="0">
                          <a:effectLst/>
                        </a:rPr>
                        <a:t>обращением и</a:t>
                      </a:r>
                      <a:r>
                        <a:rPr lang="ru-RU" sz="1800" spc="-10" dirty="0">
                          <a:effectLst/>
                        </a:rPr>
                        <a:t> </a:t>
                      </a:r>
                      <a:r>
                        <a:rPr lang="ru-RU" sz="1800" dirty="0">
                          <a:effectLst/>
                        </a:rPr>
                        <a:t>деепричастным</a:t>
                      </a:r>
                      <a:r>
                        <a:rPr lang="ru-RU" sz="1800" spc="-10" dirty="0">
                          <a:effectLst/>
                        </a:rPr>
                        <a:t> </a:t>
                      </a:r>
                      <a:r>
                        <a:rPr lang="ru-RU" sz="1800" dirty="0">
                          <a:effectLst/>
                        </a:rPr>
                        <a:t>оборотом.</a:t>
                      </a:r>
                    </a:p>
                    <a:p>
                      <a:pPr marL="67945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ИЛИ</a:t>
                      </a:r>
                      <a:r>
                        <a:rPr lang="ru-RU" sz="1800" spc="140" dirty="0">
                          <a:effectLst/>
                        </a:rPr>
                        <a:t> </a:t>
                      </a:r>
                      <a:r>
                        <a:rPr lang="ru-RU" sz="1800" dirty="0">
                          <a:effectLst/>
                        </a:rPr>
                        <a:t>Обращение</a:t>
                      </a:r>
                      <a:r>
                        <a:rPr lang="ru-RU" sz="1800" spc="145" dirty="0">
                          <a:effectLst/>
                        </a:rPr>
                        <a:t> </a:t>
                      </a:r>
                      <a:r>
                        <a:rPr lang="ru-RU" sz="1800" dirty="0">
                          <a:effectLst/>
                        </a:rPr>
                        <a:t>стоит</a:t>
                      </a:r>
                      <a:r>
                        <a:rPr lang="ru-RU" sz="1800" spc="140" dirty="0">
                          <a:effectLst/>
                        </a:rPr>
                        <a:t> </a:t>
                      </a:r>
                      <a:r>
                        <a:rPr lang="ru-RU" sz="1800" dirty="0">
                          <a:effectLst/>
                        </a:rPr>
                        <a:t>в</a:t>
                      </a:r>
                      <a:r>
                        <a:rPr lang="ru-RU" sz="1800" spc="140" dirty="0">
                          <a:effectLst/>
                        </a:rPr>
                        <a:t> </a:t>
                      </a:r>
                      <a:r>
                        <a:rPr lang="ru-RU" sz="1800" dirty="0">
                          <a:effectLst/>
                        </a:rPr>
                        <a:t>начале</a:t>
                      </a:r>
                      <a:r>
                        <a:rPr lang="ru-RU" sz="1800" spc="140" dirty="0">
                          <a:effectLst/>
                        </a:rPr>
                        <a:t> </a:t>
                      </a:r>
                      <a:r>
                        <a:rPr lang="ru-RU" sz="1800" dirty="0">
                          <a:effectLst/>
                        </a:rPr>
                        <a:t>предложения,</a:t>
                      </a:r>
                      <a:r>
                        <a:rPr lang="ru-RU" sz="1800" spc="145" dirty="0">
                          <a:effectLst/>
                        </a:rPr>
                        <a:t> </a:t>
                      </a:r>
                      <a:r>
                        <a:rPr lang="ru-RU" sz="1800" dirty="0">
                          <a:effectLst/>
                        </a:rPr>
                        <a:t>деепричастный</a:t>
                      </a:r>
                      <a:r>
                        <a:rPr lang="ru-RU" sz="1800" spc="140" dirty="0">
                          <a:effectLst/>
                        </a:rPr>
                        <a:t> </a:t>
                      </a:r>
                      <a:r>
                        <a:rPr lang="ru-RU" sz="1800" dirty="0">
                          <a:effectLst/>
                        </a:rPr>
                        <a:t>оборот</a:t>
                      </a:r>
                      <a:r>
                        <a:rPr lang="ru-RU" sz="1800" spc="140" dirty="0">
                          <a:effectLst/>
                        </a:rPr>
                        <a:t> </a:t>
                      </a:r>
                      <a:r>
                        <a:rPr lang="ru-RU" sz="1800" dirty="0">
                          <a:effectLst/>
                        </a:rPr>
                        <a:t>завершает</a:t>
                      </a:r>
                      <a:r>
                        <a:rPr lang="ru-RU" sz="1800" spc="-285" dirty="0">
                          <a:effectLst/>
                        </a:rPr>
                        <a:t> </a:t>
                      </a:r>
                      <a:r>
                        <a:rPr lang="ru-RU" sz="1800" dirty="0">
                          <a:effectLst/>
                        </a:rPr>
                        <a:t>предложение.</a:t>
                      </a:r>
                    </a:p>
                    <a:p>
                      <a:pPr marL="67945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Обоснование</a:t>
                      </a:r>
                      <a:r>
                        <a:rPr lang="ru-RU" sz="1800" spc="-15" dirty="0">
                          <a:effectLst/>
                        </a:rPr>
                        <a:t> </a:t>
                      </a:r>
                      <a:r>
                        <a:rPr lang="ru-RU" sz="1800" dirty="0">
                          <a:effectLst/>
                        </a:rPr>
                        <a:t>выбора</a:t>
                      </a:r>
                      <a:r>
                        <a:rPr lang="ru-RU" sz="1800" spc="-15" dirty="0">
                          <a:effectLst/>
                        </a:rPr>
                        <a:t> </a:t>
                      </a:r>
                      <a:r>
                        <a:rPr lang="ru-RU" sz="1800" dirty="0">
                          <a:effectLst/>
                        </a:rPr>
                        <a:t>предложения</a:t>
                      </a:r>
                      <a:r>
                        <a:rPr lang="ru-RU" sz="1800" spc="-20" dirty="0">
                          <a:effectLst/>
                        </a:rPr>
                        <a:t> </a:t>
                      </a:r>
                      <a:r>
                        <a:rPr lang="ru-RU" sz="1800" dirty="0">
                          <a:effectLst/>
                        </a:rPr>
                        <a:t>может</a:t>
                      </a:r>
                      <a:r>
                        <a:rPr lang="ru-RU" sz="1800" spc="-15" dirty="0">
                          <a:effectLst/>
                        </a:rPr>
                        <a:t> </a:t>
                      </a:r>
                      <a:r>
                        <a:rPr lang="ru-RU" sz="1800" dirty="0">
                          <a:effectLst/>
                        </a:rPr>
                        <a:t>быть</a:t>
                      </a:r>
                      <a:r>
                        <a:rPr lang="ru-RU" sz="1800" spc="-20" dirty="0">
                          <a:effectLst/>
                        </a:rPr>
                        <a:t> </a:t>
                      </a:r>
                      <a:r>
                        <a:rPr lang="ru-RU" sz="1800" dirty="0">
                          <a:effectLst/>
                        </a:rPr>
                        <a:t>сформулировано</a:t>
                      </a:r>
                      <a:r>
                        <a:rPr lang="ru-RU" sz="1800" spc="-15" dirty="0">
                          <a:effectLst/>
                        </a:rPr>
                        <a:t> </a:t>
                      </a:r>
                      <a:r>
                        <a:rPr lang="ru-RU" sz="1800" dirty="0">
                          <a:effectLst/>
                        </a:rPr>
                        <a:t>иначе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945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920492843"/>
                  </a:ext>
                </a:extLst>
              </a:tr>
              <a:tr h="331330">
                <a:tc>
                  <a:txBody>
                    <a:bodyPr/>
                    <a:lstStyle/>
                    <a:p>
                      <a:pPr marL="67945"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Распознавание</a:t>
                      </a:r>
                      <a:r>
                        <a:rPr lang="ru-RU" sz="1800" spc="-30">
                          <a:effectLst/>
                        </a:rPr>
                        <a:t> </a:t>
                      </a:r>
                      <a:r>
                        <a:rPr lang="ru-RU" sz="1800">
                          <a:effectLst/>
                        </a:rPr>
                        <a:t>предложения</a:t>
                      </a:r>
                      <a:r>
                        <a:rPr lang="ru-RU" sz="1800" spc="-25">
                          <a:effectLst/>
                        </a:rPr>
                        <a:t> </a:t>
                      </a:r>
                      <a:r>
                        <a:rPr lang="ru-RU" sz="1800">
                          <a:effectLst/>
                        </a:rPr>
                        <a:t>и</a:t>
                      </a:r>
                      <a:r>
                        <a:rPr lang="ru-RU" sz="1800" spc="-30">
                          <a:effectLst/>
                        </a:rPr>
                        <a:t> </a:t>
                      </a:r>
                      <a:r>
                        <a:rPr lang="ru-RU" sz="1800">
                          <a:effectLst/>
                        </a:rPr>
                        <a:t>мест</a:t>
                      </a:r>
                      <a:r>
                        <a:rPr lang="ru-RU" sz="1800" spc="-30">
                          <a:effectLst/>
                        </a:rPr>
                        <a:t> </a:t>
                      </a:r>
                      <a:r>
                        <a:rPr lang="ru-RU" sz="1800">
                          <a:effectLst/>
                        </a:rPr>
                        <a:t>расстановки</a:t>
                      </a:r>
                      <a:r>
                        <a:rPr lang="ru-RU" sz="1800" spc="-30">
                          <a:effectLst/>
                        </a:rPr>
                        <a:t> </a:t>
                      </a:r>
                      <a:r>
                        <a:rPr lang="ru-RU" sz="1800">
                          <a:effectLst/>
                        </a:rPr>
                        <a:t>запятых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945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980753801"/>
                  </a:ext>
                </a:extLst>
              </a:tr>
              <a:tr h="330345">
                <a:tc>
                  <a:txBody>
                    <a:bodyPr/>
                    <a:lstStyle/>
                    <a:p>
                      <a:pPr marL="67945">
                        <a:spcBef>
                          <a:spcPts val="130"/>
                        </a:spcBef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</a:rPr>
                        <a:t>Правильно</a:t>
                      </a:r>
                      <a:r>
                        <a:rPr lang="ru-RU" sz="1800" b="0" spc="-2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</a:rPr>
                        <a:t>определено</a:t>
                      </a:r>
                      <a:r>
                        <a:rPr lang="ru-RU" sz="1800" b="0" spc="-3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</a:rPr>
                        <a:t>предложение</a:t>
                      </a:r>
                      <a:r>
                        <a:rPr lang="ru-RU" sz="1800" b="0" spc="-2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</a:rPr>
                        <a:t>и</a:t>
                      </a:r>
                      <a:r>
                        <a:rPr lang="ru-RU" sz="1800" b="0" spc="-2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</a:rPr>
                        <a:t>расставлены</a:t>
                      </a:r>
                      <a:r>
                        <a:rPr lang="ru-RU" sz="1800" b="0" spc="-2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</a:rPr>
                        <a:t>знаки</a:t>
                      </a:r>
                      <a:r>
                        <a:rPr lang="ru-RU" sz="1800" b="0" spc="-2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</a:rPr>
                        <a:t>препинания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6985" algn="ctr">
                        <a:spcBef>
                          <a:spcPts val="130"/>
                        </a:spcBef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11245580"/>
                  </a:ext>
                </a:extLst>
              </a:tr>
              <a:tr h="602510">
                <a:tc>
                  <a:txBody>
                    <a:bodyPr/>
                    <a:lstStyle/>
                    <a:p>
                      <a:pPr marL="67945" marR="60960">
                        <a:spcBef>
                          <a:spcPts val="130"/>
                        </a:spcBef>
                        <a:spcAft>
                          <a:spcPts val="0"/>
                        </a:spcAft>
                        <a:tabLst>
                          <a:tab pos="916305" algn="l"/>
                          <a:tab pos="1801495" algn="l"/>
                          <a:tab pos="2836545" algn="l"/>
                          <a:tab pos="3213100" algn="l"/>
                          <a:tab pos="4135120" algn="l"/>
                          <a:tab pos="4704080" algn="l"/>
                        </a:tabLst>
                      </a:pPr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</a:rPr>
                        <a:t>Правильно</a:t>
                      </a:r>
                      <a:r>
                        <a:rPr lang="ru-RU" sz="1800" b="0" baseline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</a:rPr>
                        <a:t>определено</a:t>
                      </a:r>
                      <a:r>
                        <a:rPr lang="ru-RU" sz="1800" b="0" baseline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</a:rPr>
                        <a:t>предложение,</a:t>
                      </a:r>
                      <a:r>
                        <a:rPr lang="ru-RU" sz="1800" b="0" baseline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</a:rPr>
                        <a:t>при</a:t>
                      </a:r>
                      <a:r>
                        <a:rPr lang="ru-RU" sz="1800" b="0" baseline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</a:rPr>
                        <a:t>расстановке</a:t>
                      </a:r>
                      <a:r>
                        <a:rPr lang="ru-RU" sz="1800" b="0" baseline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</a:rPr>
                        <a:t>знаков</a:t>
                      </a:r>
                      <a:r>
                        <a:rPr lang="ru-RU" sz="1800" b="0" baseline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800" b="0" spc="-5" dirty="0" smtClean="0">
                          <a:solidFill>
                            <a:schemeClr val="tx1"/>
                          </a:solidFill>
                          <a:effectLst/>
                        </a:rPr>
                        <a:t>препинания</a:t>
                      </a:r>
                      <a:r>
                        <a:rPr lang="ru-RU" sz="1800" b="0" spc="-285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</a:rPr>
                        <a:t>допущена</a:t>
                      </a:r>
                      <a:r>
                        <a:rPr lang="ru-RU" sz="1800" b="0" spc="-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</a:rPr>
                        <a:t>одна ошибка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6985" algn="ctr">
                        <a:spcBef>
                          <a:spcPts val="130"/>
                        </a:spcBef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0157708"/>
                  </a:ext>
                </a:extLst>
              </a:tr>
              <a:tr h="875661">
                <a:tc>
                  <a:txBody>
                    <a:bodyPr/>
                    <a:lstStyle/>
                    <a:p>
                      <a:pPr marL="67945" marR="60960">
                        <a:spcBef>
                          <a:spcPts val="130"/>
                        </a:spcBef>
                        <a:spcAft>
                          <a:spcPts val="0"/>
                        </a:spcAft>
                        <a:tabLst>
                          <a:tab pos="916305" algn="l"/>
                          <a:tab pos="1801495" algn="l"/>
                          <a:tab pos="2836545" algn="l"/>
                          <a:tab pos="3213100" algn="l"/>
                          <a:tab pos="4135120" algn="l"/>
                          <a:tab pos="4704080" algn="l"/>
                        </a:tabLst>
                      </a:pPr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</a:rPr>
                        <a:t>Правильно</a:t>
                      </a:r>
                      <a:r>
                        <a:rPr lang="ru-RU" sz="1800" b="0" baseline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</a:rPr>
                        <a:t>определено</a:t>
                      </a: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</a:rPr>
                        <a:t>	предложение,	при	</a:t>
                      </a:r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</a:rPr>
                        <a:t>расстановке</a:t>
                      </a:r>
                      <a:r>
                        <a:rPr lang="ru-RU" sz="1800" b="0" baseline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</a:rPr>
                        <a:t>знаков</a:t>
                      </a:r>
                      <a:r>
                        <a:rPr lang="ru-RU" sz="1800" b="0" baseline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800" b="0" spc="-5" dirty="0" smtClean="0">
                          <a:solidFill>
                            <a:schemeClr val="tx1"/>
                          </a:solidFill>
                          <a:effectLst/>
                        </a:rPr>
                        <a:t>препинания</a:t>
                      </a:r>
                      <a:r>
                        <a:rPr lang="ru-RU" sz="1800" b="0" spc="-285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</a:rPr>
                        <a:t>допущено</a:t>
                      </a:r>
                      <a:r>
                        <a:rPr lang="ru-RU" sz="1800" b="0" spc="-1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</a:rPr>
                        <a:t>две ошибки или более.</a:t>
                      </a:r>
                    </a:p>
                    <a:p>
                      <a:pPr marL="67945"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</a:rPr>
                        <a:t>ИЛИ</a:t>
                      </a:r>
                      <a:r>
                        <a:rPr lang="ru-RU" sz="1800" b="0" spc="-3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</a:rPr>
                        <a:t>Ответ</a:t>
                      </a:r>
                      <a:r>
                        <a:rPr lang="ru-RU" sz="1800" b="0" spc="-2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</a:rPr>
                        <a:t>неправильный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6985" algn="ctr">
                        <a:spcBef>
                          <a:spcPts val="130"/>
                        </a:spcBef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18356991"/>
                  </a:ext>
                </a:extLst>
              </a:tr>
              <a:tr h="330345">
                <a:tc>
                  <a:txBody>
                    <a:bodyPr/>
                    <a:lstStyle/>
                    <a:p>
                      <a:pPr marL="67945"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Обоснование</a:t>
                      </a:r>
                      <a:r>
                        <a:rPr lang="ru-RU" sz="1800" spc="-35">
                          <a:effectLst/>
                        </a:rPr>
                        <a:t> </a:t>
                      </a:r>
                      <a:r>
                        <a:rPr lang="ru-RU" sz="1800">
                          <a:effectLst/>
                        </a:rPr>
                        <a:t>выбора</a:t>
                      </a:r>
                      <a:r>
                        <a:rPr lang="ru-RU" sz="1800" spc="-35">
                          <a:effectLst/>
                        </a:rPr>
                        <a:t> </a:t>
                      </a:r>
                      <a:r>
                        <a:rPr lang="ru-RU" sz="1800">
                          <a:effectLst/>
                        </a:rPr>
                        <a:t>предложения,</a:t>
                      </a:r>
                      <a:r>
                        <a:rPr lang="ru-RU" sz="1800" spc="-30">
                          <a:effectLst/>
                        </a:rPr>
                        <a:t> </a:t>
                      </a:r>
                      <a:r>
                        <a:rPr lang="ru-RU" sz="1800">
                          <a:effectLst/>
                        </a:rPr>
                        <a:t>называние</a:t>
                      </a:r>
                      <a:r>
                        <a:rPr lang="ru-RU" sz="1800" spc="-35">
                          <a:effectLst/>
                        </a:rPr>
                        <a:t> </a:t>
                      </a:r>
                      <a:r>
                        <a:rPr lang="ru-RU" sz="1800">
                          <a:effectLst/>
                        </a:rPr>
                        <a:t>пунктуационных</a:t>
                      </a:r>
                      <a:r>
                        <a:rPr lang="ru-RU" sz="1800" spc="-25">
                          <a:effectLst/>
                        </a:rPr>
                        <a:t> </a:t>
                      </a:r>
                      <a:r>
                        <a:rPr lang="ru-RU" sz="1800">
                          <a:effectLst/>
                        </a:rPr>
                        <a:t>отрезков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945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2741209858"/>
                  </a:ext>
                </a:extLst>
              </a:tr>
              <a:tr h="330345">
                <a:tc>
                  <a:txBody>
                    <a:bodyPr/>
                    <a:lstStyle/>
                    <a:p>
                      <a:pPr marL="67945">
                        <a:spcBef>
                          <a:spcPts val="130"/>
                        </a:spcBef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</a:rPr>
                        <a:t>Верно</a:t>
                      </a:r>
                      <a:r>
                        <a:rPr lang="ru-RU" sz="1800" b="0" spc="-3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</a:rPr>
                        <a:t>обоснован</a:t>
                      </a:r>
                      <a:r>
                        <a:rPr lang="ru-RU" sz="1800" b="0" spc="-3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</a:rPr>
                        <a:t>выбор</a:t>
                      </a:r>
                      <a:r>
                        <a:rPr lang="ru-RU" sz="1800" b="0" spc="-3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</a:rPr>
                        <a:t>предложения:</a:t>
                      </a:r>
                      <a:r>
                        <a:rPr lang="ru-RU" sz="1800" b="0" spc="-2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</a:rPr>
                        <a:t>названы</a:t>
                      </a:r>
                      <a:r>
                        <a:rPr lang="ru-RU" sz="1800" b="0" spc="-2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</a:rPr>
                        <a:t>два</a:t>
                      </a:r>
                      <a:r>
                        <a:rPr lang="ru-RU" sz="1800" b="0" spc="-2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</a:rPr>
                        <a:t>пунктуационных</a:t>
                      </a:r>
                      <a:r>
                        <a:rPr lang="ru-RU" sz="1800" b="0" spc="-3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</a:rPr>
                        <a:t>отрезка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6985" algn="ctr">
                        <a:spcBef>
                          <a:spcPts val="130"/>
                        </a:spcBef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07812181"/>
                  </a:ext>
                </a:extLst>
              </a:tr>
              <a:tr h="602510">
                <a:tc>
                  <a:txBody>
                    <a:bodyPr/>
                    <a:lstStyle/>
                    <a:p>
                      <a:pPr marL="67945" marR="1504950">
                        <a:spcBef>
                          <a:spcPts val="130"/>
                        </a:spcBef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</a:rPr>
                        <a:t>Верно</a:t>
                      </a:r>
                      <a:r>
                        <a:rPr lang="ru-RU" sz="1800" b="0" spc="-3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</a:rPr>
                        <a:t>назван</a:t>
                      </a:r>
                      <a:r>
                        <a:rPr lang="ru-RU" sz="1800" b="0" spc="-2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</a:rPr>
                        <a:t>только</a:t>
                      </a:r>
                      <a:r>
                        <a:rPr lang="ru-RU" sz="1800" b="0" spc="-2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</a:rPr>
                        <a:t>один</a:t>
                      </a:r>
                      <a:r>
                        <a:rPr lang="ru-RU" sz="1800" b="0" spc="-2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</a:rPr>
                        <a:t>из</a:t>
                      </a:r>
                      <a:r>
                        <a:rPr lang="ru-RU" sz="1800" b="0" spc="-2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</a:rPr>
                        <a:t>пунктуационных</a:t>
                      </a:r>
                      <a:r>
                        <a:rPr lang="ru-RU" sz="1800" b="0" spc="-2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</a:rPr>
                        <a:t>отрезков.</a:t>
                      </a:r>
                      <a:r>
                        <a:rPr lang="ru-RU" sz="1800" b="0" spc="-28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800" b="0" spc="-285" dirty="0" smtClean="0">
                          <a:solidFill>
                            <a:schemeClr val="tx1"/>
                          </a:solidFill>
                          <a:effectLst/>
                        </a:rPr>
                        <a:t>          </a:t>
                      </a:r>
                    </a:p>
                    <a:p>
                      <a:pPr marL="67945" marR="1504950">
                        <a:spcBef>
                          <a:spcPts val="130"/>
                        </a:spcBef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</a:rPr>
                        <a:t>ИЛИ</a:t>
                      </a:r>
                      <a:r>
                        <a:rPr lang="ru-RU" sz="1800" b="0" spc="-1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</a:rPr>
                        <a:t>Ответ</a:t>
                      </a:r>
                      <a:r>
                        <a:rPr lang="ru-RU" sz="1800" b="0" spc="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</a:rPr>
                        <a:t>неправильный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6985" algn="ctr">
                        <a:spcBef>
                          <a:spcPts val="130"/>
                        </a:spcBef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36817744"/>
                  </a:ext>
                </a:extLst>
              </a:tr>
              <a:tr h="331330">
                <a:tc>
                  <a:txBody>
                    <a:bodyPr/>
                    <a:lstStyle/>
                    <a:p>
                      <a:pPr marL="67945" marR="60325" algn="r">
                        <a:spcBef>
                          <a:spcPts val="135"/>
                        </a:spcBef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Максимальный</a:t>
                      </a:r>
                      <a:r>
                        <a:rPr lang="ru-RU" sz="1800" spc="-10">
                          <a:effectLst/>
                        </a:rPr>
                        <a:t> </a:t>
                      </a:r>
                      <a:r>
                        <a:rPr lang="ru-RU" sz="1800">
                          <a:effectLst/>
                        </a:rPr>
                        <a:t>балл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985" algn="ctr">
                        <a:spcBef>
                          <a:spcPts val="135"/>
                        </a:spcBef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3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2270427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53484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29600" cy="504056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</a:rPr>
              <a:t>Победители и призеры регионального этапа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980728"/>
            <a:ext cx="8892480" cy="5877272"/>
          </a:xfrm>
        </p:spPr>
        <p:txBody>
          <a:bodyPr>
            <a:normAutofit fontScale="32500" lnSpcReduction="20000"/>
          </a:bodyPr>
          <a:lstStyle/>
          <a:p>
            <a:pPr>
              <a:lnSpc>
                <a:spcPct val="120000"/>
              </a:lnSpc>
            </a:pPr>
            <a:r>
              <a:rPr lang="ru-RU" sz="5500" dirty="0" smtClean="0"/>
              <a:t>Вятская православная гимназия (</a:t>
            </a:r>
            <a:r>
              <a:rPr lang="ru-RU" sz="5500" dirty="0"/>
              <a:t>6 </a:t>
            </a:r>
            <a:r>
              <a:rPr lang="ru-RU" sz="5500" dirty="0" smtClean="0"/>
              <a:t>человек)</a:t>
            </a:r>
          </a:p>
          <a:p>
            <a:pPr>
              <a:lnSpc>
                <a:spcPct val="120000"/>
              </a:lnSpc>
            </a:pPr>
            <a:r>
              <a:rPr lang="ru-RU" sz="5500" dirty="0" smtClean="0"/>
              <a:t>МОАУ </a:t>
            </a:r>
            <a:r>
              <a:rPr lang="ru-RU" sz="5500" dirty="0"/>
              <a:t>СОШ с УИОП №37 </a:t>
            </a:r>
            <a:r>
              <a:rPr lang="ru-RU" sz="5500" dirty="0" smtClean="0"/>
              <a:t>г. Кирова (5 человек)</a:t>
            </a:r>
          </a:p>
          <a:p>
            <a:pPr>
              <a:lnSpc>
                <a:spcPct val="120000"/>
              </a:lnSpc>
            </a:pPr>
            <a:r>
              <a:rPr lang="ru-RU" sz="5500" dirty="0" smtClean="0"/>
              <a:t>Лицей естественных наук г. Кирова (</a:t>
            </a:r>
            <a:r>
              <a:rPr lang="ru-RU" sz="5500" dirty="0"/>
              <a:t>2 человека</a:t>
            </a:r>
            <a:r>
              <a:rPr lang="ru-RU" sz="5500" dirty="0" smtClean="0"/>
              <a:t>)</a:t>
            </a:r>
          </a:p>
          <a:p>
            <a:pPr>
              <a:lnSpc>
                <a:spcPct val="120000"/>
              </a:lnSpc>
            </a:pPr>
            <a:r>
              <a:rPr lang="ru-RU" sz="5500" dirty="0" smtClean="0"/>
              <a:t>Гимназия </a:t>
            </a:r>
            <a:r>
              <a:rPr lang="ru-RU" sz="5500" dirty="0"/>
              <a:t>имени Александра </a:t>
            </a:r>
            <a:r>
              <a:rPr lang="ru-RU" sz="5500" dirty="0" smtClean="0"/>
              <a:t>Грина </a:t>
            </a:r>
            <a:r>
              <a:rPr lang="ru-RU" sz="5500" dirty="0"/>
              <a:t>г. </a:t>
            </a:r>
            <a:r>
              <a:rPr lang="ru-RU" sz="5500" dirty="0" smtClean="0"/>
              <a:t>Кирова (2 человека)</a:t>
            </a:r>
          </a:p>
          <a:p>
            <a:pPr>
              <a:lnSpc>
                <a:spcPct val="120000"/>
              </a:lnSpc>
            </a:pPr>
            <a:r>
              <a:rPr lang="ru-RU" sz="5500" dirty="0" smtClean="0"/>
              <a:t>Кировский экономико-правовой лицей (2 человека) </a:t>
            </a:r>
          </a:p>
          <a:p>
            <a:pPr>
              <a:lnSpc>
                <a:spcPct val="120000"/>
              </a:lnSpc>
            </a:pPr>
            <a:r>
              <a:rPr lang="ru-RU" sz="5500" dirty="0" smtClean="0"/>
              <a:t>Гимназия </a:t>
            </a:r>
            <a:r>
              <a:rPr lang="ru-RU" sz="5500" dirty="0"/>
              <a:t>№</a:t>
            </a:r>
            <a:r>
              <a:rPr lang="ru-RU" sz="5500" dirty="0" smtClean="0"/>
              <a:t>1 </a:t>
            </a:r>
            <a:r>
              <a:rPr lang="ru-RU" sz="5500" dirty="0"/>
              <a:t>г. </a:t>
            </a:r>
            <a:r>
              <a:rPr lang="ru-RU" sz="5500" dirty="0" smtClean="0"/>
              <a:t>Кирово-Чепецка</a:t>
            </a:r>
          </a:p>
          <a:p>
            <a:pPr>
              <a:lnSpc>
                <a:spcPct val="120000"/>
              </a:lnSpc>
            </a:pPr>
            <a:r>
              <a:rPr lang="ru-RU" sz="5500" dirty="0"/>
              <a:t>МБОУ СОШ с УИОП № 47 города Кирова</a:t>
            </a:r>
            <a:endParaRPr lang="ru-RU" sz="5500" dirty="0" smtClean="0"/>
          </a:p>
          <a:p>
            <a:pPr>
              <a:lnSpc>
                <a:spcPct val="120000"/>
              </a:lnSpc>
            </a:pPr>
            <a:r>
              <a:rPr lang="ru-RU" sz="5500" dirty="0"/>
              <a:t>МБОУ СШ с УИОП № 2 им. Д. </a:t>
            </a:r>
            <a:r>
              <a:rPr lang="ru-RU" sz="5500" dirty="0" smtClean="0"/>
              <a:t>Белых</a:t>
            </a:r>
          </a:p>
          <a:p>
            <a:pPr>
              <a:lnSpc>
                <a:spcPct val="120000"/>
              </a:lnSpc>
            </a:pPr>
            <a:r>
              <a:rPr lang="ru-RU" sz="5500" dirty="0" smtClean="0"/>
              <a:t>Лингвистическая гимназия г. Кирова</a:t>
            </a:r>
          </a:p>
          <a:p>
            <a:pPr>
              <a:lnSpc>
                <a:spcPct val="120000"/>
              </a:lnSpc>
            </a:pPr>
            <a:r>
              <a:rPr lang="ru-RU" sz="5500" dirty="0" smtClean="0"/>
              <a:t>Кировский физико-математический лицей</a:t>
            </a:r>
          </a:p>
          <a:p>
            <a:pPr>
              <a:lnSpc>
                <a:spcPct val="120000"/>
              </a:lnSpc>
            </a:pPr>
            <a:r>
              <a:rPr lang="ru-RU" sz="5500" dirty="0" smtClean="0"/>
              <a:t>«</a:t>
            </a:r>
            <a:r>
              <a:rPr lang="ru-RU" sz="5500" dirty="0"/>
              <a:t>Лицей № 21» </a:t>
            </a:r>
            <a:r>
              <a:rPr lang="ru-RU" sz="5500" dirty="0" smtClean="0"/>
              <a:t>г. Кирова </a:t>
            </a:r>
          </a:p>
          <a:p>
            <a:pPr>
              <a:lnSpc>
                <a:spcPct val="120000"/>
              </a:lnSpc>
            </a:pPr>
            <a:r>
              <a:rPr lang="ru-RU" sz="5500" dirty="0" smtClean="0"/>
              <a:t>Вятская гуманитарная гимназия </a:t>
            </a:r>
          </a:p>
          <a:p>
            <a:pPr>
              <a:lnSpc>
                <a:spcPct val="120000"/>
              </a:lnSpc>
            </a:pPr>
            <a:r>
              <a:rPr lang="ru-RU" sz="5500" dirty="0"/>
              <a:t>КОГОБУ СШ  </a:t>
            </a:r>
            <a:r>
              <a:rPr lang="ru-RU" sz="5500" dirty="0" err="1"/>
              <a:t>пгт</a:t>
            </a:r>
            <a:r>
              <a:rPr lang="ru-RU" sz="5500" dirty="0"/>
              <a:t> </a:t>
            </a:r>
            <a:r>
              <a:rPr lang="ru-RU" sz="5500" dirty="0" smtClean="0"/>
              <a:t>Оричи</a:t>
            </a:r>
          </a:p>
          <a:p>
            <a:pPr>
              <a:lnSpc>
                <a:spcPct val="120000"/>
              </a:lnSpc>
            </a:pPr>
            <a:r>
              <a:rPr lang="ru-RU" sz="5500" dirty="0"/>
              <a:t>МКОУ гимназия г. </a:t>
            </a:r>
            <a:r>
              <a:rPr lang="ru-RU" sz="5500" dirty="0" smtClean="0"/>
              <a:t>Слободского</a:t>
            </a:r>
          </a:p>
          <a:p>
            <a:pPr>
              <a:lnSpc>
                <a:spcPct val="120000"/>
              </a:lnSpc>
            </a:pPr>
            <a:r>
              <a:rPr lang="ru-RU" sz="5500" dirty="0"/>
              <a:t>МБОУ многопрофильный лицей г. </a:t>
            </a:r>
            <a:r>
              <a:rPr lang="ru-RU" sz="5500" dirty="0" smtClean="0"/>
              <a:t>Кирово-Чепецка</a:t>
            </a:r>
          </a:p>
          <a:p>
            <a:pPr>
              <a:lnSpc>
                <a:spcPct val="120000"/>
              </a:lnSpc>
            </a:pPr>
            <a:r>
              <a:rPr lang="ru-RU" sz="5500" dirty="0"/>
              <a:t>МБОУ «Лицей» г. Кирово-Чепецка </a:t>
            </a:r>
            <a:endParaRPr lang="ru-RU" sz="5500" dirty="0" smtClean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2075167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Задание 9 </a:t>
            </a:r>
            <a:b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(аналогичное в 5 и 6 классе)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916832"/>
            <a:ext cx="8229600" cy="4525963"/>
          </a:xfrm>
        </p:spPr>
        <p:txBody>
          <a:bodyPr>
            <a:normAutofit/>
          </a:bodyPr>
          <a:lstStyle/>
          <a:p>
            <a:r>
              <a:rPr lang="ru-RU" sz="3400" dirty="0" smtClean="0"/>
              <a:t>владеть </a:t>
            </a:r>
            <a:r>
              <a:rPr lang="ru-RU" sz="3400" dirty="0"/>
              <a:t>изучающим видом </a:t>
            </a:r>
            <a:r>
              <a:rPr lang="ru-RU" sz="3400" dirty="0" smtClean="0"/>
              <a:t>чтения, распознавать </a:t>
            </a:r>
            <a:r>
              <a:rPr lang="ru-RU" sz="3400" dirty="0"/>
              <a:t>и адекватно формулировать основную мысль </a:t>
            </a:r>
            <a:r>
              <a:rPr lang="ru-RU" sz="3400" dirty="0" smtClean="0"/>
              <a:t>текста.</a:t>
            </a:r>
          </a:p>
          <a:p>
            <a:pPr marL="0" indent="0">
              <a:buNone/>
            </a:pPr>
            <a:endParaRPr lang="ru-RU" sz="3400" dirty="0"/>
          </a:p>
          <a:p>
            <a:pPr marL="0" indent="0">
              <a:buNone/>
            </a:pPr>
            <a:r>
              <a:rPr lang="ru-RU" sz="3400" dirty="0" smtClean="0"/>
              <a:t>Критерии: верная формулировка основной мысли текста, ее полнота, количество речевых недочетов.</a:t>
            </a:r>
            <a:endParaRPr lang="ru-RU" sz="3400" dirty="0"/>
          </a:p>
        </p:txBody>
      </p:sp>
    </p:spTree>
    <p:extLst>
      <p:ext uri="{BB962C8B-B14F-4D97-AF65-F5344CB8AC3E}">
        <p14:creationId xmlns:p14="http://schemas.microsoft.com/office/powerpoint/2010/main" val="871382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8479979"/>
              </p:ext>
            </p:extLst>
          </p:nvPr>
        </p:nvGraphicFramePr>
        <p:xfrm>
          <a:off x="899592" y="764704"/>
          <a:ext cx="7848872" cy="4328329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6912768">
                  <a:extLst>
                    <a:ext uri="{9D8B030D-6E8A-4147-A177-3AD203B41FA5}">
                      <a16:colId xmlns:a16="http://schemas.microsoft.com/office/drawing/2014/main" xmlns="" val="2913004043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xmlns="" val="2316570945"/>
                    </a:ext>
                  </a:extLst>
                </a:gridCol>
              </a:tblGrid>
              <a:tr h="1224136">
                <a:tc>
                  <a:txBody>
                    <a:bodyPr/>
                    <a:lstStyle/>
                    <a:p>
                      <a:pPr marL="58420" marR="52705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Содержание</a:t>
                      </a:r>
                      <a:r>
                        <a:rPr lang="ru-RU" sz="2000" spc="-15" dirty="0">
                          <a:effectLst/>
                        </a:rPr>
                        <a:t> </a:t>
                      </a:r>
                      <a:r>
                        <a:rPr lang="ru-RU" sz="2000" dirty="0">
                          <a:effectLst/>
                        </a:rPr>
                        <a:t>верного</a:t>
                      </a:r>
                      <a:r>
                        <a:rPr lang="ru-RU" sz="2000" spc="-20" dirty="0">
                          <a:effectLst/>
                        </a:rPr>
                        <a:t> </a:t>
                      </a:r>
                      <a:r>
                        <a:rPr lang="ru-RU" sz="2000" dirty="0">
                          <a:effectLst/>
                        </a:rPr>
                        <a:t>ответа</a:t>
                      </a:r>
                      <a:r>
                        <a:rPr lang="ru-RU" sz="2000" spc="-15" dirty="0">
                          <a:effectLst/>
                        </a:rPr>
                        <a:t> </a:t>
                      </a:r>
                      <a:r>
                        <a:rPr lang="ru-RU" sz="2000" dirty="0">
                          <a:effectLst/>
                        </a:rPr>
                        <a:t>и</a:t>
                      </a:r>
                      <a:r>
                        <a:rPr lang="ru-RU" sz="2000" spc="-20" dirty="0">
                          <a:effectLst/>
                        </a:rPr>
                        <a:t> </a:t>
                      </a:r>
                      <a:r>
                        <a:rPr lang="ru-RU" sz="2000" dirty="0">
                          <a:effectLst/>
                        </a:rPr>
                        <a:t>указания</a:t>
                      </a:r>
                      <a:r>
                        <a:rPr lang="ru-RU" sz="2000" spc="-15" dirty="0">
                          <a:effectLst/>
                        </a:rPr>
                        <a:t> </a:t>
                      </a:r>
                      <a:r>
                        <a:rPr lang="ru-RU" sz="2000" dirty="0">
                          <a:effectLst/>
                        </a:rPr>
                        <a:t>по</a:t>
                      </a:r>
                      <a:r>
                        <a:rPr lang="ru-RU" sz="2000" spc="-10" dirty="0">
                          <a:effectLst/>
                        </a:rPr>
                        <a:t> </a:t>
                      </a:r>
                      <a:r>
                        <a:rPr lang="ru-RU" sz="2000" dirty="0">
                          <a:effectLst/>
                        </a:rPr>
                        <a:t>оцениванию</a:t>
                      </a:r>
                    </a:p>
                    <a:p>
                      <a:pPr marL="58420" marR="52705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(допускаются</a:t>
                      </a:r>
                      <a:r>
                        <a:rPr lang="ru-RU" sz="2000" spc="-20" dirty="0">
                          <a:effectLst/>
                        </a:rPr>
                        <a:t> </a:t>
                      </a:r>
                      <a:r>
                        <a:rPr lang="ru-RU" sz="2000" dirty="0">
                          <a:effectLst/>
                        </a:rPr>
                        <a:t>иные</a:t>
                      </a:r>
                      <a:r>
                        <a:rPr lang="ru-RU" sz="2000" spc="-10" dirty="0">
                          <a:effectLst/>
                        </a:rPr>
                        <a:t> </a:t>
                      </a:r>
                      <a:r>
                        <a:rPr lang="ru-RU" sz="2000" dirty="0">
                          <a:effectLst/>
                        </a:rPr>
                        <a:t>формулировки</a:t>
                      </a:r>
                      <a:r>
                        <a:rPr lang="ru-RU" sz="2000" spc="-10" dirty="0">
                          <a:effectLst/>
                        </a:rPr>
                        <a:t> </a:t>
                      </a:r>
                      <a:r>
                        <a:rPr lang="ru-RU" sz="2000" dirty="0">
                          <a:effectLst/>
                        </a:rPr>
                        <a:t>ответа,</a:t>
                      </a:r>
                      <a:r>
                        <a:rPr lang="ru-RU" sz="2000" spc="-15" dirty="0">
                          <a:effectLst/>
                        </a:rPr>
                        <a:t> </a:t>
                      </a:r>
                      <a:r>
                        <a:rPr lang="ru-RU" sz="2000" dirty="0">
                          <a:effectLst/>
                        </a:rPr>
                        <a:t>не</a:t>
                      </a:r>
                      <a:r>
                        <a:rPr lang="ru-RU" sz="2000" spc="-5" dirty="0">
                          <a:effectLst/>
                        </a:rPr>
                        <a:t> </a:t>
                      </a:r>
                      <a:r>
                        <a:rPr lang="ru-RU" sz="2000" dirty="0">
                          <a:effectLst/>
                        </a:rPr>
                        <a:t>искажающие</a:t>
                      </a:r>
                      <a:r>
                        <a:rPr lang="ru-RU" sz="2000" spc="-10" dirty="0">
                          <a:effectLst/>
                        </a:rPr>
                        <a:t> </a:t>
                      </a:r>
                      <a:r>
                        <a:rPr lang="ru-RU" sz="2000" dirty="0">
                          <a:effectLst/>
                        </a:rPr>
                        <a:t>его</a:t>
                      </a:r>
                      <a:r>
                        <a:rPr lang="ru-RU" sz="2000" spc="-15" dirty="0">
                          <a:effectLst/>
                        </a:rPr>
                        <a:t> </a:t>
                      </a:r>
                      <a:r>
                        <a:rPr lang="ru-RU" sz="2000" dirty="0">
                          <a:effectLst/>
                        </a:rPr>
                        <a:t>смысла)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Баллы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2599833989"/>
                  </a:ext>
                </a:extLst>
              </a:tr>
              <a:tr h="3104193">
                <a:tc>
                  <a:txBody>
                    <a:bodyPr/>
                    <a:lstStyle/>
                    <a:p>
                      <a:pPr marL="67945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2000" u="sng" dirty="0">
                          <a:effectLst/>
                        </a:rPr>
                        <a:t>Основная</a:t>
                      </a:r>
                      <a:r>
                        <a:rPr lang="ru-RU" sz="2000" u="sng" spc="-25" dirty="0">
                          <a:effectLst/>
                        </a:rPr>
                        <a:t> </a:t>
                      </a:r>
                      <a:r>
                        <a:rPr lang="ru-RU" sz="2000" u="sng" dirty="0">
                          <a:effectLst/>
                        </a:rPr>
                        <a:t>мысль</a:t>
                      </a:r>
                      <a:r>
                        <a:rPr lang="ru-RU" sz="2000" u="sng" spc="-25" dirty="0">
                          <a:effectLst/>
                        </a:rPr>
                        <a:t> </a:t>
                      </a:r>
                      <a:r>
                        <a:rPr lang="ru-RU" sz="2000" u="sng" dirty="0">
                          <a:effectLst/>
                        </a:rPr>
                        <a:t>текста</a:t>
                      </a:r>
                      <a:r>
                        <a:rPr lang="ru-RU" sz="2000" dirty="0">
                          <a:effectLst/>
                        </a:rPr>
                        <a:t>.</a:t>
                      </a:r>
                    </a:p>
                    <a:p>
                      <a:pPr marL="67945" marR="60960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Если читать книгу вдумчиво, ничего не пропуская, то она даст тебе бесценный</a:t>
                      </a:r>
                      <a:r>
                        <a:rPr lang="ru-RU" sz="2000" spc="5" dirty="0">
                          <a:effectLst/>
                        </a:rPr>
                        <a:t> </a:t>
                      </a:r>
                      <a:r>
                        <a:rPr lang="ru-RU" sz="2000" dirty="0">
                          <a:effectLst/>
                        </a:rPr>
                        <a:t>клад</a:t>
                      </a:r>
                      <a:r>
                        <a:rPr lang="ru-RU" sz="2000" spc="5" dirty="0">
                          <a:effectLst/>
                        </a:rPr>
                        <a:t> </a:t>
                      </a:r>
                      <a:r>
                        <a:rPr lang="ru-RU" sz="2000" dirty="0">
                          <a:effectLst/>
                        </a:rPr>
                        <a:t>мыслей</a:t>
                      </a:r>
                      <a:r>
                        <a:rPr lang="ru-RU" sz="2000" spc="5" dirty="0">
                          <a:effectLst/>
                        </a:rPr>
                        <a:t> </a:t>
                      </a:r>
                      <a:r>
                        <a:rPr lang="ru-RU" sz="2000" dirty="0">
                          <a:effectLst/>
                        </a:rPr>
                        <a:t>и</a:t>
                      </a:r>
                      <a:r>
                        <a:rPr lang="ru-RU" sz="2000" spc="5" dirty="0">
                          <a:effectLst/>
                        </a:rPr>
                        <a:t> </a:t>
                      </a:r>
                      <a:r>
                        <a:rPr lang="ru-RU" sz="2000" dirty="0">
                          <a:effectLst/>
                        </a:rPr>
                        <a:t>чувств,</a:t>
                      </a:r>
                      <a:r>
                        <a:rPr lang="ru-RU" sz="2000" spc="5" dirty="0">
                          <a:effectLst/>
                        </a:rPr>
                        <a:t> </a:t>
                      </a:r>
                      <a:r>
                        <a:rPr lang="ru-RU" sz="2000" dirty="0">
                          <a:effectLst/>
                        </a:rPr>
                        <a:t>научит</a:t>
                      </a:r>
                      <a:r>
                        <a:rPr lang="ru-RU" sz="2000" spc="5" dirty="0">
                          <a:effectLst/>
                        </a:rPr>
                        <a:t> </a:t>
                      </a:r>
                      <a:r>
                        <a:rPr lang="ru-RU" sz="2000" dirty="0">
                          <a:effectLst/>
                        </a:rPr>
                        <a:t>понимать</a:t>
                      </a:r>
                      <a:r>
                        <a:rPr lang="ru-RU" sz="2000" spc="5" dirty="0">
                          <a:effectLst/>
                        </a:rPr>
                        <a:t> </a:t>
                      </a:r>
                      <a:r>
                        <a:rPr lang="ru-RU" sz="2000" dirty="0">
                          <a:effectLst/>
                        </a:rPr>
                        <a:t>даже</a:t>
                      </a:r>
                      <a:r>
                        <a:rPr lang="ru-RU" sz="2000" spc="5" dirty="0">
                          <a:effectLst/>
                        </a:rPr>
                        <a:t> </a:t>
                      </a:r>
                      <a:r>
                        <a:rPr lang="ru-RU" sz="2000" dirty="0">
                          <a:effectLst/>
                        </a:rPr>
                        <a:t>то,</a:t>
                      </a:r>
                      <a:r>
                        <a:rPr lang="ru-RU" sz="2000" spc="5" dirty="0">
                          <a:effectLst/>
                        </a:rPr>
                        <a:t> </a:t>
                      </a:r>
                      <a:r>
                        <a:rPr lang="ru-RU" sz="2000" dirty="0">
                          <a:effectLst/>
                        </a:rPr>
                        <a:t>что</a:t>
                      </a:r>
                      <a:r>
                        <a:rPr lang="ru-RU" sz="2000" spc="5" dirty="0">
                          <a:effectLst/>
                        </a:rPr>
                        <a:t> </a:t>
                      </a:r>
                      <a:r>
                        <a:rPr lang="ru-RU" sz="2000" dirty="0">
                          <a:effectLst/>
                        </a:rPr>
                        <a:t>содержится</a:t>
                      </a:r>
                      <a:r>
                        <a:rPr lang="ru-RU" sz="2000" spc="5" dirty="0">
                          <a:effectLst/>
                        </a:rPr>
                        <a:t> </a:t>
                      </a:r>
                      <a:r>
                        <a:rPr lang="ru-RU" sz="2000" dirty="0">
                          <a:effectLst/>
                        </a:rPr>
                        <a:t>между</a:t>
                      </a:r>
                      <a:r>
                        <a:rPr lang="ru-RU" sz="2000" spc="5" dirty="0">
                          <a:effectLst/>
                        </a:rPr>
                        <a:t> </a:t>
                      </a:r>
                      <a:r>
                        <a:rPr lang="ru-RU" sz="2000" dirty="0">
                          <a:effectLst/>
                        </a:rPr>
                        <a:t>строк.</a:t>
                      </a:r>
                    </a:p>
                    <a:p>
                      <a:pPr marL="67945" marR="60960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ИЛИ Умение читать заключается не в быстром «проглатывании» книги, а в</a:t>
                      </a:r>
                      <a:r>
                        <a:rPr lang="ru-RU" sz="2000" spc="5" dirty="0">
                          <a:effectLst/>
                        </a:rPr>
                        <a:t> </a:t>
                      </a:r>
                      <a:r>
                        <a:rPr lang="ru-RU" sz="2000" dirty="0">
                          <a:effectLst/>
                        </a:rPr>
                        <a:t>понимании</a:t>
                      </a:r>
                      <a:r>
                        <a:rPr lang="ru-RU" sz="2000" spc="-5" dirty="0">
                          <a:effectLst/>
                        </a:rPr>
                        <a:t> </a:t>
                      </a:r>
                      <a:r>
                        <a:rPr lang="ru-RU" sz="2000" dirty="0">
                          <a:effectLst/>
                        </a:rPr>
                        <a:t>прочитанного</a:t>
                      </a:r>
                      <a:r>
                        <a:rPr lang="ru-RU" sz="2000" spc="-5" dirty="0">
                          <a:effectLst/>
                        </a:rPr>
                        <a:t> </a:t>
                      </a:r>
                      <a:r>
                        <a:rPr lang="ru-RU" sz="2000" dirty="0">
                          <a:effectLst/>
                        </a:rPr>
                        <a:t>и</a:t>
                      </a:r>
                      <a:r>
                        <a:rPr lang="ru-RU" sz="2000" spc="-5" dirty="0">
                          <a:effectLst/>
                        </a:rPr>
                        <a:t> </a:t>
                      </a:r>
                      <a:r>
                        <a:rPr lang="ru-RU" sz="2000" dirty="0">
                          <a:effectLst/>
                        </a:rPr>
                        <a:t>скрытого</a:t>
                      </a:r>
                      <a:r>
                        <a:rPr lang="ru-RU" sz="2000" spc="-5" dirty="0">
                          <a:effectLst/>
                        </a:rPr>
                        <a:t> </a:t>
                      </a:r>
                      <a:r>
                        <a:rPr lang="ru-RU" sz="2000" dirty="0">
                          <a:effectLst/>
                        </a:rPr>
                        <a:t>между строк.</a:t>
                      </a:r>
                    </a:p>
                    <a:p>
                      <a:pPr marL="67945" marR="62230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Основная</a:t>
                      </a:r>
                      <a:r>
                        <a:rPr lang="ru-RU" sz="2000" spc="5" dirty="0">
                          <a:effectLst/>
                        </a:rPr>
                        <a:t> </a:t>
                      </a:r>
                      <a:r>
                        <a:rPr lang="ru-RU" sz="2000" dirty="0">
                          <a:effectLst/>
                        </a:rPr>
                        <a:t>мысль</a:t>
                      </a:r>
                      <a:r>
                        <a:rPr lang="ru-RU" sz="2000" spc="5" dirty="0">
                          <a:effectLst/>
                        </a:rPr>
                        <a:t> </a:t>
                      </a:r>
                      <a:r>
                        <a:rPr lang="ru-RU" sz="2000" dirty="0">
                          <a:effectLst/>
                        </a:rPr>
                        <a:t>текста</a:t>
                      </a:r>
                      <a:r>
                        <a:rPr lang="ru-RU" sz="2000" spc="5" dirty="0">
                          <a:effectLst/>
                        </a:rPr>
                        <a:t> </a:t>
                      </a:r>
                      <a:r>
                        <a:rPr lang="ru-RU" sz="2000" dirty="0">
                          <a:effectLst/>
                        </a:rPr>
                        <a:t>может</a:t>
                      </a:r>
                      <a:r>
                        <a:rPr lang="ru-RU" sz="2000" spc="5" dirty="0">
                          <a:effectLst/>
                        </a:rPr>
                        <a:t> </a:t>
                      </a:r>
                      <a:r>
                        <a:rPr lang="ru-RU" sz="2000" dirty="0">
                          <a:effectLst/>
                        </a:rPr>
                        <a:t>быть</a:t>
                      </a:r>
                      <a:r>
                        <a:rPr lang="ru-RU" sz="2000" spc="5" dirty="0">
                          <a:effectLst/>
                        </a:rPr>
                        <a:t> </a:t>
                      </a:r>
                      <a:r>
                        <a:rPr lang="ru-RU" sz="2000" dirty="0">
                          <a:effectLst/>
                        </a:rPr>
                        <a:t>приведена</a:t>
                      </a:r>
                      <a:r>
                        <a:rPr lang="ru-RU" sz="2000" spc="5" dirty="0">
                          <a:effectLst/>
                        </a:rPr>
                        <a:t> </a:t>
                      </a:r>
                      <a:r>
                        <a:rPr lang="ru-RU" sz="2000" dirty="0">
                          <a:effectLst/>
                        </a:rPr>
                        <a:t>в</a:t>
                      </a:r>
                      <a:r>
                        <a:rPr lang="ru-RU" sz="2000" spc="5" dirty="0">
                          <a:effectLst/>
                        </a:rPr>
                        <a:t> </a:t>
                      </a:r>
                      <a:r>
                        <a:rPr lang="ru-RU" sz="2000" dirty="0">
                          <a:effectLst/>
                        </a:rPr>
                        <a:t>иной,</a:t>
                      </a:r>
                      <a:r>
                        <a:rPr lang="ru-RU" sz="2000" spc="5" dirty="0">
                          <a:effectLst/>
                        </a:rPr>
                        <a:t> </a:t>
                      </a:r>
                      <a:r>
                        <a:rPr lang="ru-RU" sz="2000" dirty="0">
                          <a:effectLst/>
                        </a:rPr>
                        <a:t>близкой</a:t>
                      </a:r>
                      <a:r>
                        <a:rPr lang="ru-RU" sz="2000" spc="5" dirty="0">
                          <a:effectLst/>
                        </a:rPr>
                        <a:t> </a:t>
                      </a:r>
                      <a:r>
                        <a:rPr lang="ru-RU" sz="2000" dirty="0">
                          <a:effectLst/>
                        </a:rPr>
                        <a:t>по</a:t>
                      </a:r>
                      <a:r>
                        <a:rPr lang="ru-RU" sz="2000" spc="5" dirty="0">
                          <a:effectLst/>
                        </a:rPr>
                        <a:t> </a:t>
                      </a:r>
                      <a:r>
                        <a:rPr lang="ru-RU" sz="2000" dirty="0">
                          <a:effectLst/>
                        </a:rPr>
                        <a:t>смыслу</a:t>
                      </a:r>
                      <a:r>
                        <a:rPr lang="ru-RU" sz="2000" spc="5" dirty="0">
                          <a:effectLst/>
                        </a:rPr>
                        <a:t> </a:t>
                      </a:r>
                      <a:r>
                        <a:rPr lang="ru-RU" sz="2000" dirty="0">
                          <a:effectLst/>
                        </a:rPr>
                        <a:t>формулировке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37688780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3682688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443990" y="2954369"/>
          <a:ext cx="6256020" cy="1815465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5544820">
                  <a:extLst>
                    <a:ext uri="{9D8B030D-6E8A-4147-A177-3AD203B41FA5}">
                      <a16:colId xmlns:a16="http://schemas.microsoft.com/office/drawing/2014/main" xmlns="" val="3001120133"/>
                    </a:ext>
                  </a:extLst>
                </a:gridCol>
                <a:gridCol w="711200">
                  <a:extLst>
                    <a:ext uri="{9D8B030D-6E8A-4147-A177-3AD203B41FA5}">
                      <a16:colId xmlns:a16="http://schemas.microsoft.com/office/drawing/2014/main" xmlns="" val="2995146946"/>
                    </a:ext>
                  </a:extLst>
                </a:gridCol>
              </a:tblGrid>
              <a:tr h="385445">
                <a:tc>
                  <a:txBody>
                    <a:bodyPr/>
                    <a:lstStyle/>
                    <a:p>
                      <a:pPr marL="58420" marR="52705" algn="ctr">
                        <a:lnSpc>
                          <a:spcPts val="1375"/>
                        </a:lnSpc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Содержание</a:t>
                      </a:r>
                      <a:r>
                        <a:rPr lang="ru-RU" sz="1200" spc="-15">
                          <a:effectLst/>
                        </a:rPr>
                        <a:t> </a:t>
                      </a:r>
                      <a:r>
                        <a:rPr lang="ru-RU" sz="1200">
                          <a:effectLst/>
                        </a:rPr>
                        <a:t>верного</a:t>
                      </a:r>
                      <a:r>
                        <a:rPr lang="ru-RU" sz="1200" spc="-20">
                          <a:effectLst/>
                        </a:rPr>
                        <a:t> </a:t>
                      </a:r>
                      <a:r>
                        <a:rPr lang="ru-RU" sz="1200">
                          <a:effectLst/>
                        </a:rPr>
                        <a:t>ответа</a:t>
                      </a:r>
                      <a:r>
                        <a:rPr lang="ru-RU" sz="1200" spc="-15">
                          <a:effectLst/>
                        </a:rPr>
                        <a:t> </a:t>
                      </a:r>
                      <a:r>
                        <a:rPr lang="ru-RU" sz="1200">
                          <a:effectLst/>
                        </a:rPr>
                        <a:t>и</a:t>
                      </a:r>
                      <a:r>
                        <a:rPr lang="ru-RU" sz="1200" spc="-20">
                          <a:effectLst/>
                        </a:rPr>
                        <a:t> </a:t>
                      </a:r>
                      <a:r>
                        <a:rPr lang="ru-RU" sz="1200">
                          <a:effectLst/>
                        </a:rPr>
                        <a:t>указания</a:t>
                      </a:r>
                      <a:r>
                        <a:rPr lang="ru-RU" sz="1200" spc="-15">
                          <a:effectLst/>
                        </a:rPr>
                        <a:t> </a:t>
                      </a:r>
                      <a:r>
                        <a:rPr lang="ru-RU" sz="1200">
                          <a:effectLst/>
                        </a:rPr>
                        <a:t>по</a:t>
                      </a:r>
                      <a:r>
                        <a:rPr lang="ru-RU" sz="1200" spc="-10">
                          <a:effectLst/>
                        </a:rPr>
                        <a:t> </a:t>
                      </a:r>
                      <a:r>
                        <a:rPr lang="ru-RU" sz="1200">
                          <a:effectLst/>
                        </a:rPr>
                        <a:t>оцениванию</a:t>
                      </a:r>
                      <a:endParaRPr lang="ru-RU" sz="1100">
                        <a:effectLst/>
                      </a:endParaRPr>
                    </a:p>
                    <a:p>
                      <a:pPr marL="58420" marR="52705" algn="ctr"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(допускаются</a:t>
                      </a:r>
                      <a:r>
                        <a:rPr lang="ru-RU" sz="1200" spc="-20">
                          <a:effectLst/>
                        </a:rPr>
                        <a:t> </a:t>
                      </a:r>
                      <a:r>
                        <a:rPr lang="ru-RU" sz="1200">
                          <a:effectLst/>
                        </a:rPr>
                        <a:t>иные</a:t>
                      </a:r>
                      <a:r>
                        <a:rPr lang="ru-RU" sz="1200" spc="-10">
                          <a:effectLst/>
                        </a:rPr>
                        <a:t> </a:t>
                      </a:r>
                      <a:r>
                        <a:rPr lang="ru-RU" sz="1200">
                          <a:effectLst/>
                        </a:rPr>
                        <a:t>формулировки</a:t>
                      </a:r>
                      <a:r>
                        <a:rPr lang="ru-RU" sz="1200" spc="-10">
                          <a:effectLst/>
                        </a:rPr>
                        <a:t> </a:t>
                      </a:r>
                      <a:r>
                        <a:rPr lang="ru-RU" sz="1200">
                          <a:effectLst/>
                        </a:rPr>
                        <a:t>ответа,</a:t>
                      </a:r>
                      <a:r>
                        <a:rPr lang="ru-RU" sz="1200" spc="-15">
                          <a:effectLst/>
                        </a:rPr>
                        <a:t> </a:t>
                      </a:r>
                      <a:r>
                        <a:rPr lang="ru-RU" sz="1200">
                          <a:effectLst/>
                        </a:rPr>
                        <a:t>не</a:t>
                      </a:r>
                      <a:r>
                        <a:rPr lang="ru-RU" sz="1200" spc="-5">
                          <a:effectLst/>
                        </a:rPr>
                        <a:t> </a:t>
                      </a:r>
                      <a:r>
                        <a:rPr lang="ru-RU" sz="1200">
                          <a:effectLst/>
                        </a:rPr>
                        <a:t>искажающие</a:t>
                      </a:r>
                      <a:r>
                        <a:rPr lang="ru-RU" sz="1200" spc="-10">
                          <a:effectLst/>
                        </a:rPr>
                        <a:t> </a:t>
                      </a:r>
                      <a:r>
                        <a:rPr lang="ru-RU" sz="1200">
                          <a:effectLst/>
                        </a:rPr>
                        <a:t>его</a:t>
                      </a:r>
                      <a:r>
                        <a:rPr lang="ru-RU" sz="1200" spc="-15">
                          <a:effectLst/>
                        </a:rPr>
                        <a:t> </a:t>
                      </a:r>
                      <a:r>
                        <a:rPr lang="ru-RU" sz="1200">
                          <a:effectLst/>
                        </a:rPr>
                        <a:t>смысла)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2555"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Баллы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3898568044"/>
                  </a:ext>
                </a:extLst>
              </a:tr>
              <a:tr h="1430020">
                <a:tc>
                  <a:txBody>
                    <a:bodyPr/>
                    <a:lstStyle/>
                    <a:p>
                      <a:pPr marL="67945" algn="just">
                        <a:lnSpc>
                          <a:spcPts val="1375"/>
                        </a:lnSpc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r>
                        <a:rPr lang="ru-RU" sz="1200" u="sng">
                          <a:effectLst/>
                        </a:rPr>
                        <a:t>Основная</a:t>
                      </a:r>
                      <a:r>
                        <a:rPr lang="ru-RU" sz="1200" u="sng" spc="-25">
                          <a:effectLst/>
                        </a:rPr>
                        <a:t> </a:t>
                      </a:r>
                      <a:r>
                        <a:rPr lang="ru-RU" sz="1200" u="sng">
                          <a:effectLst/>
                        </a:rPr>
                        <a:t>мысль</a:t>
                      </a:r>
                      <a:r>
                        <a:rPr lang="ru-RU" sz="1200" u="sng" spc="-25">
                          <a:effectLst/>
                        </a:rPr>
                        <a:t> </a:t>
                      </a:r>
                      <a:r>
                        <a:rPr lang="ru-RU" sz="1200" u="sng">
                          <a:effectLst/>
                        </a:rPr>
                        <a:t>текста</a:t>
                      </a:r>
                      <a:r>
                        <a:rPr lang="ru-RU" sz="1200">
                          <a:effectLst/>
                        </a:rPr>
                        <a:t>.</a:t>
                      </a:r>
                      <a:endParaRPr lang="ru-RU" sz="1100">
                        <a:effectLst/>
                      </a:endParaRPr>
                    </a:p>
                    <a:p>
                      <a:pPr marL="67945" marR="60960" algn="just">
                        <a:lnSpc>
                          <a:spcPct val="980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Если читать книгу вдумчиво, ничего не пропуская, то она даст тебе бесценный</a:t>
                      </a:r>
                      <a:r>
                        <a:rPr lang="ru-RU" sz="1200" spc="5">
                          <a:effectLst/>
                        </a:rPr>
                        <a:t> </a:t>
                      </a:r>
                      <a:r>
                        <a:rPr lang="ru-RU" sz="1200">
                          <a:effectLst/>
                        </a:rPr>
                        <a:t>клад</a:t>
                      </a:r>
                      <a:r>
                        <a:rPr lang="ru-RU" sz="1200" spc="5">
                          <a:effectLst/>
                        </a:rPr>
                        <a:t> </a:t>
                      </a:r>
                      <a:r>
                        <a:rPr lang="ru-RU" sz="1200">
                          <a:effectLst/>
                        </a:rPr>
                        <a:t>мыслей</a:t>
                      </a:r>
                      <a:r>
                        <a:rPr lang="ru-RU" sz="1200" spc="5">
                          <a:effectLst/>
                        </a:rPr>
                        <a:t> </a:t>
                      </a:r>
                      <a:r>
                        <a:rPr lang="ru-RU" sz="1200">
                          <a:effectLst/>
                        </a:rPr>
                        <a:t>и</a:t>
                      </a:r>
                      <a:r>
                        <a:rPr lang="ru-RU" sz="1200" spc="5">
                          <a:effectLst/>
                        </a:rPr>
                        <a:t> </a:t>
                      </a:r>
                      <a:r>
                        <a:rPr lang="ru-RU" sz="1200">
                          <a:effectLst/>
                        </a:rPr>
                        <a:t>чувств,</a:t>
                      </a:r>
                      <a:r>
                        <a:rPr lang="ru-RU" sz="1200" spc="5">
                          <a:effectLst/>
                        </a:rPr>
                        <a:t> </a:t>
                      </a:r>
                      <a:r>
                        <a:rPr lang="ru-RU" sz="1200">
                          <a:effectLst/>
                        </a:rPr>
                        <a:t>научит</a:t>
                      </a:r>
                      <a:r>
                        <a:rPr lang="ru-RU" sz="1200" spc="5">
                          <a:effectLst/>
                        </a:rPr>
                        <a:t> </a:t>
                      </a:r>
                      <a:r>
                        <a:rPr lang="ru-RU" sz="1200">
                          <a:effectLst/>
                        </a:rPr>
                        <a:t>понимать</a:t>
                      </a:r>
                      <a:r>
                        <a:rPr lang="ru-RU" sz="1200" spc="5">
                          <a:effectLst/>
                        </a:rPr>
                        <a:t> </a:t>
                      </a:r>
                      <a:r>
                        <a:rPr lang="ru-RU" sz="1200">
                          <a:effectLst/>
                        </a:rPr>
                        <a:t>даже</a:t>
                      </a:r>
                      <a:r>
                        <a:rPr lang="ru-RU" sz="1200" spc="5">
                          <a:effectLst/>
                        </a:rPr>
                        <a:t> </a:t>
                      </a:r>
                      <a:r>
                        <a:rPr lang="ru-RU" sz="1200">
                          <a:effectLst/>
                        </a:rPr>
                        <a:t>то,</a:t>
                      </a:r>
                      <a:r>
                        <a:rPr lang="ru-RU" sz="1200" spc="5">
                          <a:effectLst/>
                        </a:rPr>
                        <a:t> </a:t>
                      </a:r>
                      <a:r>
                        <a:rPr lang="ru-RU" sz="1200">
                          <a:effectLst/>
                        </a:rPr>
                        <a:t>что</a:t>
                      </a:r>
                      <a:r>
                        <a:rPr lang="ru-RU" sz="1200" spc="5">
                          <a:effectLst/>
                        </a:rPr>
                        <a:t> </a:t>
                      </a:r>
                      <a:r>
                        <a:rPr lang="ru-RU" sz="1200">
                          <a:effectLst/>
                        </a:rPr>
                        <a:t>содержится</a:t>
                      </a:r>
                      <a:r>
                        <a:rPr lang="ru-RU" sz="1200" spc="5">
                          <a:effectLst/>
                        </a:rPr>
                        <a:t> </a:t>
                      </a:r>
                      <a:r>
                        <a:rPr lang="ru-RU" sz="1200">
                          <a:effectLst/>
                        </a:rPr>
                        <a:t>между</a:t>
                      </a:r>
                      <a:r>
                        <a:rPr lang="ru-RU" sz="1200" spc="5">
                          <a:effectLst/>
                        </a:rPr>
                        <a:t> </a:t>
                      </a:r>
                      <a:r>
                        <a:rPr lang="ru-RU" sz="1200">
                          <a:effectLst/>
                        </a:rPr>
                        <a:t>строк.</a:t>
                      </a:r>
                      <a:endParaRPr lang="ru-RU" sz="1100">
                        <a:effectLst/>
                      </a:endParaRPr>
                    </a:p>
                    <a:p>
                      <a:pPr marL="67945" marR="60960" algn="just">
                        <a:lnSpc>
                          <a:spcPct val="9800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ИЛИ Умение читать заключается не в быстром «проглатывании» книги, а в</a:t>
                      </a:r>
                      <a:r>
                        <a:rPr lang="ru-RU" sz="1200" spc="5">
                          <a:effectLst/>
                        </a:rPr>
                        <a:t> </a:t>
                      </a:r>
                      <a:r>
                        <a:rPr lang="ru-RU" sz="1200">
                          <a:effectLst/>
                        </a:rPr>
                        <a:t>понимании</a:t>
                      </a:r>
                      <a:r>
                        <a:rPr lang="ru-RU" sz="1200" spc="-5">
                          <a:effectLst/>
                        </a:rPr>
                        <a:t> </a:t>
                      </a:r>
                      <a:r>
                        <a:rPr lang="ru-RU" sz="1200">
                          <a:effectLst/>
                        </a:rPr>
                        <a:t>прочитанного</a:t>
                      </a:r>
                      <a:r>
                        <a:rPr lang="ru-RU" sz="1200" spc="-5">
                          <a:effectLst/>
                        </a:rPr>
                        <a:t> </a:t>
                      </a:r>
                      <a:r>
                        <a:rPr lang="ru-RU" sz="1200">
                          <a:effectLst/>
                        </a:rPr>
                        <a:t>и</a:t>
                      </a:r>
                      <a:r>
                        <a:rPr lang="ru-RU" sz="1200" spc="-5">
                          <a:effectLst/>
                        </a:rPr>
                        <a:t> </a:t>
                      </a:r>
                      <a:r>
                        <a:rPr lang="ru-RU" sz="1200">
                          <a:effectLst/>
                        </a:rPr>
                        <a:t>скрытого</a:t>
                      </a:r>
                      <a:r>
                        <a:rPr lang="ru-RU" sz="1200" spc="-5">
                          <a:effectLst/>
                        </a:rPr>
                        <a:t> </a:t>
                      </a:r>
                      <a:r>
                        <a:rPr lang="ru-RU" sz="1200">
                          <a:effectLst/>
                        </a:rPr>
                        <a:t>между строк.</a:t>
                      </a:r>
                      <a:endParaRPr lang="ru-RU" sz="1100">
                        <a:effectLst/>
                      </a:endParaRPr>
                    </a:p>
                    <a:p>
                      <a:pPr marL="67945" marR="62230" algn="just">
                        <a:lnSpc>
                          <a:spcPct val="9800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Основная</a:t>
                      </a:r>
                      <a:r>
                        <a:rPr lang="ru-RU" sz="1200" spc="5">
                          <a:effectLst/>
                        </a:rPr>
                        <a:t> </a:t>
                      </a:r>
                      <a:r>
                        <a:rPr lang="ru-RU" sz="1200">
                          <a:effectLst/>
                        </a:rPr>
                        <a:t>мысль</a:t>
                      </a:r>
                      <a:r>
                        <a:rPr lang="ru-RU" sz="1200" spc="5">
                          <a:effectLst/>
                        </a:rPr>
                        <a:t> </a:t>
                      </a:r>
                      <a:r>
                        <a:rPr lang="ru-RU" sz="1200">
                          <a:effectLst/>
                        </a:rPr>
                        <a:t>текста</a:t>
                      </a:r>
                      <a:r>
                        <a:rPr lang="ru-RU" sz="1200" spc="5">
                          <a:effectLst/>
                        </a:rPr>
                        <a:t> </a:t>
                      </a:r>
                      <a:r>
                        <a:rPr lang="ru-RU" sz="1200">
                          <a:effectLst/>
                        </a:rPr>
                        <a:t>может</a:t>
                      </a:r>
                      <a:r>
                        <a:rPr lang="ru-RU" sz="1200" spc="5">
                          <a:effectLst/>
                        </a:rPr>
                        <a:t> </a:t>
                      </a:r>
                      <a:r>
                        <a:rPr lang="ru-RU" sz="1200">
                          <a:effectLst/>
                        </a:rPr>
                        <a:t>быть</a:t>
                      </a:r>
                      <a:r>
                        <a:rPr lang="ru-RU" sz="1200" spc="5">
                          <a:effectLst/>
                        </a:rPr>
                        <a:t> </a:t>
                      </a:r>
                      <a:r>
                        <a:rPr lang="ru-RU" sz="1200">
                          <a:effectLst/>
                        </a:rPr>
                        <a:t>приведена</a:t>
                      </a:r>
                      <a:r>
                        <a:rPr lang="ru-RU" sz="1200" spc="5">
                          <a:effectLst/>
                        </a:rPr>
                        <a:t> </a:t>
                      </a:r>
                      <a:r>
                        <a:rPr lang="ru-RU" sz="1200">
                          <a:effectLst/>
                        </a:rPr>
                        <a:t>в</a:t>
                      </a:r>
                      <a:r>
                        <a:rPr lang="ru-RU" sz="1200" spc="5">
                          <a:effectLst/>
                        </a:rPr>
                        <a:t> </a:t>
                      </a:r>
                      <a:r>
                        <a:rPr lang="ru-RU" sz="1200">
                          <a:effectLst/>
                        </a:rPr>
                        <a:t>иной,</a:t>
                      </a:r>
                      <a:r>
                        <a:rPr lang="ru-RU" sz="1200" spc="5">
                          <a:effectLst/>
                        </a:rPr>
                        <a:t> </a:t>
                      </a:r>
                      <a:r>
                        <a:rPr lang="ru-RU" sz="1200">
                          <a:effectLst/>
                        </a:rPr>
                        <a:t>близкой</a:t>
                      </a:r>
                      <a:r>
                        <a:rPr lang="ru-RU" sz="1200" spc="5">
                          <a:effectLst/>
                        </a:rPr>
                        <a:t> </a:t>
                      </a:r>
                      <a:r>
                        <a:rPr lang="ru-RU" sz="1200">
                          <a:effectLst/>
                        </a:rPr>
                        <a:t>по</a:t>
                      </a:r>
                      <a:r>
                        <a:rPr lang="ru-RU" sz="1200" spc="5">
                          <a:effectLst/>
                        </a:rPr>
                        <a:t> </a:t>
                      </a:r>
                      <a:r>
                        <a:rPr lang="ru-RU" sz="1200">
                          <a:effectLst/>
                        </a:rPr>
                        <a:t>смыслу</a:t>
                      </a:r>
                      <a:r>
                        <a:rPr lang="ru-RU" sz="1200" spc="5">
                          <a:effectLst/>
                        </a:rPr>
                        <a:t> </a:t>
                      </a:r>
                      <a:r>
                        <a:rPr lang="ru-RU" sz="1200">
                          <a:effectLst/>
                        </a:rPr>
                        <a:t>формулировке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945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732650182"/>
                  </a:ext>
                </a:extLst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9197362"/>
              </p:ext>
            </p:extLst>
          </p:nvPr>
        </p:nvGraphicFramePr>
        <p:xfrm>
          <a:off x="251520" y="332656"/>
          <a:ext cx="8064896" cy="618418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7148058">
                  <a:extLst>
                    <a:ext uri="{9D8B030D-6E8A-4147-A177-3AD203B41FA5}">
                      <a16:colId xmlns:a16="http://schemas.microsoft.com/office/drawing/2014/main" xmlns="" val="3845632167"/>
                    </a:ext>
                  </a:extLst>
                </a:gridCol>
                <a:gridCol w="916838">
                  <a:extLst>
                    <a:ext uri="{9D8B030D-6E8A-4147-A177-3AD203B41FA5}">
                      <a16:colId xmlns:a16="http://schemas.microsoft.com/office/drawing/2014/main" xmlns="" val="299617241"/>
                    </a:ext>
                  </a:extLst>
                </a:gridCol>
              </a:tblGrid>
              <a:tr h="1008112">
                <a:tc>
                  <a:txBody>
                    <a:bodyPr/>
                    <a:lstStyle/>
                    <a:p>
                      <a:pPr marL="67945" marR="41910" algn="l">
                        <a:lnSpc>
                          <a:spcPct val="100000"/>
                        </a:lnSpc>
                        <a:spcBef>
                          <a:spcPts val="135"/>
                        </a:spcBef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Основная</a:t>
                      </a:r>
                      <a:r>
                        <a:rPr lang="ru-RU" sz="2000" b="0" spc="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мысль</a:t>
                      </a:r>
                      <a:r>
                        <a:rPr lang="ru-RU" sz="2000" b="0" spc="3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определена</a:t>
                      </a:r>
                      <a:r>
                        <a:rPr lang="ru-RU" sz="2000" b="0" spc="3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верно,</a:t>
                      </a:r>
                      <a:r>
                        <a:rPr lang="ru-RU" sz="2000" b="0" spc="3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полно;</a:t>
                      </a:r>
                      <a:r>
                        <a:rPr lang="ru-RU" sz="2000" b="0" spc="3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предложение</a:t>
                      </a:r>
                      <a:r>
                        <a:rPr lang="ru-RU" sz="2000" b="0" spc="3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построено</a:t>
                      </a:r>
                      <a:r>
                        <a:rPr lang="ru-RU" sz="2000" b="0" spc="3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правильно,</a:t>
                      </a:r>
                      <a:r>
                        <a:rPr lang="ru-RU" sz="2000" b="0" spc="-29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в</a:t>
                      </a:r>
                      <a:r>
                        <a:rPr lang="ru-RU" sz="2000" b="0" spc="-1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нём</a:t>
                      </a:r>
                      <a:r>
                        <a:rPr lang="ru-RU" sz="2000" b="0" spc="-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употреблены</a:t>
                      </a:r>
                      <a:r>
                        <a:rPr lang="ru-RU" sz="2000" b="0" spc="-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слова в</a:t>
                      </a:r>
                      <a:r>
                        <a:rPr lang="ru-RU" sz="2000" b="0" spc="-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свойственном им</a:t>
                      </a:r>
                      <a:r>
                        <a:rPr lang="ru-RU" sz="2000" b="0" spc="-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значении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17500">
                        <a:lnSpc>
                          <a:spcPct val="100000"/>
                        </a:lnSpc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r>
                        <a:rPr lang="ru-RU" sz="2000" b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ru-RU" sz="20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42995976"/>
                  </a:ext>
                </a:extLst>
              </a:tr>
              <a:tr h="2253952">
                <a:tc>
                  <a:txBody>
                    <a:bodyPr/>
                    <a:lstStyle/>
                    <a:p>
                      <a:pPr marL="67945" algn="l">
                        <a:lnSpc>
                          <a:spcPct val="100000"/>
                        </a:lnSpc>
                        <a:spcBef>
                          <a:spcPts val="135"/>
                        </a:spcBef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Основная</a:t>
                      </a:r>
                      <a:r>
                        <a:rPr lang="ru-RU" sz="2000" b="0" spc="8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мысль</a:t>
                      </a:r>
                      <a:r>
                        <a:rPr lang="ru-RU" sz="2000" b="0" spc="7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определена</a:t>
                      </a:r>
                      <a:r>
                        <a:rPr lang="ru-RU" sz="2000" b="0" spc="8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верно,</a:t>
                      </a:r>
                      <a:r>
                        <a:rPr lang="ru-RU" sz="2000" b="0" spc="8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но</a:t>
                      </a:r>
                      <a:r>
                        <a:rPr lang="ru-RU" sz="2000" b="0" spc="8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недостаточно</a:t>
                      </a:r>
                      <a:r>
                        <a:rPr lang="ru-RU" sz="2000" b="0" spc="8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полно;</a:t>
                      </a:r>
                      <a:r>
                        <a:rPr lang="ru-RU" sz="2000" b="0" spc="7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предложение</a:t>
                      </a:r>
                      <a:r>
                        <a:rPr lang="ru-RU" sz="2000" b="0" spc="-28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построено</a:t>
                      </a:r>
                      <a:r>
                        <a:rPr lang="ru-RU" sz="2000" b="0" spc="-1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правильно,</a:t>
                      </a:r>
                      <a:r>
                        <a:rPr lang="ru-RU" sz="2000" b="0" spc="-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в</a:t>
                      </a:r>
                      <a:r>
                        <a:rPr lang="ru-RU" sz="2000" b="0" spc="-1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нём</a:t>
                      </a:r>
                      <a:r>
                        <a:rPr lang="ru-RU" sz="2000" b="0" spc="-1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употреблены</a:t>
                      </a:r>
                      <a:r>
                        <a:rPr lang="ru-RU" sz="2000" b="0" spc="-1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слова</a:t>
                      </a:r>
                      <a:r>
                        <a:rPr lang="ru-RU" sz="2000" b="0" spc="-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в</a:t>
                      </a:r>
                      <a:r>
                        <a:rPr lang="ru-RU" sz="2000" b="0" spc="-1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свойственном</a:t>
                      </a:r>
                      <a:r>
                        <a:rPr lang="ru-RU" sz="2000" b="0" spc="-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им</a:t>
                      </a:r>
                      <a:r>
                        <a:rPr lang="ru-RU" sz="2000" b="0" spc="-1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значении.</a:t>
                      </a:r>
                    </a:p>
                    <a:p>
                      <a:pPr marL="67945" algn="l">
                        <a:lnSpc>
                          <a:spcPct val="10000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ИЛИ</a:t>
                      </a:r>
                      <a:r>
                        <a:rPr lang="ru-RU" sz="2000" b="0" spc="11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Основная</a:t>
                      </a:r>
                      <a:r>
                        <a:rPr lang="ru-RU" sz="2000" b="0" spc="11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мысль</a:t>
                      </a:r>
                      <a:r>
                        <a:rPr lang="ru-RU" sz="2000" b="0" spc="11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определена</a:t>
                      </a:r>
                      <a:r>
                        <a:rPr lang="ru-RU" sz="2000" b="0" spc="11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верно,</a:t>
                      </a:r>
                      <a:r>
                        <a:rPr lang="ru-RU" sz="2000" b="0" spc="11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полно;</a:t>
                      </a:r>
                      <a:r>
                        <a:rPr lang="ru-RU" sz="2000" b="0" spc="12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в</a:t>
                      </a:r>
                      <a:r>
                        <a:rPr lang="ru-RU" sz="2000" b="0" spc="11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предложении</a:t>
                      </a:r>
                      <a:r>
                        <a:rPr lang="ru-RU" sz="2000" b="0" spc="11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допущено</a:t>
                      </a:r>
                      <a:r>
                        <a:rPr lang="ru-RU" sz="2000" b="0" spc="11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один-</a:t>
                      </a:r>
                      <a:r>
                        <a:rPr lang="ru-RU" sz="2000" b="0" spc="-28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два речевых</a:t>
                      </a:r>
                      <a:r>
                        <a:rPr lang="ru-RU" sz="2000" b="0" spc="-1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недочёта.</a:t>
                      </a:r>
                    </a:p>
                    <a:p>
                      <a:pPr marL="67945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ИЛИ</a:t>
                      </a:r>
                      <a:r>
                        <a:rPr lang="ru-RU" sz="2000" b="0" spc="1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Основная</a:t>
                      </a:r>
                      <a:r>
                        <a:rPr lang="ru-RU" sz="2000" b="0" spc="1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мысль</a:t>
                      </a:r>
                      <a:r>
                        <a:rPr lang="ru-RU" sz="2000" b="0" spc="10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определена</a:t>
                      </a:r>
                      <a:r>
                        <a:rPr lang="ru-RU" sz="2000" b="0" spc="1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верно,</a:t>
                      </a:r>
                      <a:r>
                        <a:rPr lang="ru-RU" sz="2000" b="0" spc="10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но</a:t>
                      </a:r>
                      <a:r>
                        <a:rPr lang="ru-RU" sz="2000" b="0" spc="11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недостаточно</a:t>
                      </a:r>
                      <a:r>
                        <a:rPr lang="ru-RU" sz="2000" b="0" spc="10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полно;</a:t>
                      </a:r>
                      <a:r>
                        <a:rPr lang="ru-RU" sz="2000" b="0" spc="11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в</a:t>
                      </a:r>
                      <a:r>
                        <a:rPr lang="ru-RU" sz="2000" b="0" spc="10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предложении</a:t>
                      </a:r>
                      <a:r>
                        <a:rPr lang="ru-RU" sz="2000" b="0" spc="-28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допущен</a:t>
                      </a:r>
                      <a:r>
                        <a:rPr lang="ru-RU" sz="2000" b="0" spc="-1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один</a:t>
                      </a:r>
                      <a:r>
                        <a:rPr lang="ru-RU" sz="2000" b="0" spc="-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речевой</a:t>
                      </a:r>
                      <a:r>
                        <a:rPr lang="ru-RU" sz="2000" b="0" spc="-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недочёт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17500">
                        <a:lnSpc>
                          <a:spcPct val="100000"/>
                        </a:lnSpc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53929554"/>
                  </a:ext>
                </a:extLst>
              </a:tr>
              <a:tr h="2501613">
                <a:tc>
                  <a:txBody>
                    <a:bodyPr/>
                    <a:lstStyle/>
                    <a:p>
                      <a:pPr marL="67945" marR="60325" algn="l">
                        <a:lnSpc>
                          <a:spcPct val="100000"/>
                        </a:lnSpc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Основная мысль определена верно, полно; в предложении допущено более двух</a:t>
                      </a:r>
                      <a:r>
                        <a:rPr lang="ru-RU" sz="2000" b="0" spc="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речевых</a:t>
                      </a:r>
                      <a:r>
                        <a:rPr lang="ru-RU" sz="2000" b="0" spc="-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недочётов.</a:t>
                      </a:r>
                    </a:p>
                    <a:p>
                      <a:pPr marL="67945" marR="6096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ИЛИ Основная мысль определена верно, но недостаточно полно; в предложении</a:t>
                      </a:r>
                      <a:r>
                        <a:rPr lang="ru-RU" sz="2000" b="0" spc="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допущено</a:t>
                      </a:r>
                      <a:r>
                        <a:rPr lang="ru-RU" sz="2000" b="0" spc="-1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два и</a:t>
                      </a:r>
                      <a:r>
                        <a:rPr lang="ru-RU" sz="2000" b="0" spc="-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более речевых недочёта.</a:t>
                      </a:r>
                    </a:p>
                    <a:p>
                      <a:pPr marL="67945" marR="60960" algn="l">
                        <a:lnSpc>
                          <a:spcPct val="1000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ИЛИ</a:t>
                      </a:r>
                      <a:r>
                        <a:rPr lang="ru-RU" sz="2000" b="0" spc="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Основная</a:t>
                      </a:r>
                      <a:r>
                        <a:rPr lang="ru-RU" sz="2000" b="0" spc="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мысль</a:t>
                      </a:r>
                      <a:r>
                        <a:rPr lang="ru-RU" sz="2000" b="0" spc="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не</a:t>
                      </a:r>
                      <a:r>
                        <a:rPr lang="ru-RU" sz="2000" b="0" spc="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определена</a:t>
                      </a:r>
                      <a:r>
                        <a:rPr lang="ru-RU" sz="2000" b="0" spc="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/</a:t>
                      </a:r>
                      <a:r>
                        <a:rPr lang="ru-RU" sz="2000" b="0" spc="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определена</a:t>
                      </a:r>
                      <a:r>
                        <a:rPr lang="ru-RU" sz="2000" b="0" spc="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неверно</a:t>
                      </a:r>
                      <a:r>
                        <a:rPr lang="ru-RU" sz="2000" b="0" spc="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независимо</a:t>
                      </a:r>
                      <a:r>
                        <a:rPr lang="ru-RU" sz="2000" b="0" spc="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от</a:t>
                      </a:r>
                      <a:r>
                        <a:rPr lang="ru-RU" sz="2000" b="0" spc="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000" b="0" dirty="0" smtClean="0">
                          <a:solidFill>
                            <a:schemeClr val="tx1"/>
                          </a:solidFill>
                          <a:effectLst/>
                        </a:rPr>
                        <a:t>наличия/отсутствия</a:t>
                      </a:r>
                      <a:r>
                        <a:rPr lang="ru-RU" sz="2000" b="0" baseline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000" b="0" dirty="0" smtClean="0">
                          <a:solidFill>
                            <a:schemeClr val="tx1"/>
                          </a:solidFill>
                          <a:effectLst/>
                        </a:rPr>
                        <a:t>речевых</a:t>
                      </a:r>
                      <a:r>
                        <a:rPr lang="ru-RU" sz="2000" b="0" baseline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000" b="0" dirty="0" smtClean="0">
                          <a:solidFill>
                            <a:schemeClr val="tx1"/>
                          </a:solidFill>
                          <a:effectLst/>
                        </a:rPr>
                        <a:t>недочётов</a:t>
                      </a:r>
                      <a:r>
                        <a:rPr lang="ru-RU" sz="2000" b="0" baseline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000" b="0" dirty="0" smtClean="0">
                          <a:solidFill>
                            <a:schemeClr val="tx1"/>
                          </a:solidFill>
                          <a:effectLst/>
                        </a:rPr>
                        <a:t>в     </a:t>
                      </a:r>
                      <a:r>
                        <a:rPr lang="ru-RU" sz="2000" b="0" spc="10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000" b="0" dirty="0" smtClean="0">
                          <a:solidFill>
                            <a:schemeClr val="tx1"/>
                          </a:solidFill>
                          <a:effectLst/>
                        </a:rPr>
                        <a:t>построении</a:t>
                      </a:r>
                      <a:r>
                        <a:rPr lang="ru-RU" sz="2000" b="0" baseline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000" b="0" dirty="0" smtClean="0">
                          <a:solidFill>
                            <a:schemeClr val="tx1"/>
                          </a:solidFill>
                          <a:effectLst/>
                        </a:rPr>
                        <a:t>предложения</a:t>
                      </a:r>
                      <a:r>
                        <a:rPr lang="ru-RU" sz="2000" b="0" spc="-29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и</a:t>
                      </a:r>
                      <a:r>
                        <a:rPr lang="ru-RU" sz="2000" b="0" spc="-1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словоупотреблении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17500">
                        <a:lnSpc>
                          <a:spcPct val="100000"/>
                        </a:lnSpc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48786568"/>
                  </a:ext>
                </a:extLst>
              </a:tr>
              <a:tr h="420503">
                <a:tc>
                  <a:txBody>
                    <a:bodyPr/>
                    <a:lstStyle/>
                    <a:p>
                      <a:pPr marL="67945" marR="60325" algn="r">
                        <a:lnSpc>
                          <a:spcPct val="100000"/>
                        </a:lnSpc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Максимальный</a:t>
                      </a:r>
                      <a:r>
                        <a:rPr lang="ru-RU" sz="2000" spc="-10" dirty="0">
                          <a:effectLst/>
                        </a:rPr>
                        <a:t> </a:t>
                      </a:r>
                      <a:r>
                        <a:rPr lang="ru-RU" sz="2000" dirty="0">
                          <a:effectLst/>
                        </a:rPr>
                        <a:t>балл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17500">
                        <a:lnSpc>
                          <a:spcPct val="100000"/>
                        </a:lnSpc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888734186"/>
                  </a:ext>
                </a:extLst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444625" y="23923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/>
            </a:r>
            <a:br>
              <a:rPr kumimoji="0" lang="ru-RU" alt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endParaRPr kumimoji="0" lang="ru-RU" altLang="ru-RU" sz="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550076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Задание 10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91264" cy="4525963"/>
          </a:xfrm>
        </p:spPr>
        <p:txBody>
          <a:bodyPr>
            <a:normAutofit/>
          </a:bodyPr>
          <a:lstStyle/>
          <a:p>
            <a:r>
              <a:rPr lang="ru-RU" sz="3400" dirty="0"/>
              <a:t>осуществлять информационную переработку </a:t>
            </a:r>
            <a:r>
              <a:rPr lang="ru-RU" sz="3400" dirty="0" smtClean="0"/>
              <a:t>прочитанного текста, определять функционально-смысловой тип речи. </a:t>
            </a:r>
          </a:p>
          <a:p>
            <a:pPr marL="0" indent="0">
              <a:buNone/>
            </a:pPr>
            <a:endParaRPr lang="ru-RU" sz="3400" dirty="0"/>
          </a:p>
          <a:p>
            <a:pPr marL="0" indent="0">
              <a:buNone/>
            </a:pPr>
            <a:r>
              <a:rPr lang="ru-RU" sz="3400" dirty="0" smtClean="0"/>
              <a:t>Критерии: правильность ответа (1 балл) </a:t>
            </a:r>
            <a:endParaRPr lang="ru-RU" sz="3400" dirty="0"/>
          </a:p>
        </p:txBody>
      </p:sp>
    </p:spTree>
    <p:extLst>
      <p:ext uri="{BB962C8B-B14F-4D97-AF65-F5344CB8AC3E}">
        <p14:creationId xmlns:p14="http://schemas.microsoft.com/office/powerpoint/2010/main" val="3541946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Задание 11 </a:t>
            </a:r>
            <a:b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(подобное в 5 и 6 классе)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556792"/>
            <a:ext cx="8496944" cy="5157192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</a:pPr>
            <a:r>
              <a:rPr lang="ru-RU" sz="3300" dirty="0"/>
              <a:t>а</a:t>
            </a:r>
            <a:r>
              <a:rPr lang="ru-RU" sz="3300" dirty="0" smtClean="0"/>
              <a:t>декватно </a:t>
            </a:r>
            <a:r>
              <a:rPr lang="ru-RU" sz="3300" dirty="0"/>
              <a:t>понимать и интерпретировать прочитанный текст, находить в тексте информацию (ключевые слова и словосочетания) в подтверждение своего ответа на вопрос, строить речевое высказывание в письменной форме с учетом норм построения предложения и </a:t>
            </a:r>
            <a:r>
              <a:rPr lang="ru-RU" sz="3300" dirty="0" smtClean="0"/>
              <a:t>словоупотребления.</a:t>
            </a:r>
          </a:p>
          <a:p>
            <a:pPr marL="0" indent="0">
              <a:lnSpc>
                <a:spcPct val="120000"/>
              </a:lnSpc>
              <a:buNone/>
            </a:pPr>
            <a:endParaRPr lang="ru-RU" sz="3300" dirty="0"/>
          </a:p>
          <a:p>
            <a:pPr marL="0" indent="0">
              <a:lnSpc>
                <a:spcPct val="120000"/>
              </a:lnSpc>
              <a:buNone/>
            </a:pPr>
            <a:r>
              <a:rPr lang="ru-RU" sz="3300" dirty="0" smtClean="0"/>
              <a:t>Критерии: правильность ответа, количество орфографических, пунктуационных, речевых или грамматических ошибок.</a:t>
            </a:r>
            <a:endParaRPr lang="ru-RU" sz="3300" dirty="0"/>
          </a:p>
        </p:txBody>
      </p:sp>
    </p:spTree>
    <p:extLst>
      <p:ext uri="{BB962C8B-B14F-4D97-AF65-F5344CB8AC3E}">
        <p14:creationId xmlns:p14="http://schemas.microsoft.com/office/powerpoint/2010/main" val="2290493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6880247"/>
              </p:ext>
            </p:extLst>
          </p:nvPr>
        </p:nvGraphicFramePr>
        <p:xfrm>
          <a:off x="683568" y="476672"/>
          <a:ext cx="8064896" cy="4970512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7056784">
                  <a:extLst>
                    <a:ext uri="{9D8B030D-6E8A-4147-A177-3AD203B41FA5}">
                      <a16:colId xmlns:a16="http://schemas.microsoft.com/office/drawing/2014/main" xmlns="" val="2994314663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xmlns="" val="2098507913"/>
                    </a:ext>
                  </a:extLst>
                </a:gridCol>
              </a:tblGrid>
              <a:tr h="1008112">
                <a:tc>
                  <a:txBody>
                    <a:bodyPr/>
                    <a:lstStyle/>
                    <a:p>
                      <a:pPr marL="58420" marR="52705" algn="ctr">
                        <a:lnSpc>
                          <a:spcPct val="10000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Содержание</a:t>
                      </a:r>
                      <a:r>
                        <a:rPr lang="ru-RU" sz="2000" spc="-15" dirty="0">
                          <a:effectLst/>
                        </a:rPr>
                        <a:t> </a:t>
                      </a:r>
                      <a:r>
                        <a:rPr lang="ru-RU" sz="2000" dirty="0">
                          <a:effectLst/>
                        </a:rPr>
                        <a:t>верного</a:t>
                      </a:r>
                      <a:r>
                        <a:rPr lang="ru-RU" sz="2000" spc="-20" dirty="0">
                          <a:effectLst/>
                        </a:rPr>
                        <a:t> </a:t>
                      </a:r>
                      <a:r>
                        <a:rPr lang="ru-RU" sz="2000" dirty="0">
                          <a:effectLst/>
                        </a:rPr>
                        <a:t>ответа</a:t>
                      </a:r>
                      <a:r>
                        <a:rPr lang="ru-RU" sz="2000" spc="-15" dirty="0">
                          <a:effectLst/>
                        </a:rPr>
                        <a:t> </a:t>
                      </a:r>
                      <a:r>
                        <a:rPr lang="ru-RU" sz="2000" dirty="0">
                          <a:effectLst/>
                        </a:rPr>
                        <a:t>и</a:t>
                      </a:r>
                      <a:r>
                        <a:rPr lang="ru-RU" sz="2000" spc="-20" dirty="0">
                          <a:effectLst/>
                        </a:rPr>
                        <a:t> </a:t>
                      </a:r>
                      <a:r>
                        <a:rPr lang="ru-RU" sz="2000" dirty="0">
                          <a:effectLst/>
                        </a:rPr>
                        <a:t>указания</a:t>
                      </a:r>
                      <a:r>
                        <a:rPr lang="ru-RU" sz="2000" spc="-15" dirty="0">
                          <a:effectLst/>
                        </a:rPr>
                        <a:t> </a:t>
                      </a:r>
                      <a:r>
                        <a:rPr lang="ru-RU" sz="2000" dirty="0">
                          <a:effectLst/>
                        </a:rPr>
                        <a:t>по</a:t>
                      </a:r>
                      <a:r>
                        <a:rPr lang="ru-RU" sz="2000" spc="-10" dirty="0">
                          <a:effectLst/>
                        </a:rPr>
                        <a:t> </a:t>
                      </a:r>
                      <a:r>
                        <a:rPr lang="ru-RU" sz="2000" dirty="0">
                          <a:effectLst/>
                        </a:rPr>
                        <a:t>оцениванию</a:t>
                      </a:r>
                    </a:p>
                    <a:p>
                      <a:pPr marL="58420" marR="5270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(допускаются</a:t>
                      </a:r>
                      <a:r>
                        <a:rPr lang="ru-RU" sz="2000" spc="-20" dirty="0">
                          <a:effectLst/>
                        </a:rPr>
                        <a:t> </a:t>
                      </a:r>
                      <a:r>
                        <a:rPr lang="ru-RU" sz="2000" dirty="0">
                          <a:effectLst/>
                        </a:rPr>
                        <a:t>иные</a:t>
                      </a:r>
                      <a:r>
                        <a:rPr lang="ru-RU" sz="2000" spc="-10" dirty="0">
                          <a:effectLst/>
                        </a:rPr>
                        <a:t> </a:t>
                      </a:r>
                      <a:r>
                        <a:rPr lang="ru-RU" sz="2000" dirty="0">
                          <a:effectLst/>
                        </a:rPr>
                        <a:t>формулировки</a:t>
                      </a:r>
                      <a:r>
                        <a:rPr lang="ru-RU" sz="2000" spc="-10" dirty="0">
                          <a:effectLst/>
                        </a:rPr>
                        <a:t> </a:t>
                      </a:r>
                      <a:r>
                        <a:rPr lang="ru-RU" sz="2000" dirty="0">
                          <a:effectLst/>
                        </a:rPr>
                        <a:t>ответа,</a:t>
                      </a:r>
                      <a:r>
                        <a:rPr lang="ru-RU" sz="2000" spc="-15" dirty="0">
                          <a:effectLst/>
                        </a:rPr>
                        <a:t> </a:t>
                      </a:r>
                      <a:r>
                        <a:rPr lang="ru-RU" sz="2000" dirty="0">
                          <a:effectLst/>
                        </a:rPr>
                        <a:t>не</a:t>
                      </a:r>
                      <a:r>
                        <a:rPr lang="ru-RU" sz="2000" spc="-5" dirty="0">
                          <a:effectLst/>
                        </a:rPr>
                        <a:t> </a:t>
                      </a:r>
                      <a:r>
                        <a:rPr lang="ru-RU" sz="2000" dirty="0">
                          <a:effectLst/>
                        </a:rPr>
                        <a:t>искажающие</a:t>
                      </a:r>
                      <a:r>
                        <a:rPr lang="ru-RU" sz="2000" spc="-10" dirty="0">
                          <a:effectLst/>
                        </a:rPr>
                        <a:t> </a:t>
                      </a:r>
                      <a:r>
                        <a:rPr lang="ru-RU" sz="2000" dirty="0">
                          <a:effectLst/>
                        </a:rPr>
                        <a:t>его</a:t>
                      </a:r>
                      <a:r>
                        <a:rPr lang="ru-RU" sz="2000" spc="-15" dirty="0">
                          <a:effectLst/>
                        </a:rPr>
                        <a:t> </a:t>
                      </a:r>
                      <a:r>
                        <a:rPr lang="ru-RU" sz="2000" dirty="0">
                          <a:effectLst/>
                        </a:rPr>
                        <a:t>смысла)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9220" marR="102235" algn="ctr">
                        <a:lnSpc>
                          <a:spcPct val="10000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Баллы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2407839412"/>
                  </a:ext>
                </a:extLst>
              </a:tr>
              <a:tr h="3232957">
                <a:tc>
                  <a:txBody>
                    <a:bodyPr/>
                    <a:lstStyle/>
                    <a:p>
                      <a:pPr marL="67945" algn="l">
                        <a:lnSpc>
                          <a:spcPct val="100000"/>
                        </a:lnSpc>
                        <a:spcBef>
                          <a:spcPts val="13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Правильный</a:t>
                      </a:r>
                      <a:r>
                        <a:rPr lang="ru-RU" sz="2000" spc="-20" dirty="0">
                          <a:effectLst/>
                        </a:rPr>
                        <a:t> </a:t>
                      </a:r>
                      <a:r>
                        <a:rPr lang="ru-RU" sz="2000" dirty="0">
                          <a:effectLst/>
                        </a:rPr>
                        <a:t>ответ</a:t>
                      </a:r>
                      <a:r>
                        <a:rPr lang="ru-RU" sz="2000" spc="-15" dirty="0">
                          <a:effectLst/>
                        </a:rPr>
                        <a:t> </a:t>
                      </a:r>
                      <a:r>
                        <a:rPr lang="ru-RU" sz="2000" dirty="0">
                          <a:effectLst/>
                        </a:rPr>
                        <a:t>должен</a:t>
                      </a:r>
                      <a:r>
                        <a:rPr lang="ru-RU" sz="2000" spc="-20" dirty="0">
                          <a:effectLst/>
                        </a:rPr>
                        <a:t> </a:t>
                      </a:r>
                      <a:r>
                        <a:rPr lang="ru-RU" sz="2000" dirty="0">
                          <a:effectLst/>
                        </a:rPr>
                        <a:t>содержать</a:t>
                      </a:r>
                      <a:r>
                        <a:rPr lang="ru-RU" sz="2000" spc="-20" dirty="0">
                          <a:effectLst/>
                        </a:rPr>
                        <a:t> </a:t>
                      </a:r>
                      <a:r>
                        <a:rPr lang="ru-RU" sz="2000" dirty="0">
                          <a:effectLst/>
                        </a:rPr>
                        <a:t>следующие</a:t>
                      </a:r>
                      <a:r>
                        <a:rPr lang="ru-RU" sz="2000" spc="-15" dirty="0">
                          <a:effectLst/>
                        </a:rPr>
                        <a:t> </a:t>
                      </a:r>
                      <a:r>
                        <a:rPr lang="ru-RU" sz="2000" u="sng" dirty="0">
                          <a:effectLst/>
                        </a:rPr>
                        <a:t>элементы</a:t>
                      </a:r>
                      <a:r>
                        <a:rPr lang="ru-RU" sz="2000" dirty="0">
                          <a:effectLst/>
                        </a:rPr>
                        <a:t>:</a:t>
                      </a:r>
                    </a:p>
                    <a:p>
                      <a:pPr marL="342900" marR="60960" lvl="0" indent="-250825" algn="l">
                        <a:lnSpc>
                          <a:spcPct val="100000"/>
                        </a:lnSpc>
                        <a:spcAft>
                          <a:spcPts val="0"/>
                        </a:spcAft>
                        <a:buSzPts val="1200"/>
                        <a:buFont typeface="Times New Roman" panose="02020603050405020304" pitchFamily="18" charset="0"/>
                        <a:buAutoNum type="arabicParenR"/>
                        <a:tabLst>
                          <a:tab pos="248285" algn="l"/>
                        </a:tabLst>
                      </a:pPr>
                      <a:r>
                        <a:rPr lang="ru-RU" sz="2000" dirty="0">
                          <a:effectLst/>
                        </a:rPr>
                        <a:t>ответ на вопрос, например: Сначала мальчик произвёл на автора впечатление</a:t>
                      </a:r>
                      <a:r>
                        <a:rPr lang="ru-RU" sz="2000" spc="5" dirty="0">
                          <a:effectLst/>
                        </a:rPr>
                        <a:t> </a:t>
                      </a:r>
                      <a:r>
                        <a:rPr lang="ru-RU" sz="2000" dirty="0">
                          <a:effectLst/>
                        </a:rPr>
                        <a:t>начитанного</a:t>
                      </a:r>
                      <a:r>
                        <a:rPr lang="ru-RU" sz="2000" spc="5" dirty="0">
                          <a:effectLst/>
                        </a:rPr>
                        <a:t> </a:t>
                      </a:r>
                      <a:r>
                        <a:rPr lang="ru-RU" sz="2000" dirty="0">
                          <a:effectLst/>
                        </a:rPr>
                        <a:t>человека,</a:t>
                      </a:r>
                      <a:r>
                        <a:rPr lang="ru-RU" sz="2000" spc="5" dirty="0">
                          <a:effectLst/>
                        </a:rPr>
                        <a:t> </a:t>
                      </a:r>
                      <a:r>
                        <a:rPr lang="ru-RU" sz="2000" dirty="0">
                          <a:effectLst/>
                        </a:rPr>
                        <a:t>который</a:t>
                      </a:r>
                      <a:r>
                        <a:rPr lang="ru-RU" sz="2000" spc="5" dirty="0">
                          <a:effectLst/>
                        </a:rPr>
                        <a:t> </a:t>
                      </a:r>
                      <a:r>
                        <a:rPr lang="ru-RU" sz="2000" dirty="0">
                          <a:effectLst/>
                        </a:rPr>
                        <a:t>интересуется</a:t>
                      </a:r>
                      <a:r>
                        <a:rPr lang="ru-RU" sz="2000" spc="5" dirty="0">
                          <a:effectLst/>
                        </a:rPr>
                        <a:t> </a:t>
                      </a:r>
                      <a:r>
                        <a:rPr lang="ru-RU" sz="2000" dirty="0">
                          <a:effectLst/>
                        </a:rPr>
                        <a:t>и</a:t>
                      </a:r>
                      <a:r>
                        <a:rPr lang="ru-RU" sz="2000" spc="5" dirty="0">
                          <a:effectLst/>
                        </a:rPr>
                        <a:t> </a:t>
                      </a:r>
                      <a:r>
                        <a:rPr lang="ru-RU" sz="2000" dirty="0">
                          <a:effectLst/>
                        </a:rPr>
                        <a:t>классикой,</a:t>
                      </a:r>
                      <a:r>
                        <a:rPr lang="ru-RU" sz="2000" spc="5" dirty="0">
                          <a:effectLst/>
                        </a:rPr>
                        <a:t> </a:t>
                      </a:r>
                      <a:r>
                        <a:rPr lang="ru-RU" sz="2000" dirty="0">
                          <a:effectLst/>
                        </a:rPr>
                        <a:t>и</a:t>
                      </a:r>
                      <a:r>
                        <a:rPr lang="ru-RU" sz="2000" spc="5" dirty="0">
                          <a:effectLst/>
                        </a:rPr>
                        <a:t> </a:t>
                      </a:r>
                      <a:r>
                        <a:rPr lang="ru-RU" sz="2000" dirty="0">
                          <a:effectLst/>
                        </a:rPr>
                        <a:t>современной</a:t>
                      </a:r>
                      <a:r>
                        <a:rPr lang="ru-RU" sz="2000" spc="5" dirty="0">
                          <a:effectLst/>
                        </a:rPr>
                        <a:t> </a:t>
                      </a:r>
                      <a:r>
                        <a:rPr lang="ru-RU" sz="2000" dirty="0">
                          <a:effectLst/>
                        </a:rPr>
                        <a:t>литературой;</a:t>
                      </a:r>
                    </a:p>
                    <a:p>
                      <a:pPr marL="67945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(Ответ</a:t>
                      </a:r>
                      <a:r>
                        <a:rPr lang="ru-RU" sz="2000" spc="-20" dirty="0">
                          <a:effectLst/>
                        </a:rPr>
                        <a:t> </a:t>
                      </a:r>
                      <a:r>
                        <a:rPr lang="ru-RU" sz="2000" dirty="0">
                          <a:effectLst/>
                        </a:rPr>
                        <a:t>может</a:t>
                      </a:r>
                      <a:r>
                        <a:rPr lang="ru-RU" sz="2000" spc="-15" dirty="0">
                          <a:effectLst/>
                        </a:rPr>
                        <a:t> </a:t>
                      </a:r>
                      <a:r>
                        <a:rPr lang="ru-RU" sz="2000" dirty="0">
                          <a:effectLst/>
                        </a:rPr>
                        <a:t>быть</a:t>
                      </a:r>
                      <a:r>
                        <a:rPr lang="ru-RU" sz="2000" spc="-15" dirty="0">
                          <a:effectLst/>
                        </a:rPr>
                        <a:t> </a:t>
                      </a:r>
                      <a:r>
                        <a:rPr lang="ru-RU" sz="2000" dirty="0">
                          <a:effectLst/>
                        </a:rPr>
                        <a:t>дан</a:t>
                      </a:r>
                      <a:r>
                        <a:rPr lang="ru-RU" sz="2000" spc="-20" dirty="0">
                          <a:effectLst/>
                        </a:rPr>
                        <a:t> </a:t>
                      </a:r>
                      <a:r>
                        <a:rPr lang="ru-RU" sz="2000" dirty="0">
                          <a:effectLst/>
                        </a:rPr>
                        <a:t>в</a:t>
                      </a:r>
                      <a:r>
                        <a:rPr lang="ru-RU" sz="2000" spc="-15" dirty="0">
                          <a:effectLst/>
                        </a:rPr>
                        <a:t> </a:t>
                      </a:r>
                      <a:r>
                        <a:rPr lang="ru-RU" sz="2000" dirty="0">
                          <a:effectLst/>
                        </a:rPr>
                        <a:t>иной,</a:t>
                      </a:r>
                      <a:r>
                        <a:rPr lang="ru-RU" sz="2000" spc="-10" dirty="0">
                          <a:effectLst/>
                        </a:rPr>
                        <a:t> </a:t>
                      </a:r>
                      <a:r>
                        <a:rPr lang="ru-RU" sz="2000" dirty="0">
                          <a:effectLst/>
                        </a:rPr>
                        <a:t>близкой</a:t>
                      </a:r>
                      <a:r>
                        <a:rPr lang="ru-RU" sz="2000" spc="-15" dirty="0">
                          <a:effectLst/>
                        </a:rPr>
                        <a:t> </a:t>
                      </a:r>
                      <a:r>
                        <a:rPr lang="ru-RU" sz="2000" dirty="0">
                          <a:effectLst/>
                        </a:rPr>
                        <a:t>по</a:t>
                      </a:r>
                      <a:r>
                        <a:rPr lang="ru-RU" sz="2000" spc="-15" dirty="0">
                          <a:effectLst/>
                        </a:rPr>
                        <a:t> </a:t>
                      </a:r>
                      <a:r>
                        <a:rPr lang="ru-RU" sz="2000" dirty="0">
                          <a:effectLst/>
                        </a:rPr>
                        <a:t>смыслу</a:t>
                      </a:r>
                      <a:r>
                        <a:rPr lang="ru-RU" sz="2000" spc="-5" dirty="0">
                          <a:effectLst/>
                        </a:rPr>
                        <a:t> </a:t>
                      </a:r>
                      <a:r>
                        <a:rPr lang="ru-RU" sz="2000" dirty="0">
                          <a:effectLst/>
                        </a:rPr>
                        <a:t>формулировке.)</a:t>
                      </a:r>
                    </a:p>
                    <a:p>
                      <a:pPr marL="342900" marR="60325" lvl="0" indent="-250825" algn="l">
                        <a:lnSpc>
                          <a:spcPct val="100000"/>
                        </a:lnSpc>
                        <a:spcAft>
                          <a:spcPts val="0"/>
                        </a:spcAft>
                        <a:buSzPts val="1200"/>
                        <a:buFont typeface="Times New Roman" panose="02020603050405020304" pitchFamily="18" charset="0"/>
                        <a:buAutoNum type="arabicParenR"/>
                        <a:tabLst>
                          <a:tab pos="273685" algn="l"/>
                        </a:tabLst>
                      </a:pPr>
                      <a:r>
                        <a:rPr lang="ru-RU" sz="2000" dirty="0">
                          <a:effectLst/>
                        </a:rPr>
                        <a:t>выписанные</a:t>
                      </a:r>
                      <a:r>
                        <a:rPr lang="ru-RU" sz="2000" spc="5" dirty="0">
                          <a:effectLst/>
                        </a:rPr>
                        <a:t> </a:t>
                      </a:r>
                      <a:r>
                        <a:rPr lang="ru-RU" sz="2000" dirty="0">
                          <a:effectLst/>
                        </a:rPr>
                        <a:t>из</a:t>
                      </a:r>
                      <a:r>
                        <a:rPr lang="ru-RU" sz="2000" spc="5" dirty="0">
                          <a:effectLst/>
                        </a:rPr>
                        <a:t> </a:t>
                      </a:r>
                      <a:r>
                        <a:rPr lang="ru-RU" sz="2000" dirty="0">
                          <a:effectLst/>
                        </a:rPr>
                        <a:t>текста</a:t>
                      </a:r>
                      <a:r>
                        <a:rPr lang="ru-RU" sz="2000" spc="5" dirty="0">
                          <a:effectLst/>
                        </a:rPr>
                        <a:t> </a:t>
                      </a:r>
                      <a:r>
                        <a:rPr lang="ru-RU" sz="2000" dirty="0">
                          <a:effectLst/>
                        </a:rPr>
                        <a:t>ключевые</a:t>
                      </a:r>
                      <a:r>
                        <a:rPr lang="ru-RU" sz="2000" spc="5" dirty="0">
                          <a:effectLst/>
                        </a:rPr>
                        <a:t> </a:t>
                      </a:r>
                      <a:r>
                        <a:rPr lang="ru-RU" sz="2000" dirty="0">
                          <a:effectLst/>
                        </a:rPr>
                        <a:t>слова</a:t>
                      </a:r>
                      <a:r>
                        <a:rPr lang="ru-RU" sz="2000" spc="5" dirty="0">
                          <a:effectLst/>
                        </a:rPr>
                        <a:t> </a:t>
                      </a:r>
                      <a:r>
                        <a:rPr lang="ru-RU" sz="2000" dirty="0">
                          <a:effectLst/>
                        </a:rPr>
                        <a:t>и</a:t>
                      </a:r>
                      <a:r>
                        <a:rPr lang="ru-RU" sz="2000" spc="5" dirty="0">
                          <a:effectLst/>
                        </a:rPr>
                        <a:t> </a:t>
                      </a:r>
                      <a:r>
                        <a:rPr lang="ru-RU" sz="2000" dirty="0">
                          <a:effectLst/>
                        </a:rPr>
                        <a:t>словосочетания,</a:t>
                      </a:r>
                      <a:r>
                        <a:rPr lang="ru-RU" sz="2000" spc="5" dirty="0">
                          <a:effectLst/>
                        </a:rPr>
                        <a:t> </a:t>
                      </a:r>
                      <a:r>
                        <a:rPr lang="ru-RU" sz="2000" dirty="0">
                          <a:effectLst/>
                        </a:rPr>
                        <a:t>подтверждающие</a:t>
                      </a:r>
                      <a:r>
                        <a:rPr lang="ru-RU" sz="2000" spc="-285" dirty="0">
                          <a:effectLst/>
                        </a:rPr>
                        <a:t> </a:t>
                      </a:r>
                      <a:r>
                        <a:rPr lang="ru-RU" sz="2000" dirty="0">
                          <a:effectLst/>
                        </a:rPr>
                        <a:t>ответ, например: уткнувшись в книгу; увлечённо читал; глотает книги; очень</a:t>
                      </a:r>
                      <a:r>
                        <a:rPr lang="ru-RU" sz="2000" spc="5" dirty="0">
                          <a:effectLst/>
                        </a:rPr>
                        <a:t> </a:t>
                      </a:r>
                      <a:r>
                        <a:rPr lang="ru-RU" sz="2000" dirty="0">
                          <a:effectLst/>
                        </a:rPr>
                        <a:t>начитанный;</a:t>
                      </a:r>
                      <a:r>
                        <a:rPr lang="ru-RU" sz="2000" spc="-5" dirty="0">
                          <a:effectLst/>
                        </a:rPr>
                        <a:t> </a:t>
                      </a:r>
                      <a:r>
                        <a:rPr lang="ru-RU" sz="2000" dirty="0">
                          <a:effectLst/>
                        </a:rPr>
                        <a:t>длинный список произведений;</a:t>
                      </a:r>
                      <a:r>
                        <a:rPr lang="ru-RU" sz="2000" spc="-5" dirty="0">
                          <a:effectLst/>
                        </a:rPr>
                        <a:t> </a:t>
                      </a:r>
                      <a:r>
                        <a:rPr lang="ru-RU" sz="2000" dirty="0">
                          <a:effectLst/>
                        </a:rPr>
                        <a:t>книгочей.</a:t>
                      </a:r>
                    </a:p>
                    <a:p>
                      <a:pPr marL="67945" marR="6096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Возможны</a:t>
                      </a:r>
                      <a:r>
                        <a:rPr lang="ru-RU" sz="2000" spc="5" dirty="0">
                          <a:effectLst/>
                        </a:rPr>
                        <a:t> </a:t>
                      </a:r>
                      <a:r>
                        <a:rPr lang="ru-RU" sz="2000" dirty="0">
                          <a:effectLst/>
                        </a:rPr>
                        <a:t>другие</a:t>
                      </a:r>
                      <a:r>
                        <a:rPr lang="ru-RU" sz="2000" spc="5" dirty="0">
                          <a:effectLst/>
                        </a:rPr>
                        <a:t> </a:t>
                      </a:r>
                      <a:r>
                        <a:rPr lang="ru-RU" sz="2000" dirty="0">
                          <a:effectLst/>
                        </a:rPr>
                        <a:t>формы,</a:t>
                      </a:r>
                      <a:r>
                        <a:rPr lang="ru-RU" sz="2000" spc="5" dirty="0">
                          <a:effectLst/>
                        </a:rPr>
                        <a:t> </a:t>
                      </a:r>
                      <a:r>
                        <a:rPr lang="ru-RU" sz="2000" dirty="0">
                          <a:effectLst/>
                        </a:rPr>
                        <a:t>другая</a:t>
                      </a:r>
                      <a:r>
                        <a:rPr lang="ru-RU" sz="2000" spc="5" dirty="0">
                          <a:effectLst/>
                        </a:rPr>
                        <a:t> </a:t>
                      </a:r>
                      <a:r>
                        <a:rPr lang="ru-RU" sz="2000" dirty="0">
                          <a:effectLst/>
                        </a:rPr>
                        <a:t>последовательность,</a:t>
                      </a:r>
                      <a:r>
                        <a:rPr lang="ru-RU" sz="2000" spc="5" dirty="0">
                          <a:effectLst/>
                        </a:rPr>
                        <a:t> </a:t>
                      </a:r>
                      <a:r>
                        <a:rPr lang="ru-RU" sz="2000" dirty="0">
                          <a:effectLst/>
                        </a:rPr>
                        <a:t>другое</a:t>
                      </a:r>
                      <a:r>
                        <a:rPr lang="ru-RU" sz="2000" spc="5" dirty="0">
                          <a:effectLst/>
                        </a:rPr>
                        <a:t> </a:t>
                      </a:r>
                      <a:r>
                        <a:rPr lang="ru-RU" sz="2000" dirty="0">
                          <a:effectLst/>
                        </a:rPr>
                        <a:t>(большее</a:t>
                      </a:r>
                      <a:r>
                        <a:rPr lang="ru-RU" sz="2000" spc="5" dirty="0">
                          <a:effectLst/>
                        </a:rPr>
                        <a:t> </a:t>
                      </a:r>
                      <a:r>
                        <a:rPr lang="ru-RU" sz="2000" dirty="0">
                          <a:effectLst/>
                        </a:rPr>
                        <a:t>или</a:t>
                      </a:r>
                      <a:r>
                        <a:rPr lang="ru-RU" sz="2000" spc="5" dirty="0">
                          <a:effectLst/>
                        </a:rPr>
                        <a:t> </a:t>
                      </a:r>
                      <a:r>
                        <a:rPr lang="ru-RU" sz="2000" dirty="0">
                          <a:effectLst/>
                        </a:rPr>
                        <a:t>меньшее,</a:t>
                      </a:r>
                      <a:r>
                        <a:rPr lang="ru-RU" sz="2000" spc="-5" dirty="0">
                          <a:effectLst/>
                        </a:rPr>
                        <a:t> </a:t>
                      </a:r>
                      <a:r>
                        <a:rPr lang="ru-RU" sz="2000" dirty="0">
                          <a:effectLst/>
                        </a:rPr>
                        <a:t>но</a:t>
                      </a:r>
                      <a:r>
                        <a:rPr lang="ru-RU" sz="2000" spc="-10" dirty="0">
                          <a:effectLst/>
                        </a:rPr>
                        <a:t> </a:t>
                      </a:r>
                      <a:r>
                        <a:rPr lang="ru-RU" sz="2000" dirty="0">
                          <a:effectLst/>
                        </a:rPr>
                        <a:t>не</a:t>
                      </a:r>
                      <a:r>
                        <a:rPr lang="ru-RU" sz="2000" spc="-5" dirty="0">
                          <a:effectLst/>
                        </a:rPr>
                        <a:t> </a:t>
                      </a:r>
                      <a:r>
                        <a:rPr lang="ru-RU" sz="2000" dirty="0">
                          <a:effectLst/>
                        </a:rPr>
                        <a:t>менее</a:t>
                      </a:r>
                      <a:r>
                        <a:rPr lang="ru-RU" sz="2000" spc="-15" dirty="0">
                          <a:effectLst/>
                        </a:rPr>
                        <a:t> </a:t>
                      </a:r>
                      <a:r>
                        <a:rPr lang="ru-RU" sz="2000" dirty="0">
                          <a:effectLst/>
                        </a:rPr>
                        <a:t>трёх)</a:t>
                      </a:r>
                      <a:r>
                        <a:rPr lang="ru-RU" sz="2000" spc="-5" dirty="0">
                          <a:effectLst/>
                        </a:rPr>
                        <a:t> </a:t>
                      </a:r>
                      <a:r>
                        <a:rPr lang="ru-RU" sz="2000" dirty="0">
                          <a:effectLst/>
                        </a:rPr>
                        <a:t>количество</a:t>
                      </a:r>
                      <a:r>
                        <a:rPr lang="ru-RU" sz="2000" spc="-5" dirty="0">
                          <a:effectLst/>
                        </a:rPr>
                        <a:t> </a:t>
                      </a:r>
                      <a:r>
                        <a:rPr lang="ru-RU" sz="2000" dirty="0">
                          <a:effectLst/>
                        </a:rPr>
                        <a:t>ключевых слов</a:t>
                      </a:r>
                      <a:r>
                        <a:rPr lang="ru-RU" sz="2000" spc="-10" dirty="0">
                          <a:effectLst/>
                        </a:rPr>
                        <a:t> </a:t>
                      </a:r>
                      <a:r>
                        <a:rPr lang="ru-RU" sz="2000" dirty="0">
                          <a:effectLst/>
                        </a:rPr>
                        <a:t>и словосочетаний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22765152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65239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8102127"/>
              </p:ext>
            </p:extLst>
          </p:nvPr>
        </p:nvGraphicFramePr>
        <p:xfrm>
          <a:off x="107504" y="44624"/>
          <a:ext cx="8928992" cy="6678668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7913921">
                  <a:extLst>
                    <a:ext uri="{9D8B030D-6E8A-4147-A177-3AD203B41FA5}">
                      <a16:colId xmlns:a16="http://schemas.microsoft.com/office/drawing/2014/main" xmlns="" val="3801296638"/>
                    </a:ext>
                  </a:extLst>
                </a:gridCol>
                <a:gridCol w="1015071">
                  <a:extLst>
                    <a:ext uri="{9D8B030D-6E8A-4147-A177-3AD203B41FA5}">
                      <a16:colId xmlns:a16="http://schemas.microsoft.com/office/drawing/2014/main" xmlns="" val="2862119506"/>
                    </a:ext>
                  </a:extLst>
                </a:gridCol>
              </a:tblGrid>
              <a:tr h="288032">
                <a:tc>
                  <a:txBody>
                    <a:bodyPr/>
                    <a:lstStyle/>
                    <a:p>
                      <a:pPr marL="6794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Ответ</a:t>
                      </a:r>
                      <a:r>
                        <a:rPr lang="ru-RU" sz="1600" spc="-20">
                          <a:effectLst/>
                        </a:rPr>
                        <a:t> </a:t>
                      </a:r>
                      <a:r>
                        <a:rPr lang="ru-RU" sz="1600">
                          <a:effectLst/>
                        </a:rPr>
                        <a:t>на</a:t>
                      </a:r>
                      <a:r>
                        <a:rPr lang="ru-RU" sz="1600" spc="-10">
                          <a:effectLst/>
                        </a:rPr>
                        <a:t> </a:t>
                      </a:r>
                      <a:r>
                        <a:rPr lang="ru-RU" sz="1600">
                          <a:effectLst/>
                        </a:rPr>
                        <a:t>вопрос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94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936636482"/>
                  </a:ext>
                </a:extLst>
              </a:tr>
              <a:tr h="619808">
                <a:tc>
                  <a:txBody>
                    <a:bodyPr/>
                    <a:lstStyle/>
                    <a:p>
                      <a:pPr marL="67945" marR="6096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Дан</a:t>
                      </a:r>
                      <a:r>
                        <a:rPr lang="ru-RU" sz="1600" b="0" spc="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правильный</a:t>
                      </a:r>
                      <a:r>
                        <a:rPr lang="ru-RU" sz="1600" b="0" spc="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ответ,</a:t>
                      </a:r>
                      <a:r>
                        <a:rPr lang="ru-RU" sz="1600" b="0" spc="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в</a:t>
                      </a:r>
                      <a:r>
                        <a:rPr lang="ru-RU" sz="1600" b="0" spc="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предложении</a:t>
                      </a:r>
                      <a:r>
                        <a:rPr lang="ru-RU" sz="1600" b="0" spc="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может</a:t>
                      </a:r>
                      <a:r>
                        <a:rPr lang="ru-RU" sz="1600" b="0" spc="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быть</a:t>
                      </a:r>
                      <a:r>
                        <a:rPr lang="ru-RU" sz="1600" b="0" spc="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допущен</a:t>
                      </a:r>
                      <a:r>
                        <a:rPr lang="ru-RU" sz="1600" b="0" spc="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один</a:t>
                      </a:r>
                      <a:r>
                        <a:rPr lang="ru-RU" sz="1600" b="0" spc="3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речевой</a:t>
                      </a:r>
                      <a:r>
                        <a:rPr lang="ru-RU" sz="1600" b="0" spc="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недочёт или допущена одна орфографическая, или одна пунктуационная, или одна</a:t>
                      </a:r>
                      <a:r>
                        <a:rPr lang="ru-RU" sz="1600" b="0" spc="-28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грамматическая</a:t>
                      </a:r>
                      <a:r>
                        <a:rPr lang="ru-RU" sz="1600" b="0" spc="-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ошибка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698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ru-RU" sz="16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55981838"/>
                  </a:ext>
                </a:extLst>
              </a:tr>
              <a:tr h="2188504">
                <a:tc>
                  <a:txBody>
                    <a:bodyPr/>
                    <a:lstStyle/>
                    <a:p>
                      <a:pPr marL="67945" marR="6096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Дан</a:t>
                      </a:r>
                      <a:r>
                        <a:rPr lang="ru-RU" sz="1600" b="0" spc="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правильный</a:t>
                      </a:r>
                      <a:r>
                        <a:rPr lang="ru-RU" sz="1600" b="0" spc="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ответ,</a:t>
                      </a:r>
                      <a:r>
                        <a:rPr lang="ru-RU" sz="1600" b="0" spc="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в</a:t>
                      </a:r>
                      <a:r>
                        <a:rPr lang="ru-RU" sz="1600" b="0" spc="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предложении</a:t>
                      </a:r>
                      <a:r>
                        <a:rPr lang="ru-RU" sz="1600" b="0" spc="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могут</a:t>
                      </a:r>
                      <a:r>
                        <a:rPr lang="ru-RU" sz="1600" b="0" spc="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быть</a:t>
                      </a:r>
                      <a:r>
                        <a:rPr lang="ru-RU" sz="1600" b="0" spc="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допущены</a:t>
                      </a:r>
                      <a:r>
                        <a:rPr lang="ru-RU" sz="1600" b="0" spc="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один</a:t>
                      </a:r>
                      <a:r>
                        <a:rPr lang="ru-RU" sz="1600" b="0" spc="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речевой</a:t>
                      </a:r>
                      <a:r>
                        <a:rPr lang="ru-RU" sz="1600" b="0" spc="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недочёт</a:t>
                      </a:r>
                      <a:r>
                        <a:rPr lang="ru-RU" sz="1600" b="0" spc="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и</a:t>
                      </a:r>
                      <a:r>
                        <a:rPr lang="ru-RU" sz="1600" b="0" spc="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одна</a:t>
                      </a:r>
                      <a:r>
                        <a:rPr lang="ru-RU" sz="1600" b="0" spc="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орфографическая,</a:t>
                      </a:r>
                      <a:r>
                        <a:rPr lang="ru-RU" sz="1600" b="0" spc="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или</a:t>
                      </a:r>
                      <a:r>
                        <a:rPr lang="ru-RU" sz="1600" b="0" spc="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одна</a:t>
                      </a:r>
                      <a:r>
                        <a:rPr lang="ru-RU" sz="1600" b="0" spc="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пунктуационная,</a:t>
                      </a:r>
                      <a:r>
                        <a:rPr lang="ru-RU" sz="1600" b="0" spc="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или</a:t>
                      </a:r>
                      <a:r>
                        <a:rPr lang="ru-RU" sz="1600" b="0" spc="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одна</a:t>
                      </a:r>
                      <a:r>
                        <a:rPr lang="ru-RU" sz="1600" b="0" spc="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грамматическая</a:t>
                      </a:r>
                      <a:r>
                        <a:rPr lang="ru-RU" sz="1600" b="0" spc="-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ошибка.</a:t>
                      </a:r>
                    </a:p>
                    <a:p>
                      <a:pPr marL="67945" marR="60325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ИЛИ Дан правильный ответ, в предложении могут быть допущены один речевой</a:t>
                      </a:r>
                      <a:r>
                        <a:rPr lang="ru-RU" sz="1600" b="0" spc="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недочёт   и   две   орфографические   ошибки   при   отсутствии   пунктуационных</a:t>
                      </a:r>
                      <a:r>
                        <a:rPr lang="ru-RU" sz="1600" b="0" spc="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и</a:t>
                      </a:r>
                      <a:r>
                        <a:rPr lang="ru-RU" sz="1600" b="0" spc="-1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грамматических ошибок.</a:t>
                      </a:r>
                    </a:p>
                    <a:p>
                      <a:pPr marL="67945" marR="60325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ИЛИ Дан правильный ответ, в предложении могут быть допущены один речевой</a:t>
                      </a:r>
                      <a:r>
                        <a:rPr lang="ru-RU" sz="1600" b="0" spc="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недочёт   и   две   пунктуационные   ошибки   при   отсутствии   орфографических</a:t>
                      </a:r>
                      <a:r>
                        <a:rPr lang="ru-RU" sz="1600" b="0" spc="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и</a:t>
                      </a:r>
                      <a:r>
                        <a:rPr lang="ru-RU" sz="1600" b="0" spc="-1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грамматических ошибок.</a:t>
                      </a:r>
                    </a:p>
                    <a:p>
                      <a:pPr marL="67945" marR="5969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ИЛИ Дан правильный ответ, в предложении могут быть допущены один речевой</a:t>
                      </a:r>
                      <a:r>
                        <a:rPr lang="ru-RU" sz="1600" b="0" spc="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недочёт</a:t>
                      </a:r>
                      <a:r>
                        <a:rPr lang="ru-RU" sz="1600" b="0" spc="43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и  </a:t>
                      </a:r>
                      <a:r>
                        <a:rPr lang="ru-RU" sz="1600" b="0" spc="11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две  </a:t>
                      </a:r>
                      <a:r>
                        <a:rPr lang="ru-RU" sz="1600" b="0" spc="12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грамматические  </a:t>
                      </a:r>
                      <a:r>
                        <a:rPr lang="ru-RU" sz="1600" b="0" spc="13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ошибки  </a:t>
                      </a:r>
                      <a:r>
                        <a:rPr lang="ru-RU" sz="1600" b="0" spc="12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при  </a:t>
                      </a:r>
                      <a:r>
                        <a:rPr lang="ru-RU" sz="1600" b="0" spc="12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отсутствии  </a:t>
                      </a:r>
                      <a:r>
                        <a:rPr lang="ru-RU" sz="1600" b="0" spc="11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орфографических</a:t>
                      </a:r>
                      <a:r>
                        <a:rPr lang="ru-RU" sz="1600" b="0" spc="-29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и</a:t>
                      </a:r>
                      <a:r>
                        <a:rPr lang="ru-RU" sz="1600" b="0" spc="-1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пунктуационных ошибок.</a:t>
                      </a:r>
                    </a:p>
                    <a:p>
                      <a:pPr marL="67945" marR="6096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1" dirty="0">
                          <a:solidFill>
                            <a:schemeClr val="tx1"/>
                          </a:solidFill>
                          <a:effectLst/>
                        </a:rPr>
                        <a:t>Всего в предложении, содержащем правильный ответ, в сумме может быть</a:t>
                      </a:r>
                      <a:r>
                        <a:rPr lang="ru-RU" sz="1600" b="0" i="1" spc="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600" b="0" i="1" dirty="0">
                          <a:solidFill>
                            <a:schemeClr val="tx1"/>
                          </a:solidFill>
                          <a:effectLst/>
                        </a:rPr>
                        <a:t>допущено</a:t>
                      </a:r>
                      <a:r>
                        <a:rPr lang="ru-RU" sz="1600" b="0" i="1" spc="-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600" b="0" i="1" dirty="0">
                          <a:solidFill>
                            <a:schemeClr val="tx1"/>
                          </a:solidFill>
                          <a:effectLst/>
                        </a:rPr>
                        <a:t>не</a:t>
                      </a:r>
                      <a:r>
                        <a:rPr lang="ru-RU" sz="1600" b="0" i="1" spc="-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600" b="0" i="1" dirty="0">
                          <a:solidFill>
                            <a:schemeClr val="tx1"/>
                          </a:solidFill>
                          <a:effectLst/>
                        </a:rPr>
                        <a:t>более</a:t>
                      </a:r>
                      <a:r>
                        <a:rPr lang="ru-RU" sz="1600" b="0" i="1" spc="-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600" b="0" i="1" dirty="0">
                          <a:solidFill>
                            <a:schemeClr val="tx1"/>
                          </a:solidFill>
                          <a:effectLst/>
                        </a:rPr>
                        <a:t>трёх ошибок</a:t>
                      </a:r>
                      <a:r>
                        <a:rPr lang="ru-RU" sz="1600" b="0" i="1" spc="-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600" b="0" i="1" dirty="0">
                          <a:solidFill>
                            <a:schemeClr val="tx1"/>
                          </a:solidFill>
                          <a:effectLst/>
                        </a:rPr>
                        <a:t>(в</a:t>
                      </a:r>
                      <a:r>
                        <a:rPr lang="ru-RU" sz="1600" b="0" i="1" spc="-1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600" b="0" i="1" dirty="0">
                          <a:solidFill>
                            <a:schemeClr val="tx1"/>
                          </a:solidFill>
                          <a:effectLst/>
                        </a:rPr>
                        <a:t>их</a:t>
                      </a:r>
                      <a:r>
                        <a:rPr lang="ru-RU" sz="1600" b="0" i="1" spc="-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600" b="0" i="1" dirty="0">
                          <a:solidFill>
                            <a:schemeClr val="tx1"/>
                          </a:solidFill>
                          <a:effectLst/>
                        </a:rPr>
                        <a:t>числе –</a:t>
                      </a:r>
                      <a:r>
                        <a:rPr lang="ru-RU" sz="1600" b="0" i="1" spc="-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600" b="0" i="1" dirty="0">
                          <a:solidFill>
                            <a:schemeClr val="tx1"/>
                          </a:solidFill>
                          <a:effectLst/>
                        </a:rPr>
                        <a:t>только</a:t>
                      </a:r>
                      <a:r>
                        <a:rPr lang="ru-RU" sz="1600" b="0" i="1" spc="-1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600" b="0" i="1" dirty="0">
                          <a:solidFill>
                            <a:schemeClr val="tx1"/>
                          </a:solidFill>
                          <a:effectLst/>
                        </a:rPr>
                        <a:t>один</a:t>
                      </a:r>
                      <a:r>
                        <a:rPr lang="ru-RU" sz="1600" b="0" i="1" spc="-1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600" b="0" i="1" dirty="0">
                          <a:solidFill>
                            <a:schemeClr val="tx1"/>
                          </a:solidFill>
                          <a:effectLst/>
                        </a:rPr>
                        <a:t>речевой недочёт)</a:t>
                      </a:r>
                      <a:endParaRPr lang="ru-RU" sz="1600" b="0" i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698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913917405"/>
                  </a:ext>
                </a:extLst>
              </a:tr>
              <a:tr h="418061">
                <a:tc>
                  <a:txBody>
                    <a:bodyPr/>
                    <a:lstStyle/>
                    <a:p>
                      <a:pPr marL="67945" marR="93091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Дан правильный ответ, в предложении допущено более трёх ошибок.</a:t>
                      </a:r>
                      <a:r>
                        <a:rPr lang="ru-RU" sz="1600" b="0" spc="-29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ИЛИ</a:t>
                      </a:r>
                      <a:r>
                        <a:rPr lang="ru-RU" sz="1600" b="0" spc="-1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Ответ</a:t>
                      </a:r>
                      <a:r>
                        <a:rPr lang="ru-RU" sz="1600" b="0" spc="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неправильный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698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86418130"/>
                  </a:ext>
                </a:extLst>
              </a:tr>
              <a:tr h="291400">
                <a:tc>
                  <a:txBody>
                    <a:bodyPr/>
                    <a:lstStyle/>
                    <a:p>
                      <a:pPr marL="6794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Выписанные</a:t>
                      </a:r>
                      <a:r>
                        <a:rPr lang="ru-RU" sz="1600" spc="85" dirty="0">
                          <a:effectLst/>
                        </a:rPr>
                        <a:t> </a:t>
                      </a:r>
                      <a:r>
                        <a:rPr lang="ru-RU" sz="1600" dirty="0">
                          <a:effectLst/>
                        </a:rPr>
                        <a:t>из</a:t>
                      </a:r>
                      <a:r>
                        <a:rPr lang="ru-RU" sz="1600" spc="85" dirty="0">
                          <a:effectLst/>
                        </a:rPr>
                        <a:t> </a:t>
                      </a:r>
                      <a:r>
                        <a:rPr lang="ru-RU" sz="1600" dirty="0">
                          <a:effectLst/>
                        </a:rPr>
                        <a:t>текста</a:t>
                      </a:r>
                      <a:r>
                        <a:rPr lang="ru-RU" sz="1600" spc="85" dirty="0">
                          <a:effectLst/>
                        </a:rPr>
                        <a:t> </a:t>
                      </a:r>
                      <a:r>
                        <a:rPr lang="ru-RU" sz="1600" dirty="0">
                          <a:effectLst/>
                        </a:rPr>
                        <a:t>ключевые</a:t>
                      </a:r>
                      <a:r>
                        <a:rPr lang="ru-RU" sz="1600" spc="90" dirty="0">
                          <a:effectLst/>
                        </a:rPr>
                        <a:t> </a:t>
                      </a:r>
                      <a:r>
                        <a:rPr lang="ru-RU" sz="1600" dirty="0">
                          <a:effectLst/>
                        </a:rPr>
                        <a:t>слова</a:t>
                      </a:r>
                      <a:r>
                        <a:rPr lang="ru-RU" sz="1600" spc="80" dirty="0">
                          <a:effectLst/>
                        </a:rPr>
                        <a:t> </a:t>
                      </a:r>
                      <a:r>
                        <a:rPr lang="ru-RU" sz="1600" dirty="0">
                          <a:effectLst/>
                        </a:rPr>
                        <a:t>и</a:t>
                      </a:r>
                      <a:r>
                        <a:rPr lang="ru-RU" sz="1600" spc="80" dirty="0">
                          <a:effectLst/>
                        </a:rPr>
                        <a:t> </a:t>
                      </a:r>
                      <a:r>
                        <a:rPr lang="ru-RU" sz="1600" dirty="0">
                          <a:effectLst/>
                        </a:rPr>
                        <a:t>словосочетания,</a:t>
                      </a:r>
                      <a:r>
                        <a:rPr lang="ru-RU" sz="1600" spc="85" dirty="0">
                          <a:effectLst/>
                        </a:rPr>
                        <a:t> </a:t>
                      </a:r>
                      <a:r>
                        <a:rPr lang="ru-RU" sz="1600" dirty="0">
                          <a:effectLst/>
                        </a:rPr>
                        <a:t>подтверждающие</a:t>
                      </a:r>
                      <a:r>
                        <a:rPr lang="ru-RU" sz="1600" spc="-285" dirty="0">
                          <a:effectLst/>
                        </a:rPr>
                        <a:t> </a:t>
                      </a:r>
                      <a:r>
                        <a:rPr lang="ru-RU" sz="1600" spc="-285" dirty="0" smtClean="0">
                          <a:effectLst/>
                        </a:rPr>
                        <a:t> </a:t>
                      </a:r>
                      <a:r>
                        <a:rPr lang="ru-RU" sz="1600" dirty="0" smtClean="0">
                          <a:effectLst/>
                        </a:rPr>
                        <a:t>ответ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94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807448685"/>
                  </a:ext>
                </a:extLst>
              </a:tr>
              <a:tr h="378078">
                <a:tc>
                  <a:txBody>
                    <a:bodyPr/>
                    <a:lstStyle/>
                    <a:p>
                      <a:pPr marL="6794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Правильно</a:t>
                      </a:r>
                      <a:r>
                        <a:rPr lang="ru-RU" sz="1600" b="0" spc="12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определены</a:t>
                      </a:r>
                      <a:r>
                        <a:rPr lang="ru-RU" sz="1600" b="0" spc="11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и</a:t>
                      </a:r>
                      <a:r>
                        <a:rPr lang="ru-RU" sz="1600" b="0" spc="12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выписаны</a:t>
                      </a:r>
                      <a:r>
                        <a:rPr lang="ru-RU" sz="1600" b="0" spc="12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ключевые</a:t>
                      </a:r>
                      <a:r>
                        <a:rPr lang="ru-RU" sz="1600" b="0" spc="11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слова</a:t>
                      </a:r>
                      <a:r>
                        <a:rPr lang="ru-RU" sz="1600" b="0" spc="12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и</a:t>
                      </a:r>
                      <a:r>
                        <a:rPr lang="ru-RU" sz="1600" b="0" spc="12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словосочетания</a:t>
                      </a:r>
                      <a:r>
                        <a:rPr lang="ru-RU" sz="1600" b="0" spc="11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(не</a:t>
                      </a:r>
                      <a:r>
                        <a:rPr lang="ru-RU" sz="1600" b="0" spc="12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600" b="0" dirty="0" smtClean="0">
                          <a:solidFill>
                            <a:schemeClr val="tx1"/>
                          </a:solidFill>
                          <a:effectLst/>
                        </a:rPr>
                        <a:t>менее </a:t>
                      </a:r>
                      <a:r>
                        <a:rPr lang="ru-RU" sz="1600" b="0" spc="-285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трёх)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698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ru-RU" sz="16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37946125"/>
                  </a:ext>
                </a:extLst>
              </a:tr>
              <a:tr h="320740">
                <a:tc>
                  <a:txBody>
                    <a:bodyPr/>
                    <a:lstStyle/>
                    <a:p>
                      <a:pPr marL="6794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Правильно</a:t>
                      </a:r>
                      <a:r>
                        <a:rPr lang="ru-RU" sz="1600" b="0" spc="12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определены</a:t>
                      </a:r>
                      <a:r>
                        <a:rPr lang="ru-RU" sz="1600" b="0" spc="11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и</a:t>
                      </a:r>
                      <a:r>
                        <a:rPr lang="ru-RU" sz="1600" b="0" spc="12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выписаны</a:t>
                      </a:r>
                      <a:r>
                        <a:rPr lang="ru-RU" sz="1600" b="0" spc="12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ключевые</a:t>
                      </a:r>
                      <a:r>
                        <a:rPr lang="ru-RU" sz="1600" b="0" spc="11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слова</a:t>
                      </a:r>
                      <a:r>
                        <a:rPr lang="ru-RU" sz="1600" b="0" spc="12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и</a:t>
                      </a:r>
                      <a:r>
                        <a:rPr lang="ru-RU" sz="1600" b="0" spc="12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словосочетания</a:t>
                      </a:r>
                      <a:r>
                        <a:rPr lang="ru-RU" sz="1600" b="0" spc="11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(не</a:t>
                      </a:r>
                      <a:r>
                        <a:rPr lang="ru-RU" sz="1600" b="0" spc="12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менее</a:t>
                      </a:r>
                      <a:r>
                        <a:rPr lang="ru-RU" sz="1600" b="0" spc="-28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600" b="0" spc="-285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600" b="0" dirty="0" smtClean="0">
                          <a:solidFill>
                            <a:schemeClr val="tx1"/>
                          </a:solidFill>
                          <a:effectLst/>
                        </a:rPr>
                        <a:t>двух</a:t>
                      </a: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698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ru-RU" sz="16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69719953"/>
                  </a:ext>
                </a:extLst>
              </a:tr>
              <a:tr h="229524">
                <a:tc>
                  <a:txBody>
                    <a:bodyPr/>
                    <a:lstStyle/>
                    <a:p>
                      <a:pPr marL="6794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Правильно</a:t>
                      </a:r>
                      <a:r>
                        <a:rPr lang="ru-RU" sz="1600" b="0" spc="-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определено</a:t>
                      </a:r>
                      <a:r>
                        <a:rPr lang="ru-RU" sz="1600" b="0" spc="-2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и</a:t>
                      </a:r>
                      <a:r>
                        <a:rPr lang="ru-RU" sz="1600" b="0" spc="-1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выписано</a:t>
                      </a:r>
                      <a:r>
                        <a:rPr lang="ru-RU" sz="1600" b="0" spc="-1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ключевое</a:t>
                      </a:r>
                      <a:r>
                        <a:rPr lang="ru-RU" sz="1600" b="0" spc="-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слово</a:t>
                      </a:r>
                      <a:r>
                        <a:rPr lang="ru-RU" sz="1600" b="0" spc="-1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или</a:t>
                      </a:r>
                      <a:r>
                        <a:rPr lang="ru-RU" sz="1600" b="0" spc="-1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словосочетание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698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16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82904398"/>
                  </a:ext>
                </a:extLst>
              </a:tr>
              <a:tr h="523618">
                <a:tc>
                  <a:txBody>
                    <a:bodyPr/>
                    <a:lstStyle/>
                    <a:p>
                      <a:pPr marL="67945" marR="66548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Неправильно определены и выписаны ключевые слова и словосочетания.</a:t>
                      </a:r>
                      <a:r>
                        <a:rPr lang="ru-RU" sz="1600" b="0" spc="-29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endParaRPr lang="ru-RU" sz="1600" b="0" spc="-29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67945" marR="66548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effectLst/>
                        </a:rPr>
                        <a:t>ИЛИ</a:t>
                      </a:r>
                      <a:r>
                        <a:rPr lang="ru-RU" sz="1600" b="0" spc="-1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Не выписаны</a:t>
                      </a:r>
                      <a:r>
                        <a:rPr lang="ru-RU" sz="1600" b="0" spc="-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ключевые слова</a:t>
                      </a:r>
                      <a:r>
                        <a:rPr lang="ru-RU" sz="1600" b="0" spc="-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и</a:t>
                      </a:r>
                      <a:r>
                        <a:rPr lang="ru-RU" sz="1600" b="0" spc="-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словосочетания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698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516161553"/>
                  </a:ext>
                </a:extLst>
              </a:tr>
              <a:tr h="229524">
                <a:tc>
                  <a:txBody>
                    <a:bodyPr/>
                    <a:lstStyle/>
                    <a:p>
                      <a:pPr marL="67945" marR="60325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Максимальный</a:t>
                      </a:r>
                      <a:r>
                        <a:rPr lang="ru-RU" sz="1600" spc="-10">
                          <a:effectLst/>
                        </a:rPr>
                        <a:t> </a:t>
                      </a:r>
                      <a:r>
                        <a:rPr lang="ru-RU" sz="1600">
                          <a:effectLst/>
                        </a:rPr>
                        <a:t>балл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98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5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6711899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45568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1143000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Задание 12 (подобное в 6 классе)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412776"/>
            <a:ext cx="8373616" cy="5030019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ru-RU" dirty="0"/>
              <a:t>р</a:t>
            </a:r>
            <a:r>
              <a:rPr lang="ru-RU" dirty="0" smtClean="0"/>
              <a:t>аспознавать </a:t>
            </a:r>
            <a:r>
              <a:rPr lang="ru-RU" dirty="0"/>
              <a:t>лексическое значение слова с опорой на указанный в задании </a:t>
            </a:r>
            <a:r>
              <a:rPr lang="ru-RU" dirty="0" smtClean="0"/>
              <a:t>контекст. </a:t>
            </a:r>
          </a:p>
          <a:p>
            <a:pPr marL="0" indent="0">
              <a:lnSpc>
                <a:spcPct val="120000"/>
              </a:lnSpc>
              <a:buNone/>
            </a:pPr>
            <a:endParaRPr lang="ru-RU" dirty="0"/>
          </a:p>
          <a:p>
            <a:pPr marL="0" indent="0">
              <a:lnSpc>
                <a:spcPct val="120000"/>
              </a:lnSpc>
              <a:buNone/>
            </a:pPr>
            <a:r>
              <a:rPr lang="ru-RU" dirty="0" smtClean="0"/>
              <a:t>Критерии: правильность объяснения лексического значения</a:t>
            </a:r>
            <a:r>
              <a:rPr lang="ru-RU" dirty="0"/>
              <a:t> </a:t>
            </a:r>
            <a:r>
              <a:rPr lang="ru-RU" dirty="0" smtClean="0"/>
              <a:t>(1 балл).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35368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Задание 13 (подобное в 6 классе)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р</a:t>
            </a:r>
            <a:r>
              <a:rPr lang="ru-RU" dirty="0" smtClean="0"/>
              <a:t>аспознавать </a:t>
            </a:r>
            <a:r>
              <a:rPr lang="ru-RU" dirty="0"/>
              <a:t>стилистически окрашенное слово в заданном контексте, подбирать к найденному слову близкие по значению слова (синонимы</a:t>
            </a:r>
            <a:r>
              <a:rPr lang="ru-RU" dirty="0" smtClean="0"/>
              <a:t>).  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Критерии: правильность определения стилистически окрашенного слова и подбора синонима.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22417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0112642"/>
              </p:ext>
            </p:extLst>
          </p:nvPr>
        </p:nvGraphicFramePr>
        <p:xfrm>
          <a:off x="323528" y="260648"/>
          <a:ext cx="8568952" cy="6180524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7594812">
                  <a:extLst>
                    <a:ext uri="{9D8B030D-6E8A-4147-A177-3AD203B41FA5}">
                      <a16:colId xmlns:a16="http://schemas.microsoft.com/office/drawing/2014/main" xmlns="" val="2458514142"/>
                    </a:ext>
                  </a:extLst>
                </a:gridCol>
                <a:gridCol w="974140">
                  <a:extLst>
                    <a:ext uri="{9D8B030D-6E8A-4147-A177-3AD203B41FA5}">
                      <a16:colId xmlns:a16="http://schemas.microsoft.com/office/drawing/2014/main" xmlns="" val="1120513301"/>
                    </a:ext>
                  </a:extLst>
                </a:gridCol>
              </a:tblGrid>
              <a:tr h="947137">
                <a:tc>
                  <a:txBody>
                    <a:bodyPr/>
                    <a:lstStyle/>
                    <a:p>
                      <a:pPr marL="58420" marR="52705" algn="ctr">
                        <a:lnSpc>
                          <a:spcPct val="10000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Содержание</a:t>
                      </a:r>
                      <a:r>
                        <a:rPr lang="ru-RU" sz="2000" spc="-15" dirty="0">
                          <a:effectLst/>
                        </a:rPr>
                        <a:t> </a:t>
                      </a:r>
                      <a:r>
                        <a:rPr lang="ru-RU" sz="2000" dirty="0">
                          <a:effectLst/>
                        </a:rPr>
                        <a:t>верного</a:t>
                      </a:r>
                      <a:r>
                        <a:rPr lang="ru-RU" sz="2000" spc="-20" dirty="0">
                          <a:effectLst/>
                        </a:rPr>
                        <a:t> </a:t>
                      </a:r>
                      <a:r>
                        <a:rPr lang="ru-RU" sz="2000" dirty="0">
                          <a:effectLst/>
                        </a:rPr>
                        <a:t>ответа</a:t>
                      </a:r>
                      <a:r>
                        <a:rPr lang="ru-RU" sz="2000" spc="-15" dirty="0">
                          <a:effectLst/>
                        </a:rPr>
                        <a:t> </a:t>
                      </a:r>
                      <a:r>
                        <a:rPr lang="ru-RU" sz="2000" dirty="0">
                          <a:effectLst/>
                        </a:rPr>
                        <a:t>и</a:t>
                      </a:r>
                      <a:r>
                        <a:rPr lang="ru-RU" sz="2000" spc="-20" dirty="0">
                          <a:effectLst/>
                        </a:rPr>
                        <a:t> </a:t>
                      </a:r>
                      <a:r>
                        <a:rPr lang="ru-RU" sz="2000" dirty="0">
                          <a:effectLst/>
                        </a:rPr>
                        <a:t>указания</a:t>
                      </a:r>
                      <a:r>
                        <a:rPr lang="ru-RU" sz="2000" spc="-15" dirty="0">
                          <a:effectLst/>
                        </a:rPr>
                        <a:t> </a:t>
                      </a:r>
                      <a:r>
                        <a:rPr lang="ru-RU" sz="2000" dirty="0">
                          <a:effectLst/>
                        </a:rPr>
                        <a:t>по</a:t>
                      </a:r>
                      <a:r>
                        <a:rPr lang="ru-RU" sz="2000" spc="-10" dirty="0">
                          <a:effectLst/>
                        </a:rPr>
                        <a:t> </a:t>
                      </a:r>
                      <a:r>
                        <a:rPr lang="ru-RU" sz="2000" dirty="0">
                          <a:effectLst/>
                        </a:rPr>
                        <a:t>оцениванию</a:t>
                      </a:r>
                    </a:p>
                    <a:p>
                      <a:pPr marL="58420" marR="5270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(допускаются</a:t>
                      </a:r>
                      <a:r>
                        <a:rPr lang="ru-RU" sz="2000" spc="-20" dirty="0">
                          <a:effectLst/>
                        </a:rPr>
                        <a:t> </a:t>
                      </a:r>
                      <a:r>
                        <a:rPr lang="ru-RU" sz="2000" dirty="0">
                          <a:effectLst/>
                        </a:rPr>
                        <a:t>иные</a:t>
                      </a:r>
                      <a:r>
                        <a:rPr lang="ru-RU" sz="2000" spc="-10" dirty="0">
                          <a:effectLst/>
                        </a:rPr>
                        <a:t> </a:t>
                      </a:r>
                      <a:r>
                        <a:rPr lang="ru-RU" sz="2000" dirty="0">
                          <a:effectLst/>
                        </a:rPr>
                        <a:t>формулировки</a:t>
                      </a:r>
                      <a:r>
                        <a:rPr lang="ru-RU" sz="2000" spc="-10" dirty="0">
                          <a:effectLst/>
                        </a:rPr>
                        <a:t> </a:t>
                      </a:r>
                      <a:r>
                        <a:rPr lang="ru-RU" sz="2000" dirty="0">
                          <a:effectLst/>
                        </a:rPr>
                        <a:t>ответа,</a:t>
                      </a:r>
                      <a:r>
                        <a:rPr lang="ru-RU" sz="2000" spc="-15" dirty="0">
                          <a:effectLst/>
                        </a:rPr>
                        <a:t> </a:t>
                      </a:r>
                      <a:r>
                        <a:rPr lang="ru-RU" sz="2000" dirty="0">
                          <a:effectLst/>
                        </a:rPr>
                        <a:t>не</a:t>
                      </a:r>
                      <a:r>
                        <a:rPr lang="ru-RU" sz="2000" spc="-5" dirty="0">
                          <a:effectLst/>
                        </a:rPr>
                        <a:t> </a:t>
                      </a:r>
                      <a:r>
                        <a:rPr lang="ru-RU" sz="2000" dirty="0">
                          <a:effectLst/>
                        </a:rPr>
                        <a:t>искажающие</a:t>
                      </a:r>
                      <a:r>
                        <a:rPr lang="ru-RU" sz="2000" spc="-10" dirty="0">
                          <a:effectLst/>
                        </a:rPr>
                        <a:t> </a:t>
                      </a:r>
                      <a:r>
                        <a:rPr lang="ru-RU" sz="2000" dirty="0">
                          <a:effectLst/>
                        </a:rPr>
                        <a:t>его</a:t>
                      </a:r>
                      <a:r>
                        <a:rPr lang="ru-RU" sz="2000" spc="-15" dirty="0">
                          <a:effectLst/>
                        </a:rPr>
                        <a:t> </a:t>
                      </a:r>
                      <a:r>
                        <a:rPr lang="ru-RU" sz="2000" dirty="0">
                          <a:effectLst/>
                        </a:rPr>
                        <a:t>смысла)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9220" marR="102235" algn="ctr">
                        <a:lnSpc>
                          <a:spcPct val="10000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Баллы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3886733017"/>
                  </a:ext>
                </a:extLst>
              </a:tr>
              <a:tr h="1410202"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13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Правильный</a:t>
                      </a:r>
                      <a:r>
                        <a:rPr lang="ru-RU" sz="2000" spc="-20" dirty="0">
                          <a:effectLst/>
                        </a:rPr>
                        <a:t> </a:t>
                      </a:r>
                      <a:r>
                        <a:rPr lang="ru-RU" sz="2000" dirty="0">
                          <a:effectLst/>
                        </a:rPr>
                        <a:t>ответ</a:t>
                      </a:r>
                      <a:r>
                        <a:rPr lang="ru-RU" sz="2000" spc="-15" dirty="0">
                          <a:effectLst/>
                        </a:rPr>
                        <a:t> </a:t>
                      </a:r>
                      <a:r>
                        <a:rPr lang="ru-RU" sz="2000" dirty="0">
                          <a:effectLst/>
                        </a:rPr>
                        <a:t>должен</a:t>
                      </a:r>
                      <a:r>
                        <a:rPr lang="ru-RU" sz="2000" spc="-20" dirty="0">
                          <a:effectLst/>
                        </a:rPr>
                        <a:t> </a:t>
                      </a:r>
                      <a:r>
                        <a:rPr lang="ru-RU" sz="2000" dirty="0">
                          <a:effectLst/>
                        </a:rPr>
                        <a:t>содержать</a:t>
                      </a:r>
                      <a:r>
                        <a:rPr lang="ru-RU" sz="2000" spc="-20" dirty="0">
                          <a:effectLst/>
                        </a:rPr>
                        <a:t> </a:t>
                      </a:r>
                      <a:r>
                        <a:rPr lang="ru-RU" sz="2000" dirty="0">
                          <a:effectLst/>
                        </a:rPr>
                        <a:t>следующие</a:t>
                      </a:r>
                      <a:r>
                        <a:rPr lang="ru-RU" sz="2000" spc="-15" dirty="0">
                          <a:effectLst/>
                        </a:rPr>
                        <a:t> </a:t>
                      </a:r>
                      <a:r>
                        <a:rPr lang="ru-RU" sz="2000" u="sng" dirty="0">
                          <a:effectLst/>
                        </a:rPr>
                        <a:t>элементы</a:t>
                      </a:r>
                      <a:r>
                        <a:rPr lang="ru-RU" sz="2000" dirty="0">
                          <a:effectLst/>
                        </a:rPr>
                        <a:t>:</a:t>
                      </a:r>
                    </a:p>
                    <a:p>
                      <a:pPr marL="342900" lvl="0" indent="-250825">
                        <a:lnSpc>
                          <a:spcPct val="100000"/>
                        </a:lnSpc>
                        <a:spcAft>
                          <a:spcPts val="0"/>
                        </a:spcAft>
                        <a:buSzPts val="1200"/>
                        <a:buFont typeface="Times New Roman" panose="02020603050405020304" pitchFamily="18" charset="0"/>
                        <a:buAutoNum type="arabicParenR"/>
                        <a:tabLst>
                          <a:tab pos="234315" algn="l"/>
                        </a:tabLst>
                      </a:pPr>
                      <a:r>
                        <a:rPr lang="ru-RU" sz="2000" dirty="0">
                          <a:effectLst/>
                        </a:rPr>
                        <a:t>распознавание</a:t>
                      </a:r>
                      <a:r>
                        <a:rPr lang="ru-RU" sz="2000" spc="-20" dirty="0">
                          <a:effectLst/>
                        </a:rPr>
                        <a:t> </a:t>
                      </a:r>
                      <a:r>
                        <a:rPr lang="ru-RU" sz="2000" dirty="0">
                          <a:effectLst/>
                        </a:rPr>
                        <a:t>стилистически</a:t>
                      </a:r>
                      <a:r>
                        <a:rPr lang="ru-RU" sz="2000" spc="-20" dirty="0">
                          <a:effectLst/>
                        </a:rPr>
                        <a:t> </a:t>
                      </a:r>
                      <a:r>
                        <a:rPr lang="ru-RU" sz="2000" dirty="0">
                          <a:effectLst/>
                        </a:rPr>
                        <a:t>окрашенного</a:t>
                      </a:r>
                      <a:r>
                        <a:rPr lang="ru-RU" sz="2000" spc="-20" dirty="0">
                          <a:effectLst/>
                        </a:rPr>
                        <a:t> </a:t>
                      </a:r>
                      <a:r>
                        <a:rPr lang="ru-RU" sz="2000" dirty="0">
                          <a:effectLst/>
                        </a:rPr>
                        <a:t>слова:</a:t>
                      </a:r>
                      <a:r>
                        <a:rPr lang="ru-RU" sz="2000" spc="-15" dirty="0">
                          <a:effectLst/>
                        </a:rPr>
                        <a:t> </a:t>
                      </a:r>
                      <a:r>
                        <a:rPr lang="ru-RU" sz="2000" dirty="0">
                          <a:effectLst/>
                        </a:rPr>
                        <a:t>паренёк;</a:t>
                      </a:r>
                    </a:p>
                    <a:p>
                      <a:pPr marL="342900" lvl="0" indent="-250825">
                        <a:lnSpc>
                          <a:spcPct val="100000"/>
                        </a:lnSpc>
                        <a:spcAft>
                          <a:spcPts val="0"/>
                        </a:spcAft>
                        <a:buSzPts val="1200"/>
                        <a:buFont typeface="Times New Roman" panose="02020603050405020304" pitchFamily="18" charset="0"/>
                        <a:buAutoNum type="arabicParenR"/>
                        <a:tabLst>
                          <a:tab pos="234315" algn="l"/>
                        </a:tabLst>
                      </a:pPr>
                      <a:r>
                        <a:rPr lang="ru-RU" sz="2000" dirty="0">
                          <a:effectLst/>
                        </a:rPr>
                        <a:t>подбор</a:t>
                      </a:r>
                      <a:r>
                        <a:rPr lang="ru-RU" sz="2000" spc="-20" dirty="0">
                          <a:effectLst/>
                        </a:rPr>
                        <a:t> </a:t>
                      </a:r>
                      <a:r>
                        <a:rPr lang="ru-RU" sz="2000" dirty="0">
                          <a:effectLst/>
                        </a:rPr>
                        <a:t>синонима</a:t>
                      </a:r>
                      <a:r>
                        <a:rPr lang="ru-RU" sz="2000" spc="-15" dirty="0">
                          <a:effectLst/>
                        </a:rPr>
                        <a:t> </a:t>
                      </a:r>
                      <a:r>
                        <a:rPr lang="ru-RU" sz="2000" dirty="0">
                          <a:effectLst/>
                        </a:rPr>
                        <a:t>к</a:t>
                      </a:r>
                      <a:r>
                        <a:rPr lang="ru-RU" sz="2000" spc="-25" dirty="0">
                          <a:effectLst/>
                        </a:rPr>
                        <a:t> </a:t>
                      </a:r>
                      <a:r>
                        <a:rPr lang="ru-RU" sz="2000" dirty="0">
                          <a:effectLst/>
                        </a:rPr>
                        <a:t>данному</a:t>
                      </a:r>
                      <a:r>
                        <a:rPr lang="ru-RU" sz="2000" spc="-10" dirty="0">
                          <a:effectLst/>
                        </a:rPr>
                        <a:t> </a:t>
                      </a:r>
                      <a:r>
                        <a:rPr lang="ru-RU" sz="2000" dirty="0">
                          <a:effectLst/>
                        </a:rPr>
                        <a:t>слову:</a:t>
                      </a:r>
                      <a:r>
                        <a:rPr lang="ru-RU" sz="2000" spc="-20" dirty="0">
                          <a:effectLst/>
                        </a:rPr>
                        <a:t> </a:t>
                      </a:r>
                      <a:r>
                        <a:rPr lang="ru-RU" sz="2000" dirty="0">
                          <a:effectLst/>
                        </a:rPr>
                        <a:t>паренёк</a:t>
                      </a:r>
                      <a:r>
                        <a:rPr lang="ru-RU" sz="2000" spc="-15" dirty="0">
                          <a:effectLst/>
                        </a:rPr>
                        <a:t> </a:t>
                      </a:r>
                      <a:r>
                        <a:rPr lang="ru-RU" sz="2000" dirty="0">
                          <a:effectLst/>
                        </a:rPr>
                        <a:t>–</a:t>
                      </a:r>
                      <a:r>
                        <a:rPr lang="ru-RU" sz="2000" spc="-20" dirty="0">
                          <a:effectLst/>
                        </a:rPr>
                        <a:t> </a:t>
                      </a:r>
                      <a:r>
                        <a:rPr lang="ru-RU" sz="2000" dirty="0">
                          <a:effectLst/>
                        </a:rPr>
                        <a:t>мальчик.</a:t>
                      </a:r>
                    </a:p>
                    <a:p>
                      <a:pPr marL="6794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Могут</a:t>
                      </a:r>
                      <a:r>
                        <a:rPr lang="ru-RU" sz="2000" spc="-20" dirty="0">
                          <a:effectLst/>
                        </a:rPr>
                        <a:t> </a:t>
                      </a:r>
                      <a:r>
                        <a:rPr lang="ru-RU" sz="2000" dirty="0">
                          <a:effectLst/>
                        </a:rPr>
                        <a:t>быть</a:t>
                      </a:r>
                      <a:r>
                        <a:rPr lang="ru-RU" sz="2000" spc="-15" dirty="0">
                          <a:effectLst/>
                        </a:rPr>
                        <a:t> </a:t>
                      </a:r>
                      <a:r>
                        <a:rPr lang="ru-RU" sz="2000" dirty="0">
                          <a:effectLst/>
                        </a:rPr>
                        <a:t>подобраны</a:t>
                      </a:r>
                      <a:r>
                        <a:rPr lang="ru-RU" sz="2000" spc="-20" dirty="0">
                          <a:effectLst/>
                        </a:rPr>
                        <a:t> </a:t>
                      </a:r>
                      <a:r>
                        <a:rPr lang="ru-RU" sz="2000" dirty="0">
                          <a:effectLst/>
                        </a:rPr>
                        <a:t>другие</a:t>
                      </a:r>
                      <a:r>
                        <a:rPr lang="ru-RU" sz="2000" spc="-20" dirty="0">
                          <a:effectLst/>
                        </a:rPr>
                        <a:t> </a:t>
                      </a:r>
                      <a:r>
                        <a:rPr lang="ru-RU" sz="2000" dirty="0">
                          <a:effectLst/>
                        </a:rPr>
                        <a:t>синонимы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205244227"/>
                  </a:ext>
                </a:extLst>
              </a:tr>
              <a:tr h="406206"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Распознавание</a:t>
                      </a:r>
                      <a:r>
                        <a:rPr lang="ru-RU" sz="2000" spc="-25" dirty="0">
                          <a:effectLst/>
                        </a:rPr>
                        <a:t> </a:t>
                      </a:r>
                      <a:r>
                        <a:rPr lang="ru-RU" sz="2000" dirty="0">
                          <a:effectLst/>
                        </a:rPr>
                        <a:t>стилистически</a:t>
                      </a:r>
                      <a:r>
                        <a:rPr lang="ru-RU" sz="2000" spc="-25" dirty="0">
                          <a:effectLst/>
                        </a:rPr>
                        <a:t> </a:t>
                      </a:r>
                      <a:r>
                        <a:rPr lang="ru-RU" sz="2000" dirty="0">
                          <a:effectLst/>
                        </a:rPr>
                        <a:t>окрашенного</a:t>
                      </a:r>
                      <a:r>
                        <a:rPr lang="ru-RU" sz="2000" spc="-30" dirty="0">
                          <a:effectLst/>
                        </a:rPr>
                        <a:t> </a:t>
                      </a:r>
                      <a:r>
                        <a:rPr lang="ru-RU" sz="2000" dirty="0">
                          <a:effectLst/>
                        </a:rPr>
                        <a:t>слова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2709060317"/>
                  </a:ext>
                </a:extLst>
              </a:tr>
              <a:tr h="407418"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130"/>
                        </a:spcBef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Верно</a:t>
                      </a:r>
                      <a:r>
                        <a:rPr lang="ru-RU" sz="2000" b="0" spc="-2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определено</a:t>
                      </a:r>
                      <a:r>
                        <a:rPr lang="ru-RU" sz="2000" b="0" spc="-1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стилистически</a:t>
                      </a:r>
                      <a:r>
                        <a:rPr lang="ru-RU" sz="2000" b="0" spc="-2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окрашенное</a:t>
                      </a:r>
                      <a:r>
                        <a:rPr lang="ru-RU" sz="2000" b="0" spc="-1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слово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Bef>
                          <a:spcPts val="130"/>
                        </a:spcBef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18261530"/>
                  </a:ext>
                </a:extLst>
              </a:tr>
              <a:tr h="1047648">
                <a:tc>
                  <a:txBody>
                    <a:bodyPr/>
                    <a:lstStyle/>
                    <a:p>
                      <a:pPr marL="67945" marR="1856740">
                        <a:lnSpc>
                          <a:spcPct val="100000"/>
                        </a:lnSpc>
                        <a:spcBef>
                          <a:spcPts val="130"/>
                        </a:spcBef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Неверно определено стилистически окрашенное слово.</a:t>
                      </a:r>
                      <a:r>
                        <a:rPr lang="ru-RU" sz="2000" b="0" spc="-29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ИЛИ</a:t>
                      </a:r>
                      <a:r>
                        <a:rPr lang="ru-RU" sz="2000" b="0" spc="-1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Не</a:t>
                      </a:r>
                      <a:r>
                        <a:rPr lang="ru-RU" sz="2000" b="0" spc="-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определено</a:t>
                      </a:r>
                      <a:r>
                        <a:rPr lang="ru-RU" sz="2000" b="0" spc="-1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стилистически</a:t>
                      </a:r>
                      <a:r>
                        <a:rPr lang="ru-RU" sz="2000" b="0" spc="-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окрашенное</a:t>
                      </a:r>
                      <a:r>
                        <a:rPr lang="ru-RU" sz="2000" b="0" spc="-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слово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Bef>
                          <a:spcPts val="130"/>
                        </a:spcBef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67132338"/>
                  </a:ext>
                </a:extLst>
              </a:tr>
              <a:tr h="406206"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Подбор</a:t>
                      </a:r>
                      <a:r>
                        <a:rPr lang="ru-RU" sz="2000" spc="-15" dirty="0">
                          <a:effectLst/>
                        </a:rPr>
                        <a:t> </a:t>
                      </a:r>
                      <a:r>
                        <a:rPr lang="ru-RU" sz="2000" dirty="0">
                          <a:effectLst/>
                        </a:rPr>
                        <a:t>синонима</a:t>
                      </a:r>
                      <a:r>
                        <a:rPr lang="ru-RU" sz="2000" spc="-15" dirty="0">
                          <a:effectLst/>
                        </a:rPr>
                        <a:t> </a:t>
                      </a:r>
                      <a:r>
                        <a:rPr lang="ru-RU" sz="2000" dirty="0">
                          <a:effectLst/>
                        </a:rPr>
                        <a:t>к</a:t>
                      </a:r>
                      <a:r>
                        <a:rPr lang="ru-RU" sz="2000" spc="-10" dirty="0">
                          <a:effectLst/>
                        </a:rPr>
                        <a:t> </a:t>
                      </a:r>
                      <a:r>
                        <a:rPr lang="ru-RU" sz="2000" dirty="0">
                          <a:effectLst/>
                        </a:rPr>
                        <a:t>слову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3063885116"/>
                  </a:ext>
                </a:extLst>
              </a:tr>
              <a:tr h="407418"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130"/>
                        </a:spcBef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Верно</a:t>
                      </a:r>
                      <a:r>
                        <a:rPr lang="ru-RU" sz="2000" b="0" spc="-2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подобран</a:t>
                      </a:r>
                      <a:r>
                        <a:rPr lang="ru-RU" sz="2000" b="0" spc="-1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синоним</a:t>
                      </a:r>
                      <a:r>
                        <a:rPr lang="ru-RU" sz="2000" b="0" spc="-1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к</a:t>
                      </a:r>
                      <a:r>
                        <a:rPr lang="ru-RU" sz="2000" b="0" spc="-2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данному</a:t>
                      </a:r>
                      <a:r>
                        <a:rPr lang="ru-RU" sz="2000" b="0" spc="-1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слову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Bef>
                          <a:spcPts val="130"/>
                        </a:spcBef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91493313"/>
                  </a:ext>
                </a:extLst>
              </a:tr>
              <a:tr h="740871">
                <a:tc>
                  <a:txBody>
                    <a:bodyPr/>
                    <a:lstStyle/>
                    <a:p>
                      <a:pPr marL="67945" marR="2497455">
                        <a:lnSpc>
                          <a:spcPct val="100000"/>
                        </a:lnSpc>
                        <a:spcBef>
                          <a:spcPts val="130"/>
                        </a:spcBef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Неверно подобран синоним к данному слову.</a:t>
                      </a:r>
                      <a:r>
                        <a:rPr lang="ru-RU" sz="2000" b="0" spc="-28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ИЛИ</a:t>
                      </a:r>
                      <a:r>
                        <a:rPr lang="ru-RU" sz="2000" b="0" spc="-1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Синоним не</a:t>
                      </a:r>
                      <a:r>
                        <a:rPr lang="ru-RU" sz="2000" b="0" spc="-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подобран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Bef>
                          <a:spcPts val="130"/>
                        </a:spcBef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51823056"/>
                  </a:ext>
                </a:extLst>
              </a:tr>
              <a:tr h="407418">
                <a:tc>
                  <a:txBody>
                    <a:bodyPr/>
                    <a:lstStyle/>
                    <a:p>
                      <a:pPr marL="67945" marR="60325" algn="r">
                        <a:lnSpc>
                          <a:spcPct val="100000"/>
                        </a:lnSpc>
                        <a:spcBef>
                          <a:spcPts val="135"/>
                        </a:spcBef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Максимальный</a:t>
                      </a:r>
                      <a:r>
                        <a:rPr lang="ru-RU" sz="2000" spc="-10">
                          <a:effectLst/>
                        </a:rPr>
                        <a:t> </a:t>
                      </a:r>
                      <a:r>
                        <a:rPr lang="ru-RU" sz="2000">
                          <a:effectLst/>
                        </a:rPr>
                        <a:t>балл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Bef>
                          <a:spcPts val="135"/>
                        </a:spcBef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24806154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787859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1844824"/>
            <a:ext cx="7772400" cy="3600400"/>
          </a:xfrm>
        </p:spPr>
        <p:txBody>
          <a:bodyPr>
            <a:normAutofit/>
          </a:bodyPr>
          <a:lstStyle/>
          <a:p>
            <a:r>
              <a:rPr lang="ru-RU" b="1" dirty="0">
                <a:solidFill>
                  <a:schemeClr val="accent2">
                    <a:lumMod val="50000"/>
                  </a:schemeClr>
                </a:solidFill>
              </a:rPr>
              <a:t>Методические рекомендации по оцениванию ответов участников ВПР по русскому языку в соответствии с установленными критериями</a:t>
            </a:r>
          </a:p>
        </p:txBody>
      </p:sp>
    </p:spTree>
    <p:extLst>
      <p:ext uri="{BB962C8B-B14F-4D97-AF65-F5344CB8AC3E}">
        <p14:creationId xmlns:p14="http://schemas.microsoft.com/office/powerpoint/2010/main" val="296611549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1544" y="188640"/>
            <a:ext cx="8229600" cy="922114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Задание 14</a:t>
            </a:r>
            <a:endParaRPr lang="ru-RU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0136" y="1340768"/>
            <a:ext cx="8496944" cy="5256584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ru-RU" sz="3000" dirty="0"/>
              <a:t>а</a:t>
            </a:r>
            <a:r>
              <a:rPr lang="ru-RU" sz="3000" dirty="0" smtClean="0"/>
              <a:t>декватно </a:t>
            </a:r>
            <a:r>
              <a:rPr lang="ru-RU" sz="3000" dirty="0"/>
              <a:t>понимать текст, объяснять значение пословицы, строить речевое высказывание в письменной форме с учетом норм построения предложения и </a:t>
            </a:r>
            <a:r>
              <a:rPr lang="ru-RU" sz="3000" dirty="0" smtClean="0"/>
              <a:t>словоупотребления.</a:t>
            </a:r>
          </a:p>
          <a:p>
            <a:pPr marL="0" indent="0">
              <a:lnSpc>
                <a:spcPct val="110000"/>
              </a:lnSpc>
              <a:buNone/>
            </a:pPr>
            <a:endParaRPr lang="ru-RU" sz="3000" dirty="0" smtClean="0"/>
          </a:p>
          <a:p>
            <a:pPr marL="0" indent="0">
              <a:lnSpc>
                <a:spcPct val="110000"/>
              </a:lnSpc>
              <a:buNone/>
            </a:pPr>
            <a:r>
              <a:rPr lang="ru-RU" sz="3000" dirty="0"/>
              <a:t>Критерии: правильность </a:t>
            </a:r>
            <a:r>
              <a:rPr lang="ru-RU" sz="3000" dirty="0" smtClean="0"/>
              <a:t>объяснения значения пословицы.</a:t>
            </a:r>
            <a:endParaRPr lang="ru-RU" sz="3000" dirty="0"/>
          </a:p>
        </p:txBody>
      </p:sp>
    </p:spTree>
    <p:extLst>
      <p:ext uri="{BB962C8B-B14F-4D97-AF65-F5344CB8AC3E}">
        <p14:creationId xmlns:p14="http://schemas.microsoft.com/office/powerpoint/2010/main" val="3504034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7692838"/>
              </p:ext>
            </p:extLst>
          </p:nvPr>
        </p:nvGraphicFramePr>
        <p:xfrm>
          <a:off x="323528" y="332655"/>
          <a:ext cx="8424936" cy="5726853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7467168">
                  <a:extLst>
                    <a:ext uri="{9D8B030D-6E8A-4147-A177-3AD203B41FA5}">
                      <a16:colId xmlns:a16="http://schemas.microsoft.com/office/drawing/2014/main" xmlns="" val="4124720060"/>
                    </a:ext>
                  </a:extLst>
                </a:gridCol>
                <a:gridCol w="957768">
                  <a:extLst>
                    <a:ext uri="{9D8B030D-6E8A-4147-A177-3AD203B41FA5}">
                      <a16:colId xmlns:a16="http://schemas.microsoft.com/office/drawing/2014/main" xmlns="" val="3354501681"/>
                    </a:ext>
                  </a:extLst>
                </a:gridCol>
              </a:tblGrid>
              <a:tr h="983021">
                <a:tc>
                  <a:txBody>
                    <a:bodyPr/>
                    <a:lstStyle/>
                    <a:p>
                      <a:pPr marL="58420" marR="52705" algn="ctr">
                        <a:lnSpc>
                          <a:spcPct val="10000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Содержание</a:t>
                      </a:r>
                      <a:r>
                        <a:rPr lang="ru-RU" sz="2000" spc="-15" dirty="0">
                          <a:effectLst/>
                        </a:rPr>
                        <a:t> </a:t>
                      </a:r>
                      <a:r>
                        <a:rPr lang="ru-RU" sz="2000" dirty="0">
                          <a:effectLst/>
                        </a:rPr>
                        <a:t>верного</a:t>
                      </a:r>
                      <a:r>
                        <a:rPr lang="ru-RU" sz="2000" spc="-20" dirty="0">
                          <a:effectLst/>
                        </a:rPr>
                        <a:t> </a:t>
                      </a:r>
                      <a:r>
                        <a:rPr lang="ru-RU" sz="2000" dirty="0">
                          <a:effectLst/>
                        </a:rPr>
                        <a:t>ответа</a:t>
                      </a:r>
                      <a:r>
                        <a:rPr lang="ru-RU" sz="2000" spc="-15" dirty="0">
                          <a:effectLst/>
                        </a:rPr>
                        <a:t> </a:t>
                      </a:r>
                      <a:r>
                        <a:rPr lang="ru-RU" sz="2000" dirty="0">
                          <a:effectLst/>
                        </a:rPr>
                        <a:t>и</a:t>
                      </a:r>
                      <a:r>
                        <a:rPr lang="ru-RU" sz="2000" spc="-20" dirty="0">
                          <a:effectLst/>
                        </a:rPr>
                        <a:t> </a:t>
                      </a:r>
                      <a:r>
                        <a:rPr lang="ru-RU" sz="2000" dirty="0">
                          <a:effectLst/>
                        </a:rPr>
                        <a:t>указания</a:t>
                      </a:r>
                      <a:r>
                        <a:rPr lang="ru-RU" sz="2000" spc="-15" dirty="0">
                          <a:effectLst/>
                        </a:rPr>
                        <a:t> </a:t>
                      </a:r>
                      <a:r>
                        <a:rPr lang="ru-RU" sz="2000" dirty="0">
                          <a:effectLst/>
                        </a:rPr>
                        <a:t>по</a:t>
                      </a:r>
                      <a:r>
                        <a:rPr lang="ru-RU" sz="2000" spc="-10" dirty="0">
                          <a:effectLst/>
                        </a:rPr>
                        <a:t> </a:t>
                      </a:r>
                      <a:r>
                        <a:rPr lang="ru-RU" sz="2000" dirty="0">
                          <a:effectLst/>
                        </a:rPr>
                        <a:t>оцениванию</a:t>
                      </a:r>
                    </a:p>
                    <a:p>
                      <a:pPr marL="58420" marR="5270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(допускаются</a:t>
                      </a:r>
                      <a:r>
                        <a:rPr lang="ru-RU" sz="2000" spc="-20" dirty="0">
                          <a:effectLst/>
                        </a:rPr>
                        <a:t> </a:t>
                      </a:r>
                      <a:r>
                        <a:rPr lang="ru-RU" sz="2000" dirty="0">
                          <a:effectLst/>
                        </a:rPr>
                        <a:t>иные</a:t>
                      </a:r>
                      <a:r>
                        <a:rPr lang="ru-RU" sz="2000" spc="-10" dirty="0">
                          <a:effectLst/>
                        </a:rPr>
                        <a:t> </a:t>
                      </a:r>
                      <a:r>
                        <a:rPr lang="ru-RU" sz="2000" dirty="0">
                          <a:effectLst/>
                        </a:rPr>
                        <a:t>формулировки</a:t>
                      </a:r>
                      <a:r>
                        <a:rPr lang="ru-RU" sz="2000" spc="-10" dirty="0">
                          <a:effectLst/>
                        </a:rPr>
                        <a:t> </a:t>
                      </a:r>
                      <a:r>
                        <a:rPr lang="ru-RU" sz="2000" dirty="0">
                          <a:effectLst/>
                        </a:rPr>
                        <a:t>ответа,</a:t>
                      </a:r>
                      <a:r>
                        <a:rPr lang="ru-RU" sz="2000" spc="-15" dirty="0">
                          <a:effectLst/>
                        </a:rPr>
                        <a:t> </a:t>
                      </a:r>
                      <a:r>
                        <a:rPr lang="ru-RU" sz="2000" dirty="0">
                          <a:effectLst/>
                        </a:rPr>
                        <a:t>не</a:t>
                      </a:r>
                      <a:r>
                        <a:rPr lang="ru-RU" sz="2000" spc="-5" dirty="0">
                          <a:effectLst/>
                        </a:rPr>
                        <a:t> </a:t>
                      </a:r>
                      <a:r>
                        <a:rPr lang="ru-RU" sz="2000" dirty="0">
                          <a:effectLst/>
                        </a:rPr>
                        <a:t>искажающие</a:t>
                      </a:r>
                      <a:r>
                        <a:rPr lang="ru-RU" sz="2000" spc="-10" dirty="0">
                          <a:effectLst/>
                        </a:rPr>
                        <a:t> </a:t>
                      </a:r>
                      <a:r>
                        <a:rPr lang="ru-RU" sz="2000" dirty="0">
                          <a:effectLst/>
                        </a:rPr>
                        <a:t>его</a:t>
                      </a:r>
                      <a:r>
                        <a:rPr lang="ru-RU" sz="2000" spc="-15" dirty="0">
                          <a:effectLst/>
                        </a:rPr>
                        <a:t> </a:t>
                      </a:r>
                      <a:r>
                        <a:rPr lang="ru-RU" sz="2000" dirty="0">
                          <a:effectLst/>
                        </a:rPr>
                        <a:t>смысла)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9220" marR="102235" algn="ctr">
                        <a:lnSpc>
                          <a:spcPct val="10000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Баллы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4198205311"/>
                  </a:ext>
                </a:extLst>
              </a:tr>
              <a:tr h="1681276">
                <a:tc>
                  <a:txBody>
                    <a:bodyPr/>
                    <a:lstStyle/>
                    <a:p>
                      <a:pPr marL="67945" marR="60960" algn="just">
                        <a:lnSpc>
                          <a:spcPct val="100000"/>
                        </a:lnSpc>
                        <a:spcBef>
                          <a:spcPts val="13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Данная</a:t>
                      </a:r>
                      <a:r>
                        <a:rPr lang="ru-RU" sz="2000" spc="5" dirty="0">
                          <a:effectLst/>
                        </a:rPr>
                        <a:t> </a:t>
                      </a:r>
                      <a:r>
                        <a:rPr lang="ru-RU" sz="2000" dirty="0">
                          <a:effectLst/>
                        </a:rPr>
                        <a:t>пословица</a:t>
                      </a:r>
                      <a:r>
                        <a:rPr lang="ru-RU" sz="2000" spc="5" dirty="0">
                          <a:effectLst/>
                        </a:rPr>
                        <a:t> </a:t>
                      </a:r>
                      <a:r>
                        <a:rPr lang="ru-RU" sz="2000" dirty="0">
                          <a:effectLst/>
                        </a:rPr>
                        <a:t>означает:</a:t>
                      </a:r>
                      <a:r>
                        <a:rPr lang="ru-RU" sz="2000" spc="5" dirty="0">
                          <a:effectLst/>
                        </a:rPr>
                        <a:t> </a:t>
                      </a:r>
                      <a:r>
                        <a:rPr lang="ru-RU" sz="2000" dirty="0">
                          <a:effectLst/>
                        </a:rPr>
                        <a:t>чтение</a:t>
                      </a:r>
                      <a:r>
                        <a:rPr lang="ru-RU" sz="2000" spc="5" dirty="0">
                          <a:effectLst/>
                        </a:rPr>
                        <a:t> </a:t>
                      </a:r>
                      <a:r>
                        <a:rPr lang="ru-RU" sz="2000" dirty="0">
                          <a:effectLst/>
                        </a:rPr>
                        <a:t>не</a:t>
                      </a:r>
                      <a:r>
                        <a:rPr lang="ru-RU" sz="2000" spc="5" dirty="0">
                          <a:effectLst/>
                        </a:rPr>
                        <a:t> </a:t>
                      </a:r>
                      <a:r>
                        <a:rPr lang="ru-RU" sz="2000" dirty="0">
                          <a:effectLst/>
                        </a:rPr>
                        <a:t>пойдёт</a:t>
                      </a:r>
                      <a:r>
                        <a:rPr lang="ru-RU" sz="2000" spc="5" dirty="0">
                          <a:effectLst/>
                        </a:rPr>
                        <a:t> </a:t>
                      </a:r>
                      <a:r>
                        <a:rPr lang="ru-RU" sz="2000" dirty="0">
                          <a:effectLst/>
                        </a:rPr>
                        <a:t>на</a:t>
                      </a:r>
                      <a:r>
                        <a:rPr lang="ru-RU" sz="2000" spc="5" dirty="0">
                          <a:effectLst/>
                        </a:rPr>
                        <a:t> </a:t>
                      </a:r>
                      <a:r>
                        <a:rPr lang="ru-RU" sz="2000" dirty="0">
                          <a:effectLst/>
                        </a:rPr>
                        <a:t>пользу,</a:t>
                      </a:r>
                      <a:r>
                        <a:rPr lang="ru-RU" sz="2000" spc="5" dirty="0">
                          <a:effectLst/>
                        </a:rPr>
                        <a:t> </a:t>
                      </a:r>
                      <a:r>
                        <a:rPr lang="ru-RU" sz="2000" dirty="0">
                          <a:effectLst/>
                        </a:rPr>
                        <a:t>если</a:t>
                      </a:r>
                      <a:r>
                        <a:rPr lang="ru-RU" sz="2000" spc="5" dirty="0">
                          <a:effectLst/>
                        </a:rPr>
                        <a:t> </a:t>
                      </a:r>
                      <a:r>
                        <a:rPr lang="ru-RU" sz="2000" dirty="0">
                          <a:effectLst/>
                        </a:rPr>
                        <a:t>оно</a:t>
                      </a:r>
                      <a:r>
                        <a:rPr lang="ru-RU" sz="2000" spc="5" dirty="0">
                          <a:effectLst/>
                        </a:rPr>
                        <a:t> </a:t>
                      </a:r>
                      <a:r>
                        <a:rPr lang="ru-RU" sz="2000" dirty="0">
                          <a:effectLst/>
                        </a:rPr>
                        <a:t>будет</a:t>
                      </a:r>
                      <a:r>
                        <a:rPr lang="ru-RU" sz="2000" spc="5" dirty="0">
                          <a:effectLst/>
                        </a:rPr>
                        <a:t> </a:t>
                      </a:r>
                      <a:r>
                        <a:rPr lang="ru-RU" sz="2000" dirty="0">
                          <a:effectLst/>
                        </a:rPr>
                        <a:t>поверхностным,</a:t>
                      </a:r>
                      <a:r>
                        <a:rPr lang="ru-RU" sz="2000" spc="5" dirty="0">
                          <a:effectLst/>
                        </a:rPr>
                        <a:t> </a:t>
                      </a:r>
                      <a:r>
                        <a:rPr lang="ru-RU" sz="2000" dirty="0">
                          <a:effectLst/>
                        </a:rPr>
                        <a:t>если</a:t>
                      </a:r>
                      <a:r>
                        <a:rPr lang="ru-RU" sz="2000" spc="5" dirty="0">
                          <a:effectLst/>
                        </a:rPr>
                        <a:t> </a:t>
                      </a:r>
                      <a:r>
                        <a:rPr lang="ru-RU" sz="2000" dirty="0">
                          <a:effectLst/>
                        </a:rPr>
                        <a:t>читатель</a:t>
                      </a:r>
                      <a:r>
                        <a:rPr lang="ru-RU" sz="2000" spc="5" dirty="0">
                          <a:effectLst/>
                        </a:rPr>
                        <a:t> </a:t>
                      </a:r>
                      <a:r>
                        <a:rPr lang="ru-RU" sz="2000" dirty="0">
                          <a:effectLst/>
                        </a:rPr>
                        <a:t>не</a:t>
                      </a:r>
                      <a:r>
                        <a:rPr lang="ru-RU" sz="2000" spc="5" dirty="0">
                          <a:effectLst/>
                        </a:rPr>
                        <a:t> </a:t>
                      </a:r>
                      <a:r>
                        <a:rPr lang="ru-RU" sz="2000" dirty="0">
                          <a:effectLst/>
                        </a:rPr>
                        <a:t>будет</a:t>
                      </a:r>
                      <a:r>
                        <a:rPr lang="ru-RU" sz="2000" spc="5" dirty="0">
                          <a:effectLst/>
                        </a:rPr>
                        <a:t> </a:t>
                      </a:r>
                      <a:r>
                        <a:rPr lang="ru-RU" sz="2000" dirty="0">
                          <a:effectLst/>
                        </a:rPr>
                        <a:t>стремиться</a:t>
                      </a:r>
                      <a:r>
                        <a:rPr lang="ru-RU" sz="2000" spc="5" dirty="0">
                          <a:effectLst/>
                        </a:rPr>
                        <a:t> </a:t>
                      </a:r>
                      <a:r>
                        <a:rPr lang="ru-RU" sz="2000" dirty="0">
                          <a:effectLst/>
                        </a:rPr>
                        <a:t>к</a:t>
                      </a:r>
                      <a:r>
                        <a:rPr lang="ru-RU" sz="2000" spc="5" dirty="0">
                          <a:effectLst/>
                        </a:rPr>
                        <a:t> </a:t>
                      </a:r>
                      <a:r>
                        <a:rPr lang="ru-RU" sz="2000" dirty="0">
                          <a:effectLst/>
                        </a:rPr>
                        <a:t>осмыслению</a:t>
                      </a:r>
                      <a:r>
                        <a:rPr lang="ru-RU" sz="2000" spc="5" dirty="0">
                          <a:effectLst/>
                        </a:rPr>
                        <a:t> </a:t>
                      </a:r>
                      <a:r>
                        <a:rPr lang="ru-RU" sz="2000" dirty="0">
                          <a:effectLst/>
                        </a:rPr>
                        <a:t>прочитанного.</a:t>
                      </a:r>
                    </a:p>
                    <a:p>
                      <a:pPr marL="6794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Могут</a:t>
                      </a:r>
                      <a:r>
                        <a:rPr lang="ru-RU" sz="2000" spc="-30" dirty="0">
                          <a:effectLst/>
                        </a:rPr>
                        <a:t> </a:t>
                      </a:r>
                      <a:r>
                        <a:rPr lang="ru-RU" sz="2000" dirty="0">
                          <a:effectLst/>
                        </a:rPr>
                        <a:t>быть</a:t>
                      </a:r>
                      <a:r>
                        <a:rPr lang="ru-RU" sz="2000" spc="-30" dirty="0">
                          <a:effectLst/>
                        </a:rPr>
                        <a:t> </a:t>
                      </a:r>
                      <a:r>
                        <a:rPr lang="ru-RU" sz="2000" dirty="0">
                          <a:effectLst/>
                        </a:rPr>
                        <a:t>представлены</a:t>
                      </a:r>
                      <a:r>
                        <a:rPr lang="ru-RU" sz="2000" spc="-25" dirty="0">
                          <a:effectLst/>
                        </a:rPr>
                        <a:t> </a:t>
                      </a:r>
                      <a:r>
                        <a:rPr lang="ru-RU" sz="2000" dirty="0">
                          <a:effectLst/>
                        </a:rPr>
                        <a:t>другие</a:t>
                      </a:r>
                      <a:r>
                        <a:rPr lang="ru-RU" sz="2000" spc="-35" dirty="0">
                          <a:effectLst/>
                        </a:rPr>
                        <a:t> </a:t>
                      </a:r>
                      <a:r>
                        <a:rPr lang="ru-RU" sz="2000" dirty="0">
                          <a:effectLst/>
                        </a:rPr>
                        <a:t>формулировки</a:t>
                      </a:r>
                      <a:r>
                        <a:rPr lang="ru-RU" sz="2000" spc="-25" dirty="0">
                          <a:effectLst/>
                        </a:rPr>
                        <a:t> </a:t>
                      </a:r>
                      <a:r>
                        <a:rPr lang="ru-RU" sz="2000" dirty="0">
                          <a:effectLst/>
                        </a:rPr>
                        <a:t>объяснения</a:t>
                      </a:r>
                      <a:r>
                        <a:rPr lang="ru-RU" sz="2000" spc="-25" dirty="0">
                          <a:effectLst/>
                        </a:rPr>
                        <a:t> </a:t>
                      </a:r>
                      <a:r>
                        <a:rPr lang="ru-RU" sz="2000" dirty="0">
                          <a:effectLst/>
                        </a:rPr>
                        <a:t>значения</a:t>
                      </a:r>
                      <a:r>
                        <a:rPr lang="ru-RU" sz="2000" spc="-20" dirty="0">
                          <a:effectLst/>
                        </a:rPr>
                        <a:t> </a:t>
                      </a:r>
                      <a:r>
                        <a:rPr lang="ru-RU" sz="2000" dirty="0">
                          <a:effectLst/>
                        </a:rPr>
                        <a:t>пословицы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3908150202"/>
                  </a:ext>
                </a:extLst>
              </a:tr>
              <a:tr h="498710"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Объяснение</a:t>
                      </a:r>
                      <a:r>
                        <a:rPr lang="ru-RU" sz="2000" spc="-15" dirty="0">
                          <a:effectLst/>
                        </a:rPr>
                        <a:t> </a:t>
                      </a:r>
                      <a:r>
                        <a:rPr lang="ru-RU" sz="2000" dirty="0">
                          <a:effectLst/>
                        </a:rPr>
                        <a:t>значения</a:t>
                      </a:r>
                      <a:r>
                        <a:rPr lang="ru-RU" sz="2000" spc="-10" dirty="0">
                          <a:effectLst/>
                        </a:rPr>
                        <a:t> </a:t>
                      </a:r>
                      <a:r>
                        <a:rPr lang="ru-RU" sz="2000" dirty="0">
                          <a:effectLst/>
                        </a:rPr>
                        <a:t>пословицы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158240840"/>
                  </a:ext>
                </a:extLst>
              </a:tr>
              <a:tr h="498710"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130"/>
                        </a:spcBef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Верно</a:t>
                      </a:r>
                      <a:r>
                        <a:rPr lang="ru-RU" sz="2000" b="0" spc="-3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объяснено</a:t>
                      </a:r>
                      <a:r>
                        <a:rPr lang="ru-RU" sz="2000" b="0" spc="-2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значение</a:t>
                      </a:r>
                      <a:r>
                        <a:rPr lang="ru-RU" sz="2000" b="0" spc="-2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пословицы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Bef>
                          <a:spcPts val="130"/>
                        </a:spcBef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918919517"/>
                  </a:ext>
                </a:extLst>
              </a:tr>
              <a:tr h="655347"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130"/>
                        </a:spcBef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В</a:t>
                      </a:r>
                      <a:r>
                        <a:rPr lang="ru-RU" sz="2000" b="0" spc="-2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целом</a:t>
                      </a:r>
                      <a:r>
                        <a:rPr lang="ru-RU" sz="2000" b="0" spc="-1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верно</a:t>
                      </a:r>
                      <a:r>
                        <a:rPr lang="ru-RU" sz="2000" b="0" spc="-1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объяснено</a:t>
                      </a:r>
                      <a:r>
                        <a:rPr lang="ru-RU" sz="2000" b="0" spc="-1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значение</a:t>
                      </a:r>
                      <a:r>
                        <a:rPr lang="ru-RU" sz="2000" b="0" spc="-1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пословицы‚</a:t>
                      </a:r>
                      <a:r>
                        <a:rPr lang="ru-RU" sz="2000" b="0" spc="-1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но</a:t>
                      </a:r>
                      <a:r>
                        <a:rPr lang="ru-RU" sz="2000" b="0" spc="-2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в</a:t>
                      </a:r>
                      <a:r>
                        <a:rPr lang="ru-RU" sz="2000" b="0" spc="-1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объяснении</a:t>
                      </a:r>
                      <a:r>
                        <a:rPr lang="ru-RU" sz="2000" b="0" spc="-1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есть</a:t>
                      </a:r>
                      <a:r>
                        <a:rPr lang="ru-RU" sz="2000" b="0" spc="-1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неточность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Bef>
                          <a:spcPts val="130"/>
                        </a:spcBef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6123479"/>
                  </a:ext>
                </a:extLst>
              </a:tr>
              <a:tr h="909589"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130"/>
                        </a:spcBef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Неверно</a:t>
                      </a:r>
                      <a:r>
                        <a:rPr lang="ru-RU" sz="2000" b="0" spc="-2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объяснено</a:t>
                      </a:r>
                      <a:r>
                        <a:rPr lang="ru-RU" sz="2000" b="0" spc="-1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значение</a:t>
                      </a:r>
                      <a:r>
                        <a:rPr lang="ru-RU" sz="2000" b="0" spc="-2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пословицы.</a:t>
                      </a:r>
                    </a:p>
                    <a:p>
                      <a:pPr marL="6794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ИЛИ</a:t>
                      </a:r>
                      <a:r>
                        <a:rPr lang="ru-RU" sz="2000" b="0" spc="-2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Объяснение</a:t>
                      </a:r>
                      <a:r>
                        <a:rPr lang="ru-RU" sz="2000" b="0" spc="-2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значения</a:t>
                      </a:r>
                      <a:r>
                        <a:rPr lang="ru-RU" sz="2000" b="0" spc="-2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пословицы</a:t>
                      </a:r>
                      <a:r>
                        <a:rPr lang="ru-RU" sz="2000" b="0" spc="-2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не</a:t>
                      </a:r>
                      <a:r>
                        <a:rPr lang="ru-RU" sz="2000" b="0" spc="-2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дано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Bef>
                          <a:spcPts val="130"/>
                        </a:spcBef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33190917"/>
                  </a:ext>
                </a:extLst>
              </a:tr>
              <a:tr h="500200">
                <a:tc>
                  <a:txBody>
                    <a:bodyPr/>
                    <a:lstStyle/>
                    <a:p>
                      <a:pPr marL="67945" marR="60325" algn="r">
                        <a:lnSpc>
                          <a:spcPct val="100000"/>
                        </a:lnSpc>
                        <a:spcBef>
                          <a:spcPts val="135"/>
                        </a:spcBef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Максимальный</a:t>
                      </a:r>
                      <a:r>
                        <a:rPr lang="ru-RU" sz="2000" spc="-10">
                          <a:effectLst/>
                        </a:rPr>
                        <a:t> </a:t>
                      </a:r>
                      <a:r>
                        <a:rPr lang="ru-RU" sz="2000">
                          <a:effectLst/>
                        </a:rPr>
                        <a:t>балл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Bef>
                          <a:spcPts val="135"/>
                        </a:spcBef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20071688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326314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1844824"/>
            <a:ext cx="7772400" cy="3600400"/>
          </a:xfrm>
        </p:spPr>
        <p:txBody>
          <a:bodyPr>
            <a:normAutofit/>
          </a:bodyPr>
          <a:lstStyle/>
          <a:p>
            <a:r>
              <a:rPr lang="ru-RU" b="1" dirty="0">
                <a:solidFill>
                  <a:schemeClr val="accent2">
                    <a:lumMod val="50000"/>
                  </a:schemeClr>
                </a:solidFill>
              </a:rPr>
              <a:t>Особенности преподавания предметной области «Родной язык и родная литература» </a:t>
            </a:r>
          </a:p>
        </p:txBody>
      </p:sp>
    </p:spTree>
    <p:extLst>
      <p:ext uri="{BB962C8B-B14F-4D97-AF65-F5344CB8AC3E}">
        <p14:creationId xmlns:p14="http://schemas.microsoft.com/office/powerpoint/2010/main" val="174333744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229600" cy="13716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Концепция преподавания родных языков народов России (утв. 1 октября 2019 года)</a:t>
            </a:r>
            <a:endParaRPr lang="ru-RU" sz="3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5603" name="Объект 2"/>
          <p:cNvSpPr>
            <a:spLocks noGrp="1"/>
          </p:cNvSpPr>
          <p:nvPr>
            <p:ph idx="1"/>
          </p:nvPr>
        </p:nvSpPr>
        <p:spPr>
          <a:xfrm>
            <a:off x="611560" y="2087203"/>
            <a:ext cx="8229600" cy="3886200"/>
          </a:xfrm>
        </p:spPr>
        <p:txBody>
          <a:bodyPr/>
          <a:lstStyle/>
          <a:p>
            <a:pPr marL="0" indent="0">
              <a:buFont typeface="Wingdings" panose="05000000000000000000" pitchFamily="2" charset="2"/>
              <a:buNone/>
            </a:pPr>
            <a:r>
              <a:rPr lang="ru-RU" altLang="ru-RU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Цель Концепции </a:t>
            </a:r>
            <a:r>
              <a:rPr lang="ru-RU" altLang="ru-RU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– способствовать сохранению уникального этнокультурного и языкового разнообразия Российской Федерации, обеспечению условий для осуществления конституционного права граждан на обучение на родных языках и их изучение в организациях, реализующих программы общего образования.</a:t>
            </a:r>
          </a:p>
          <a:p>
            <a:pPr marL="0" indent="0">
              <a:buFont typeface="Wingdings" panose="05000000000000000000" pitchFamily="2" charset="2"/>
              <a:buNone/>
            </a:pPr>
            <a:endParaRPr lang="ru-RU" altLang="ru-RU" dirty="0" smtClean="0"/>
          </a:p>
        </p:txBody>
      </p:sp>
    </p:spTree>
    <p:extLst>
      <p:ext uri="{BB962C8B-B14F-4D97-AF65-F5344CB8AC3E}">
        <p14:creationId xmlns:p14="http://schemas.microsoft.com/office/powerpoint/2010/main" val="360534923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3200" b="1" smtClean="0">
                <a:solidFill>
                  <a:srgbClr val="002060"/>
                </a:solidFill>
              </a:rPr>
              <a:t>Значение учебного предмета «Родной язык» в системе общего образования</a:t>
            </a:r>
            <a:endParaRPr lang="ru-RU" altLang="ru-RU" smtClean="0"/>
          </a:p>
        </p:txBody>
      </p:sp>
      <p:sp>
        <p:nvSpPr>
          <p:cNvPr id="26627" name="Объект 2"/>
          <p:cNvSpPr>
            <a:spLocks noGrp="1"/>
          </p:cNvSpPr>
          <p:nvPr>
            <p:ph idx="1"/>
          </p:nvPr>
        </p:nvSpPr>
        <p:spPr>
          <a:xfrm>
            <a:off x="611560" y="1772816"/>
            <a:ext cx="8229600" cy="4536206"/>
          </a:xfrm>
        </p:spPr>
        <p:txBody>
          <a:bodyPr>
            <a:normAutofit fontScale="77500" lnSpcReduction="20000"/>
          </a:bodyPr>
          <a:lstStyle/>
          <a:p>
            <a:pPr marL="0" indent="0">
              <a:lnSpc>
                <a:spcPct val="120000"/>
              </a:lnSpc>
              <a:buFont typeface="Wingdings" panose="05000000000000000000" pitchFamily="2" charset="2"/>
              <a:buNone/>
            </a:pPr>
            <a:r>
              <a:rPr lang="ru-RU" altLang="ru-RU" sz="3000" dirty="0" smtClean="0">
                <a:latin typeface="Calibri" panose="020F0502020204030204" pitchFamily="34" charset="0"/>
                <a:cs typeface="Calibri" panose="020F0502020204030204" pitchFamily="34" charset="0"/>
              </a:rPr>
              <a:t>В настоящее время учебный предмет «Родной язык» реализуется в образовательном пространстве Российской Федерации в следующих форматах:</a:t>
            </a:r>
          </a:p>
          <a:p>
            <a:pPr marL="0" indent="0">
              <a:lnSpc>
                <a:spcPct val="120000"/>
              </a:lnSpc>
              <a:buFont typeface="Wingdings" panose="05000000000000000000" pitchFamily="2" charset="2"/>
              <a:buNone/>
            </a:pPr>
            <a:r>
              <a:rPr lang="ru-RU" altLang="ru-RU" sz="3000" dirty="0" smtClean="0">
                <a:latin typeface="Calibri" panose="020F0502020204030204" pitchFamily="34" charset="0"/>
                <a:cs typeface="Calibri" panose="020F0502020204030204" pitchFamily="34" charset="0"/>
              </a:rPr>
              <a:t>1. Учебный предмет «Родной язык» при обучении на родном языке с сохранением всех форм итоговой аттестации на государственном русском языке.</a:t>
            </a:r>
          </a:p>
          <a:p>
            <a:pPr marL="0" indent="0">
              <a:lnSpc>
                <a:spcPct val="120000"/>
              </a:lnSpc>
              <a:buFont typeface="Wingdings" panose="05000000000000000000" pitchFamily="2" charset="2"/>
              <a:buNone/>
            </a:pPr>
            <a:r>
              <a:rPr lang="ru-RU" altLang="ru-RU" sz="3000" dirty="0" smtClean="0">
                <a:latin typeface="Calibri" panose="020F0502020204030204" pitchFamily="34" charset="0"/>
                <a:cs typeface="Calibri" panose="020F0502020204030204" pitchFamily="34" charset="0"/>
              </a:rPr>
              <a:t>2. Учебный предмет «Родной язык» при обучении на государственном русском языке.</a:t>
            </a:r>
          </a:p>
          <a:p>
            <a:pPr marL="0" indent="0">
              <a:lnSpc>
                <a:spcPct val="120000"/>
              </a:lnSpc>
              <a:buFont typeface="Wingdings" panose="05000000000000000000" pitchFamily="2" charset="2"/>
              <a:buNone/>
            </a:pPr>
            <a:r>
              <a:rPr lang="ru-RU" altLang="ru-RU" sz="3000" dirty="0" smtClean="0">
                <a:latin typeface="Calibri" panose="020F0502020204030204" pitchFamily="34" charset="0"/>
                <a:cs typeface="Calibri" panose="020F0502020204030204" pitchFamily="34" charset="0"/>
              </a:rPr>
              <a:t>3. Интегрированные учебные предметы «Родной язык и литературное чтение» (1–4 классы) и «Родной язык и родная литература» (5–11 классы).</a:t>
            </a:r>
          </a:p>
          <a:p>
            <a:pPr marL="0" indent="0">
              <a:buFont typeface="Wingdings" panose="05000000000000000000" pitchFamily="2" charset="2"/>
              <a:buNone/>
            </a:pPr>
            <a:endParaRPr lang="ru-RU" altLang="ru-RU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456683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Заголовок 1"/>
          <p:cNvSpPr>
            <a:spLocks noGrp="1"/>
          </p:cNvSpPr>
          <p:nvPr>
            <p:ph type="title"/>
          </p:nvPr>
        </p:nvSpPr>
        <p:spPr>
          <a:xfrm>
            <a:off x="457200" y="836613"/>
            <a:ext cx="8229600" cy="1371600"/>
          </a:xfrm>
        </p:spPr>
        <p:txBody>
          <a:bodyPr>
            <a:normAutofit fontScale="90000"/>
          </a:bodyPr>
          <a:lstStyle/>
          <a:p>
            <a:r>
              <a:rPr lang="ru-RU" altLang="ru-RU" sz="3200" b="1" smtClean="0">
                <a:solidFill>
                  <a:srgbClr val="002060"/>
                </a:solidFill>
              </a:rPr>
              <a:t>Проблемы изучения и преподавания учебного предмета «Родной язык» в системе общего образования</a:t>
            </a:r>
            <a:endParaRPr lang="ru-RU" altLang="ru-RU" sz="3200" smtClean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82600" y="2708275"/>
            <a:ext cx="8229600" cy="3663950"/>
          </a:xfrm>
        </p:spPr>
        <p:txBody>
          <a:bodyPr/>
          <a:lstStyle/>
          <a:p>
            <a:pPr>
              <a:defRPr/>
            </a:pP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Проблемы мотивационного  характера</a:t>
            </a:r>
          </a:p>
          <a:p>
            <a:pPr>
              <a:defRPr/>
            </a:pP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Проблемы содержательного характера</a:t>
            </a:r>
          </a:p>
          <a:p>
            <a:pPr>
              <a:defRPr/>
            </a:pP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Проблемы методического характера</a:t>
            </a:r>
          </a:p>
          <a:p>
            <a:pPr>
              <a:defRPr/>
            </a:pP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Кадровые проблемы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271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Заголовок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8229600" cy="739775"/>
          </a:xfrm>
        </p:spPr>
        <p:txBody>
          <a:bodyPr/>
          <a:lstStyle/>
          <a:p>
            <a:r>
              <a:rPr lang="ru-RU" altLang="ru-RU" sz="2400" b="1" dirty="0" smtClean="0">
                <a:solidFill>
                  <a:srgbClr val="002060"/>
                </a:solidFill>
              </a:rPr>
              <a:t>Основные направления реализации Концепции</a:t>
            </a:r>
            <a:endParaRPr lang="ru-RU" altLang="ru-RU" sz="2400" dirty="0" smtClean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4553" y="928415"/>
            <a:ext cx="8435975" cy="5597525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ru-RU" altLang="ru-RU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приведение содержания примерных рабочих программ, учебно-методических комплектов, а также технологий и методик преподавания в соответствие с возрастными особенностями, уровнем обучения, потребностями и интересами обучающихся;</a:t>
            </a:r>
          </a:p>
          <a:p>
            <a:pPr>
              <a:spcBef>
                <a:spcPct val="0"/>
              </a:spcBef>
            </a:pPr>
            <a:r>
              <a:rPr lang="ru-RU" altLang="ru-RU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обеспечение преемственности содержания и форм по отношению к предыдущим уровням образования;</a:t>
            </a:r>
          </a:p>
          <a:p>
            <a:pPr>
              <a:spcBef>
                <a:spcPct val="0"/>
              </a:spcBef>
            </a:pPr>
            <a:r>
              <a:rPr lang="ru-RU" altLang="ru-RU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использование в педагогической практике современных технологий личностно-ориентированного и развивающего обучения, основанных на познавательной, проектной и коммуникативной деятельности;</a:t>
            </a:r>
          </a:p>
          <a:p>
            <a:pPr>
              <a:spcBef>
                <a:spcPct val="0"/>
              </a:spcBef>
            </a:pPr>
            <a:r>
              <a:rPr lang="ru-RU" altLang="ru-RU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обеспечение возможности дистанционного обучения родным языкам народов Российской Федерации посредством информационно-телекоммуникационной сети «Интернет»;</a:t>
            </a:r>
          </a:p>
          <a:p>
            <a:pPr>
              <a:spcBef>
                <a:spcPct val="0"/>
              </a:spcBef>
            </a:pPr>
            <a:r>
              <a:rPr lang="ru-RU" altLang="ru-RU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создание учебно-методического мультимедийного обеспечения предмета «Родной язык»;</a:t>
            </a:r>
          </a:p>
          <a:p>
            <a:pPr>
              <a:spcBef>
                <a:spcPct val="0"/>
              </a:spcBef>
            </a:pPr>
            <a:r>
              <a:rPr lang="ru-RU" altLang="ru-RU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внедрение механизмов вовлечения родителей (законных представителей) в процесс изучения родного языка;</a:t>
            </a:r>
          </a:p>
          <a:p>
            <a:pPr>
              <a:spcBef>
                <a:spcPct val="0"/>
              </a:spcBef>
            </a:pPr>
            <a:r>
              <a:rPr lang="ru-RU" altLang="ru-RU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создание интегрированных курсов «Родной язык и литературное чтение», «Родной язык и литература».</a:t>
            </a:r>
          </a:p>
          <a:p>
            <a:endParaRPr lang="ru-RU" altLang="ru-RU" dirty="0" smtClean="0"/>
          </a:p>
        </p:txBody>
      </p:sp>
    </p:spTree>
    <p:extLst>
      <p:ext uri="{BB962C8B-B14F-4D97-AF65-F5344CB8AC3E}">
        <p14:creationId xmlns:p14="http://schemas.microsoft.com/office/powerpoint/2010/main" val="2237624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ru-RU" altLang="ru-RU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Федеральный </a:t>
            </a:r>
            <a:r>
              <a:rPr lang="ru-RU" altLang="ru-RU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перечень учебников </a:t>
            </a:r>
            <a:r>
              <a:rPr lang="ru-RU" altLang="ru-RU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 20 мая  2020 г. №254 (утв</a:t>
            </a:r>
            <a:r>
              <a:rPr lang="ru-RU" altLang="ru-RU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25 сентября 2020 года) </a:t>
            </a:r>
            <a:endParaRPr lang="ru-RU" altLang="ru-RU" b="1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ru-RU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 Приказ от 23.12.2020 №766 (вступил в силу с 13 марта 2021 года)  </a:t>
            </a:r>
            <a:endParaRPr lang="ru-RU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02071940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71575"/>
          </a:xfrm>
        </p:spPr>
        <p:txBody>
          <a:bodyPr/>
          <a:lstStyle/>
          <a:p>
            <a:pPr>
              <a:defRPr/>
            </a:pPr>
            <a:r>
              <a:rPr lang="ru-RU" altLang="ru-RU" sz="32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Федеральный перечень учебников</a:t>
            </a:r>
          </a:p>
        </p:txBody>
      </p:sp>
      <p:sp>
        <p:nvSpPr>
          <p:cNvPr id="22531" name="Объект 2"/>
          <p:cNvSpPr>
            <a:spLocks noGrp="1"/>
          </p:cNvSpPr>
          <p:nvPr>
            <p:ph sz="quarter" idx="1"/>
          </p:nvPr>
        </p:nvSpPr>
        <p:spPr>
          <a:xfrm>
            <a:off x="395288" y="1700213"/>
            <a:ext cx="8229600" cy="4814887"/>
          </a:xfrm>
        </p:spPr>
        <p:txBody>
          <a:bodyPr/>
          <a:lstStyle/>
          <a:p>
            <a:pPr marL="357188" indent="-357188">
              <a:spcBef>
                <a:spcPts val="600"/>
              </a:spcBef>
              <a:buClrTx/>
              <a:buFont typeface="+mj-lt"/>
              <a:buAutoNum type="arabicPeriod"/>
              <a:defRPr/>
            </a:pPr>
            <a:r>
              <a:rPr lang="ru-RU" altLang="ru-RU" sz="2000" dirty="0" smtClean="0"/>
              <a:t>Александрова О.М., Загоровская О.В., Богданов С.И. Вербицкая Л.А., </a:t>
            </a:r>
            <a:r>
              <a:rPr lang="ru-RU" altLang="ru-RU" sz="2000" dirty="0" err="1" smtClean="0"/>
              <a:t>Гостева</a:t>
            </a:r>
            <a:r>
              <a:rPr lang="ru-RU" altLang="ru-RU" sz="2000" dirty="0" smtClean="0"/>
              <a:t> Ю.Н., </a:t>
            </a:r>
            <a:r>
              <a:rPr lang="ru-RU" altLang="ru-RU" sz="2000" dirty="0" err="1" smtClean="0"/>
              <a:t>Добротина</a:t>
            </a:r>
            <a:r>
              <a:rPr lang="ru-RU" altLang="ru-RU" sz="2000" dirty="0" smtClean="0"/>
              <a:t> И.Н., </a:t>
            </a:r>
            <a:r>
              <a:rPr lang="ru-RU" altLang="ru-RU" sz="2000" dirty="0" err="1" smtClean="0"/>
              <a:t>Нарушевич</a:t>
            </a:r>
            <a:r>
              <a:rPr lang="ru-RU" altLang="ru-RU" sz="2000" dirty="0" smtClean="0"/>
              <a:t> А.Г. и др. Русский родной язык. 5-9 классы. – М.: Просвещение.</a:t>
            </a:r>
          </a:p>
          <a:p>
            <a:pPr marL="357188" indent="-357188">
              <a:spcBef>
                <a:spcPts val="600"/>
              </a:spcBef>
              <a:buClrTx/>
              <a:buFont typeface="+mj-lt"/>
              <a:buAutoNum type="arabicPeriod"/>
              <a:defRPr/>
            </a:pPr>
            <a:r>
              <a:rPr lang="ru-RU" altLang="ru-RU" sz="2000" b="1" dirty="0" err="1" smtClean="0"/>
              <a:t>Воителева</a:t>
            </a:r>
            <a:r>
              <a:rPr lang="ru-RU" altLang="ru-RU" sz="2000" b="1" dirty="0" smtClean="0"/>
              <a:t> Т.М., Марченко О.Н., Смирнова Л.Г., </a:t>
            </a:r>
            <a:r>
              <a:rPr lang="ru-RU" altLang="ru-RU" sz="2000" b="1" dirty="0" err="1" smtClean="0"/>
              <a:t>Шамшин</a:t>
            </a:r>
            <a:r>
              <a:rPr lang="ru-RU" altLang="ru-RU" sz="2000" b="1" dirty="0" smtClean="0"/>
              <a:t> И.В. Русский родной язык. 5-9 классы. – </a:t>
            </a:r>
            <a:r>
              <a:rPr lang="ru-RU" altLang="ru-RU" sz="2000" b="1" dirty="0"/>
              <a:t>М.: ООО «Русское слово-учебник».</a:t>
            </a:r>
          </a:p>
          <a:p>
            <a:pPr marL="0" indent="0">
              <a:spcBef>
                <a:spcPts val="0"/>
              </a:spcBef>
              <a:buClrTx/>
              <a:buFont typeface="Wingdings" panose="05000000000000000000" pitchFamily="2" charset="2"/>
              <a:buNone/>
              <a:defRPr/>
            </a:pPr>
            <a:endParaRPr lang="ru-RU" altLang="ru-RU" sz="2000" dirty="0" smtClean="0"/>
          </a:p>
          <a:p>
            <a:pPr marL="457200" indent="-457200">
              <a:spcBef>
                <a:spcPct val="0"/>
              </a:spcBef>
              <a:buClrTx/>
              <a:buFont typeface="+mj-lt"/>
              <a:buAutoNum type="arabicPeriod"/>
              <a:defRPr/>
            </a:pPr>
            <a:endParaRPr lang="ru-RU" altLang="ru-RU" sz="2200" i="1" dirty="0"/>
          </a:p>
          <a:p>
            <a:pPr marL="457200" indent="-457200">
              <a:spcBef>
                <a:spcPct val="0"/>
              </a:spcBef>
              <a:buClrTx/>
              <a:buFont typeface="+mj-lt"/>
              <a:buAutoNum type="arabicPeriod"/>
              <a:defRPr/>
            </a:pPr>
            <a:endParaRPr lang="ru-RU" altLang="ru-RU" sz="2200" dirty="0" smtClean="0"/>
          </a:p>
          <a:p>
            <a:pPr>
              <a:defRPr/>
            </a:pPr>
            <a:endParaRPr lang="ru-RU" altLang="ru-RU" dirty="0" smtClean="0"/>
          </a:p>
          <a:p>
            <a:pPr>
              <a:defRPr/>
            </a:pPr>
            <a:endParaRPr lang="ru-RU" altLang="ru-RU" dirty="0" smtClean="0"/>
          </a:p>
          <a:p>
            <a:pPr>
              <a:defRPr/>
            </a:pPr>
            <a:endParaRPr lang="ru-RU" altLang="ru-RU" dirty="0" smtClean="0"/>
          </a:p>
        </p:txBody>
      </p:sp>
    </p:spTree>
    <p:extLst>
      <p:ext uri="{BB962C8B-B14F-4D97-AF65-F5344CB8AC3E}">
        <p14:creationId xmlns:p14="http://schemas.microsoft.com/office/powerpoint/2010/main" val="3897522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811212"/>
          </a:xfrm>
        </p:spPr>
        <p:txBody>
          <a:bodyPr/>
          <a:lstStyle/>
          <a:p>
            <a:pPr>
              <a:defRPr/>
            </a:pPr>
            <a:r>
              <a:rPr lang="ru-RU" altLang="ru-RU" sz="28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Федеральный перечень </a:t>
            </a:r>
            <a:r>
              <a:rPr lang="ru-RU" altLang="ru-RU" sz="28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учебников</a:t>
            </a:r>
            <a:endParaRPr lang="ru-RU" altLang="ru-RU" sz="2800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7651" name="Объект 2"/>
          <p:cNvSpPr>
            <a:spLocks noGrp="1"/>
          </p:cNvSpPr>
          <p:nvPr>
            <p:ph sz="quarter" idx="1"/>
          </p:nvPr>
        </p:nvSpPr>
        <p:spPr>
          <a:xfrm>
            <a:off x="323528" y="1117600"/>
            <a:ext cx="8496944" cy="5623768"/>
          </a:xfrm>
        </p:spPr>
        <p:txBody>
          <a:bodyPr>
            <a:normAutofit fontScale="70000" lnSpcReduction="20000"/>
          </a:bodyPr>
          <a:lstStyle/>
          <a:p>
            <a:pPr marL="357188" indent="-357188">
              <a:lnSpc>
                <a:spcPct val="120000"/>
              </a:lnSpc>
              <a:spcBef>
                <a:spcPct val="0"/>
              </a:spcBef>
              <a:buClr>
                <a:schemeClr val="tx1"/>
              </a:buClr>
              <a:buFont typeface="+mj-lt"/>
              <a:buAutoNum type="arabicPeriod"/>
              <a:defRPr/>
            </a:pPr>
            <a:r>
              <a:rPr lang="ru-RU" altLang="ru-RU" sz="2800" dirty="0" smtClean="0"/>
              <a:t>Русский язык. 5-9 классы / под ред. Л.А. Вербицкой. –             М.: Просвещение.</a:t>
            </a:r>
          </a:p>
          <a:p>
            <a:pPr marL="357188" indent="-357188">
              <a:lnSpc>
                <a:spcPct val="120000"/>
              </a:lnSpc>
              <a:spcBef>
                <a:spcPct val="0"/>
              </a:spcBef>
              <a:buClr>
                <a:schemeClr val="tx1"/>
              </a:buClr>
              <a:buFont typeface="+mj-lt"/>
              <a:buAutoNum type="arabicPeriod"/>
              <a:defRPr/>
            </a:pPr>
            <a:r>
              <a:rPr lang="ru-RU" altLang="ru-RU" sz="2800" dirty="0" smtClean="0"/>
              <a:t>Русский язык. 5-9 классы / под ред. Е.А. Быстровой. – М.: ООО «Русское слово-учебник».</a:t>
            </a:r>
          </a:p>
          <a:p>
            <a:pPr marL="357188" indent="-357188">
              <a:lnSpc>
                <a:spcPct val="120000"/>
              </a:lnSpc>
              <a:spcBef>
                <a:spcPct val="0"/>
              </a:spcBef>
              <a:buClr>
                <a:schemeClr val="tx1"/>
              </a:buClr>
              <a:buFont typeface="+mj-lt"/>
              <a:buAutoNum type="arabicPeriod"/>
              <a:defRPr/>
            </a:pPr>
            <a:r>
              <a:rPr lang="ru-RU" altLang="ru-RU" sz="2800" dirty="0" smtClean="0"/>
              <a:t>Русский язык. 5-7 классы / под ред. Т.А. </a:t>
            </a:r>
            <a:r>
              <a:rPr lang="ru-RU" altLang="ru-RU" sz="2800" dirty="0" err="1" smtClean="0"/>
              <a:t>Ладыженской</a:t>
            </a:r>
            <a:r>
              <a:rPr lang="ru-RU" altLang="ru-RU" sz="2800" dirty="0" smtClean="0"/>
              <a:t>. –         М.: Просвещение.</a:t>
            </a:r>
          </a:p>
          <a:p>
            <a:pPr marL="357188" indent="-357188">
              <a:lnSpc>
                <a:spcPct val="120000"/>
              </a:lnSpc>
              <a:spcBef>
                <a:spcPct val="0"/>
              </a:spcBef>
              <a:buClr>
                <a:schemeClr val="tx1"/>
              </a:buClr>
              <a:buFont typeface="+mj-lt"/>
              <a:buAutoNum type="arabicPeriod"/>
              <a:defRPr/>
            </a:pPr>
            <a:r>
              <a:rPr lang="ru-RU" altLang="ru-RU" sz="2800" dirty="0" smtClean="0"/>
              <a:t>Русский язык. 8-9 классы / под ред. С.Г. </a:t>
            </a:r>
            <a:r>
              <a:rPr lang="ru-RU" altLang="ru-RU" sz="2800" dirty="0" err="1" smtClean="0"/>
              <a:t>Бархударова</a:t>
            </a:r>
            <a:r>
              <a:rPr lang="ru-RU" altLang="ru-RU" sz="2800" dirty="0" smtClean="0"/>
              <a:t>. –         М.: Просвещение.</a:t>
            </a:r>
          </a:p>
          <a:p>
            <a:pPr marL="357188" indent="-357188">
              <a:lnSpc>
                <a:spcPct val="120000"/>
              </a:lnSpc>
              <a:spcBef>
                <a:spcPct val="0"/>
              </a:spcBef>
              <a:buClr>
                <a:schemeClr val="tx1"/>
              </a:buClr>
              <a:buFont typeface="+mj-lt"/>
              <a:buAutoNum type="arabicPeriod"/>
              <a:defRPr/>
            </a:pPr>
            <a:r>
              <a:rPr lang="ru-RU" altLang="ru-RU" sz="2800" dirty="0" smtClean="0"/>
              <a:t>Русский язык. 5-9 классы/ под ред. М.М. Разумовской. –          М.:</a:t>
            </a:r>
            <a:r>
              <a:rPr lang="en-US" altLang="ru-RU" sz="2800" dirty="0" smtClean="0"/>
              <a:t> </a:t>
            </a:r>
            <a:r>
              <a:rPr lang="ru-RU" altLang="ru-RU" sz="2800" b="1" dirty="0" smtClean="0"/>
              <a:t>Просвещение.</a:t>
            </a:r>
          </a:p>
          <a:p>
            <a:pPr marL="357188" indent="-357188">
              <a:lnSpc>
                <a:spcPct val="120000"/>
              </a:lnSpc>
              <a:spcBef>
                <a:spcPct val="0"/>
              </a:spcBef>
              <a:buClr>
                <a:schemeClr val="tx1"/>
              </a:buClr>
              <a:buFont typeface="+mj-lt"/>
              <a:buAutoNum type="arabicPeriod"/>
              <a:defRPr/>
            </a:pPr>
            <a:r>
              <a:rPr lang="ru-RU" altLang="ru-RU" sz="2800" dirty="0" smtClean="0"/>
              <a:t>Русский язык. 5-9 классы / под ред. Л.М. </a:t>
            </a:r>
            <a:r>
              <a:rPr lang="ru-RU" altLang="ru-RU" sz="2800" dirty="0" err="1" smtClean="0"/>
              <a:t>Рыбченковой</a:t>
            </a:r>
            <a:r>
              <a:rPr lang="ru-RU" altLang="ru-RU" sz="2800" dirty="0" smtClean="0"/>
              <a:t>. –        М.: Просвещение.</a:t>
            </a:r>
          </a:p>
          <a:p>
            <a:pPr marL="357188" indent="-357188">
              <a:lnSpc>
                <a:spcPct val="120000"/>
              </a:lnSpc>
              <a:spcBef>
                <a:spcPct val="0"/>
              </a:spcBef>
              <a:buClr>
                <a:schemeClr val="tx1"/>
              </a:buClr>
              <a:buFont typeface="+mj-lt"/>
              <a:buAutoNum type="arabicPeriod"/>
              <a:defRPr/>
            </a:pPr>
            <a:r>
              <a:rPr lang="ru-RU" altLang="ru-RU" sz="2800" dirty="0" smtClean="0"/>
              <a:t>Русский язык. 5-9 классы / под ред. А.Д. </a:t>
            </a:r>
            <a:r>
              <a:rPr lang="ru-RU" altLang="ru-RU" sz="2800" dirty="0" err="1" smtClean="0"/>
              <a:t>Шмелёва</a:t>
            </a:r>
            <a:r>
              <a:rPr lang="ru-RU" altLang="ru-RU" sz="2800" dirty="0" smtClean="0"/>
              <a:t>. –               М.: </a:t>
            </a:r>
            <a:r>
              <a:rPr lang="ru-RU" altLang="ru-RU" sz="2800" b="1" dirty="0" smtClean="0"/>
              <a:t>Просвещение. </a:t>
            </a:r>
          </a:p>
          <a:p>
            <a:pPr marL="357188" indent="-357188">
              <a:lnSpc>
                <a:spcPct val="120000"/>
              </a:lnSpc>
              <a:spcBef>
                <a:spcPct val="0"/>
              </a:spcBef>
              <a:buClr>
                <a:schemeClr val="tx1"/>
              </a:buClr>
              <a:buFont typeface="+mj-lt"/>
              <a:buAutoNum type="arabicPeriod"/>
              <a:defRPr/>
            </a:pPr>
            <a:r>
              <a:rPr lang="ru-RU" altLang="ru-RU" sz="2800" dirty="0"/>
              <a:t>Русский язык. 5-9 классы (углубленный уровень) </a:t>
            </a:r>
            <a:r>
              <a:rPr lang="ru-RU" altLang="ru-RU" sz="2800" dirty="0" smtClean="0"/>
              <a:t>/ </a:t>
            </a:r>
            <a:r>
              <a:rPr lang="ru-RU" altLang="ru-RU" sz="2800" dirty="0"/>
              <a:t>под ред. </a:t>
            </a:r>
            <a:r>
              <a:rPr lang="ru-RU" altLang="ru-RU" sz="2800" dirty="0" smtClean="0"/>
              <a:t>В.В. </a:t>
            </a:r>
            <a:r>
              <a:rPr lang="ru-RU" altLang="ru-RU" sz="2800" dirty="0" err="1" smtClean="0"/>
              <a:t>Бабайцевой</a:t>
            </a:r>
            <a:r>
              <a:rPr lang="ru-RU" altLang="ru-RU" sz="2800" dirty="0" smtClean="0"/>
              <a:t>. </a:t>
            </a:r>
            <a:r>
              <a:rPr lang="ru-RU" altLang="ru-RU" sz="2800" dirty="0"/>
              <a:t>– М.: </a:t>
            </a:r>
            <a:r>
              <a:rPr lang="ru-RU" altLang="ru-RU" sz="2800" b="1" dirty="0" smtClean="0"/>
              <a:t>Просвещение. </a:t>
            </a:r>
          </a:p>
          <a:p>
            <a:pPr marL="357188" indent="-357188">
              <a:lnSpc>
                <a:spcPct val="120000"/>
              </a:lnSpc>
              <a:spcBef>
                <a:spcPct val="0"/>
              </a:spcBef>
              <a:buClr>
                <a:schemeClr val="tx1"/>
              </a:buClr>
              <a:buFont typeface="+mj-lt"/>
              <a:buAutoNum type="arabicPeriod"/>
              <a:defRPr/>
            </a:pPr>
            <a:r>
              <a:rPr lang="ru-RU" altLang="ru-RU" sz="2800" b="1" dirty="0" smtClean="0"/>
              <a:t>Русский язык. 5-9 классы / под ред. А.Д. </a:t>
            </a:r>
            <a:r>
              <a:rPr lang="ru-RU" altLang="ru-RU" sz="2800" b="1" dirty="0" err="1" smtClean="0"/>
              <a:t>Дейкиной</a:t>
            </a:r>
            <a:r>
              <a:rPr lang="ru-RU" altLang="ru-RU" sz="2800" b="1" dirty="0" smtClean="0"/>
              <a:t>. –     М.: Просвещение. </a:t>
            </a:r>
            <a:endParaRPr lang="ru-RU" altLang="ru-RU" sz="2800" b="1" dirty="0"/>
          </a:p>
          <a:p>
            <a:pPr marL="457200" indent="-457200">
              <a:spcBef>
                <a:spcPct val="0"/>
              </a:spcBef>
              <a:buClr>
                <a:schemeClr val="tx1"/>
              </a:buClr>
              <a:buFont typeface="+mj-lt"/>
              <a:buAutoNum type="arabicPeriod"/>
              <a:defRPr/>
            </a:pPr>
            <a:endParaRPr lang="ru-RU" altLang="ru-RU" sz="2000" dirty="0" smtClean="0"/>
          </a:p>
          <a:p>
            <a:pPr>
              <a:defRPr/>
            </a:pPr>
            <a:endParaRPr lang="ru-RU" altLang="ru-RU" dirty="0" smtClean="0"/>
          </a:p>
          <a:p>
            <a:pPr>
              <a:defRPr/>
            </a:pPr>
            <a:endParaRPr lang="ru-RU" altLang="ru-RU" dirty="0" smtClean="0"/>
          </a:p>
          <a:p>
            <a:pPr>
              <a:defRPr/>
            </a:pPr>
            <a:endParaRPr lang="ru-RU" altLang="ru-RU" dirty="0" smtClean="0"/>
          </a:p>
        </p:txBody>
      </p:sp>
    </p:spTree>
    <p:extLst>
      <p:ext uri="{BB962C8B-B14F-4D97-AF65-F5344CB8AC3E}">
        <p14:creationId xmlns:p14="http://schemas.microsoft.com/office/powerpoint/2010/main" val="364641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95541" y="2420873"/>
            <a:ext cx="2520315" cy="2800985"/>
          </a:xfrm>
          <a:prstGeom prst="rect">
            <a:avLst/>
          </a:prstGeom>
          <a:solidFill>
            <a:srgbClr val="F1F1F1"/>
          </a:solidFill>
        </p:spPr>
        <p:txBody>
          <a:bodyPr vert="horz" wrap="square" lIns="0" tIns="32384" rIns="0" bIns="0" rtlCol="0">
            <a:spAutoFit/>
          </a:bodyPr>
          <a:lstStyle/>
          <a:p>
            <a:pPr marL="448309" marR="262255" indent="-180340">
              <a:lnSpc>
                <a:spcPct val="100000"/>
              </a:lnSpc>
              <a:spcBef>
                <a:spcPts val="254"/>
              </a:spcBef>
            </a:pPr>
            <a:r>
              <a:rPr sz="1600" spc="-5" dirty="0">
                <a:solidFill>
                  <a:srgbClr val="001F5F"/>
                </a:solidFill>
                <a:latin typeface="Calibri"/>
                <a:cs typeface="Calibri"/>
              </a:rPr>
              <a:t>обеспечение </a:t>
            </a:r>
            <a:r>
              <a:rPr sz="1600" b="1" spc="-5" dirty="0">
                <a:solidFill>
                  <a:srgbClr val="001F5F"/>
                </a:solidFill>
                <a:latin typeface="Calibri"/>
                <a:cs typeface="Calibri"/>
              </a:rPr>
              <a:t>единства </a:t>
            </a:r>
            <a:r>
              <a:rPr sz="1600" b="1" spc="-35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600" b="1" spc="-5" dirty="0">
                <a:solidFill>
                  <a:srgbClr val="001F5F"/>
                </a:solidFill>
                <a:latin typeface="Calibri"/>
                <a:cs typeface="Calibri"/>
              </a:rPr>
              <a:t>образовательного </a:t>
            </a:r>
            <a:r>
              <a:rPr sz="1600" b="1" dirty="0">
                <a:solidFill>
                  <a:srgbClr val="001F5F"/>
                </a:solidFill>
                <a:latin typeface="Calibri"/>
                <a:cs typeface="Calibri"/>
              </a:rPr>
              <a:t> пространства</a:t>
            </a:r>
            <a:r>
              <a:rPr sz="1600" b="1" spc="-6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600" spc="5" dirty="0">
                <a:solidFill>
                  <a:srgbClr val="001F5F"/>
                </a:solidFill>
                <a:latin typeface="Calibri"/>
                <a:cs typeface="Calibri"/>
              </a:rPr>
              <a:t>РФ</a:t>
            </a:r>
            <a:r>
              <a:rPr sz="1600" spc="-6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001F5F"/>
                </a:solidFill>
                <a:latin typeface="Calibri"/>
                <a:cs typeface="Calibri"/>
              </a:rPr>
              <a:t>и</a:t>
            </a:r>
            <a:endParaRPr sz="1600">
              <a:latin typeface="Calibri"/>
              <a:cs typeface="Calibri"/>
            </a:endParaRPr>
          </a:p>
          <a:p>
            <a:pPr marL="152400" marR="147955" indent="1905" algn="ctr">
              <a:lnSpc>
                <a:spcPct val="100000"/>
              </a:lnSpc>
              <a:spcBef>
                <a:spcPts val="5"/>
              </a:spcBef>
            </a:pPr>
            <a:r>
              <a:rPr sz="1600" spc="-5" dirty="0">
                <a:solidFill>
                  <a:srgbClr val="001F5F"/>
                </a:solidFill>
                <a:latin typeface="Calibri"/>
                <a:cs typeface="Calibri"/>
              </a:rPr>
              <a:t>поддержки реализации </a:t>
            </a:r>
            <a:r>
              <a:rPr sz="1600" dirty="0">
                <a:solidFill>
                  <a:srgbClr val="001F5F"/>
                </a:solidFill>
                <a:latin typeface="Calibri"/>
                <a:cs typeface="Calibri"/>
              </a:rPr>
              <a:t> требований</a:t>
            </a:r>
            <a:r>
              <a:rPr sz="1600" spc="27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600" spc="-15" dirty="0">
                <a:solidFill>
                  <a:srgbClr val="001F5F"/>
                </a:solidFill>
                <a:latin typeface="Calibri"/>
                <a:cs typeface="Calibri"/>
              </a:rPr>
              <a:t>ФГОС</a:t>
            </a:r>
            <a:r>
              <a:rPr sz="1600" spc="-4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001F5F"/>
                </a:solidFill>
                <a:latin typeface="Calibri"/>
                <a:cs typeface="Calibri"/>
              </a:rPr>
              <a:t>за</a:t>
            </a:r>
            <a:r>
              <a:rPr sz="1600" spc="-2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001F5F"/>
                </a:solidFill>
                <a:latin typeface="Calibri"/>
                <a:cs typeface="Calibri"/>
              </a:rPr>
              <a:t>счет </a:t>
            </a:r>
            <a:r>
              <a:rPr sz="1600" spc="-34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001F5F"/>
                </a:solidFill>
                <a:latin typeface="Calibri"/>
                <a:cs typeface="Calibri"/>
              </a:rPr>
              <a:t>предоставления</a:t>
            </a:r>
            <a:r>
              <a:rPr sz="1600" spc="-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001F5F"/>
                </a:solidFill>
                <a:latin typeface="Calibri"/>
                <a:cs typeface="Calibri"/>
              </a:rPr>
              <a:t>ОО </a:t>
            </a:r>
            <a:r>
              <a:rPr sz="1600" spc="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600" b="1" u="heavy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Calibri"/>
                <a:cs typeface="Calibri"/>
              </a:rPr>
              <a:t>единых проверочных </a:t>
            </a:r>
            <a:r>
              <a:rPr sz="1600" b="1" spc="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600" b="1" u="heavy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Calibri"/>
                <a:cs typeface="Calibri"/>
              </a:rPr>
              <a:t>ма</a:t>
            </a:r>
            <a:r>
              <a:rPr sz="1600" b="1" u="heavy" spc="-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Calibri"/>
                <a:cs typeface="Calibri"/>
              </a:rPr>
              <a:t>т</a:t>
            </a:r>
            <a:r>
              <a:rPr sz="1600" b="1" u="heavy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Calibri"/>
                <a:cs typeface="Calibri"/>
              </a:rPr>
              <a:t>ер</a:t>
            </a:r>
            <a:r>
              <a:rPr sz="1600" b="1" u="heavy" spc="-10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Calibri"/>
                <a:cs typeface="Calibri"/>
              </a:rPr>
              <a:t>и</a:t>
            </a:r>
            <a:r>
              <a:rPr sz="1600" b="1" u="heavy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Calibri"/>
                <a:cs typeface="Calibri"/>
              </a:rPr>
              <a:t>а</a:t>
            </a:r>
            <a:r>
              <a:rPr sz="1600" b="1" u="heavy" spc="-10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Calibri"/>
                <a:cs typeface="Calibri"/>
              </a:rPr>
              <a:t>л</a:t>
            </a:r>
            <a:r>
              <a:rPr sz="1600" b="1" u="heavy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Calibri"/>
                <a:cs typeface="Calibri"/>
              </a:rPr>
              <a:t>ов</a:t>
            </a:r>
            <a:r>
              <a:rPr sz="1600" b="1" u="heavy" spc="-100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Calibri"/>
                <a:cs typeface="Calibri"/>
              </a:rPr>
              <a:t> </a:t>
            </a:r>
            <a:r>
              <a:rPr sz="1600" u="heavy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Calibri"/>
                <a:cs typeface="Calibri"/>
              </a:rPr>
              <a:t>и</a:t>
            </a:r>
            <a:r>
              <a:rPr sz="1600" u="heavy" spc="-10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Calibri"/>
                <a:cs typeface="Calibri"/>
              </a:rPr>
              <a:t> </a:t>
            </a:r>
            <a:r>
              <a:rPr sz="1600" b="1" u="heavy" spc="-20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Calibri"/>
                <a:cs typeface="Calibri"/>
              </a:rPr>
              <a:t>е</a:t>
            </a:r>
            <a:r>
              <a:rPr sz="1600" b="1" u="heavy" spc="-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Calibri"/>
                <a:cs typeface="Calibri"/>
              </a:rPr>
              <a:t>д</a:t>
            </a:r>
            <a:r>
              <a:rPr sz="1600" b="1" u="heavy" spc="-10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Calibri"/>
                <a:cs typeface="Calibri"/>
              </a:rPr>
              <a:t>и</a:t>
            </a:r>
            <a:r>
              <a:rPr sz="1600" b="1" u="heavy" spc="10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Calibri"/>
                <a:cs typeface="Calibri"/>
              </a:rPr>
              <a:t>ны</a:t>
            </a:r>
            <a:r>
              <a:rPr sz="1600" b="1" u="heavy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Calibri"/>
                <a:cs typeface="Calibri"/>
              </a:rPr>
              <a:t>х</a:t>
            </a:r>
            <a:endParaRPr sz="16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sz="1600" b="1" u="heavy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Calibri"/>
                <a:cs typeface="Calibri"/>
              </a:rPr>
              <a:t>кр</a:t>
            </a:r>
            <a:r>
              <a:rPr sz="1600" b="1" u="heavy" spc="-1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Calibri"/>
                <a:cs typeface="Calibri"/>
              </a:rPr>
              <a:t>и</a:t>
            </a:r>
            <a:r>
              <a:rPr sz="1600" b="1" u="heavy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Calibri"/>
                <a:cs typeface="Calibri"/>
              </a:rPr>
              <a:t>териев</a:t>
            </a:r>
            <a:r>
              <a:rPr sz="1600" b="1" u="heavy" spc="-7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Calibri"/>
                <a:cs typeface="Calibri"/>
              </a:rPr>
              <a:t> </a:t>
            </a:r>
            <a:r>
              <a:rPr sz="1600" b="1" u="heavy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Calibri"/>
                <a:cs typeface="Calibri"/>
              </a:rPr>
              <a:t>о</a:t>
            </a:r>
            <a:r>
              <a:rPr sz="1600" b="1" u="heavy" spc="-20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Calibri"/>
                <a:cs typeface="Calibri"/>
              </a:rPr>
              <a:t>ц</a:t>
            </a:r>
            <a:r>
              <a:rPr sz="1600" b="1" u="heavy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Calibri"/>
                <a:cs typeface="Calibri"/>
              </a:rPr>
              <a:t>е</a:t>
            </a:r>
            <a:r>
              <a:rPr sz="1600" b="1" u="heavy" spc="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Calibri"/>
                <a:cs typeface="Calibri"/>
              </a:rPr>
              <a:t>н</a:t>
            </a:r>
            <a:r>
              <a:rPr sz="1600" b="1" u="heavy" spc="-10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Calibri"/>
                <a:cs typeface="Calibri"/>
              </a:rPr>
              <a:t>и</a:t>
            </a:r>
            <a:r>
              <a:rPr sz="1600" b="1" u="heavy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Calibri"/>
                <a:cs typeface="Calibri"/>
              </a:rPr>
              <a:t>в</a:t>
            </a:r>
            <a:r>
              <a:rPr sz="1600" b="1" u="heavy" spc="-10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Calibri"/>
                <a:cs typeface="Calibri"/>
              </a:rPr>
              <a:t>а</a:t>
            </a:r>
            <a:r>
              <a:rPr sz="1600" b="1" u="heavy" spc="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Calibri"/>
                <a:cs typeface="Calibri"/>
              </a:rPr>
              <a:t>н</a:t>
            </a:r>
            <a:r>
              <a:rPr sz="1600" b="1" u="heavy" spc="-10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Calibri"/>
                <a:cs typeface="Calibri"/>
              </a:rPr>
              <a:t>и</a:t>
            </a:r>
            <a:r>
              <a:rPr sz="1600" b="1" u="heavy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Calibri"/>
                <a:cs typeface="Calibri"/>
              </a:rPr>
              <a:t>я</a:t>
            </a:r>
            <a:endParaRPr sz="1600">
              <a:latin typeface="Calibri"/>
              <a:cs typeface="Calibri"/>
            </a:endParaRPr>
          </a:p>
          <a:p>
            <a:pPr marL="344805" marR="337820" algn="ctr">
              <a:lnSpc>
                <a:spcPct val="100000"/>
              </a:lnSpc>
            </a:pPr>
            <a:r>
              <a:rPr sz="1600" spc="-10" dirty="0">
                <a:solidFill>
                  <a:srgbClr val="001F5F"/>
                </a:solidFill>
                <a:latin typeface="Calibri"/>
                <a:cs typeface="Calibri"/>
              </a:rPr>
              <a:t>уче</a:t>
            </a:r>
            <a:r>
              <a:rPr sz="1600" spc="5" dirty="0">
                <a:solidFill>
                  <a:srgbClr val="001F5F"/>
                </a:solidFill>
                <a:latin typeface="Calibri"/>
                <a:cs typeface="Calibri"/>
              </a:rPr>
              <a:t>б</a:t>
            </a:r>
            <a:r>
              <a:rPr sz="1600" dirty="0">
                <a:solidFill>
                  <a:srgbClr val="001F5F"/>
                </a:solidFill>
                <a:latin typeface="Calibri"/>
                <a:cs typeface="Calibri"/>
              </a:rPr>
              <a:t>н</a:t>
            </a:r>
            <a:r>
              <a:rPr sz="1600" spc="15" dirty="0">
                <a:solidFill>
                  <a:srgbClr val="001F5F"/>
                </a:solidFill>
                <a:latin typeface="Calibri"/>
                <a:cs typeface="Calibri"/>
              </a:rPr>
              <a:t>ы</a:t>
            </a:r>
            <a:r>
              <a:rPr sz="1600" dirty="0">
                <a:solidFill>
                  <a:srgbClr val="001F5F"/>
                </a:solidFill>
                <a:latin typeface="Calibri"/>
                <a:cs typeface="Calibri"/>
              </a:rPr>
              <a:t>х</a:t>
            </a:r>
            <a:r>
              <a:rPr sz="1600" spc="-5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600" spc="-35" dirty="0">
                <a:solidFill>
                  <a:srgbClr val="001F5F"/>
                </a:solidFill>
                <a:latin typeface="Calibri"/>
                <a:cs typeface="Calibri"/>
              </a:rPr>
              <a:t>д</a:t>
            </a:r>
            <a:r>
              <a:rPr sz="1600" spc="-10" dirty="0">
                <a:solidFill>
                  <a:srgbClr val="001F5F"/>
                </a:solidFill>
                <a:latin typeface="Calibri"/>
                <a:cs typeface="Calibri"/>
              </a:rPr>
              <a:t>ос</a:t>
            </a:r>
            <a:r>
              <a:rPr sz="1600" spc="-5" dirty="0">
                <a:solidFill>
                  <a:srgbClr val="001F5F"/>
                </a:solidFill>
                <a:latin typeface="Calibri"/>
                <a:cs typeface="Calibri"/>
              </a:rPr>
              <a:t>ти</a:t>
            </a:r>
            <a:r>
              <a:rPr sz="1600" spc="-30" dirty="0">
                <a:solidFill>
                  <a:srgbClr val="001F5F"/>
                </a:solidFill>
                <a:latin typeface="Calibri"/>
                <a:cs typeface="Calibri"/>
              </a:rPr>
              <a:t>ж</a:t>
            </a:r>
            <a:r>
              <a:rPr sz="1600" spc="-10" dirty="0">
                <a:solidFill>
                  <a:srgbClr val="001F5F"/>
                </a:solidFill>
                <a:latin typeface="Calibri"/>
                <a:cs typeface="Calibri"/>
              </a:rPr>
              <a:t>е</a:t>
            </a:r>
            <a:r>
              <a:rPr sz="1600" dirty="0">
                <a:solidFill>
                  <a:srgbClr val="001F5F"/>
                </a:solidFill>
                <a:latin typeface="Calibri"/>
                <a:cs typeface="Calibri"/>
              </a:rPr>
              <a:t>ний  </a:t>
            </a:r>
            <a:r>
              <a:rPr sz="1600" spc="-10" dirty="0">
                <a:solidFill>
                  <a:srgbClr val="001F5F"/>
                </a:solidFill>
                <a:latin typeface="Calibri"/>
                <a:cs typeface="Calibri"/>
              </a:rPr>
              <a:t>школьников.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131820" y="2348864"/>
            <a:ext cx="2880360" cy="2800985"/>
          </a:xfrm>
          <a:custGeom>
            <a:avLst/>
            <a:gdLst/>
            <a:ahLst/>
            <a:cxnLst/>
            <a:rect l="l" t="t" r="r" b="b"/>
            <a:pathLst>
              <a:path w="2880360" h="2800985">
                <a:moveTo>
                  <a:pt x="2880360" y="0"/>
                </a:moveTo>
                <a:lnTo>
                  <a:pt x="0" y="0"/>
                </a:lnTo>
                <a:lnTo>
                  <a:pt x="0" y="2800731"/>
                </a:lnTo>
                <a:lnTo>
                  <a:pt x="2880360" y="2800731"/>
                </a:lnTo>
                <a:lnTo>
                  <a:pt x="2880360" y="0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3131820" y="2348864"/>
            <a:ext cx="2880360" cy="2800985"/>
          </a:xfrm>
          <a:prstGeom prst="rect">
            <a:avLst/>
          </a:prstGeom>
        </p:spPr>
        <p:txBody>
          <a:bodyPr vert="horz" wrap="square" lIns="0" tIns="32384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254"/>
              </a:spcBef>
            </a:pPr>
            <a:r>
              <a:rPr sz="1600" b="1" u="heavy" spc="-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Calibri"/>
                <a:cs typeface="Calibri"/>
              </a:rPr>
              <a:t>единство</a:t>
            </a:r>
            <a:r>
              <a:rPr sz="1600" b="1" u="heavy" spc="-7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Calibri"/>
                <a:cs typeface="Calibri"/>
              </a:rPr>
              <a:t> </a:t>
            </a:r>
            <a:r>
              <a:rPr sz="1600" b="1" u="heavy" spc="-1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Calibri"/>
                <a:cs typeface="Calibri"/>
              </a:rPr>
              <a:t>подходов</a:t>
            </a:r>
            <a:r>
              <a:rPr sz="1600" b="1" u="heavy" spc="-2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Calibri"/>
                <a:cs typeface="Calibri"/>
              </a:rPr>
              <a:t> </a:t>
            </a:r>
            <a:r>
              <a:rPr sz="1600" b="1" u="heavy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Calibri"/>
                <a:cs typeface="Calibri"/>
              </a:rPr>
              <a:t>к</a:t>
            </a:r>
            <a:endParaRPr sz="1600">
              <a:latin typeface="Calibri"/>
              <a:cs typeface="Calibri"/>
            </a:endParaRPr>
          </a:p>
          <a:p>
            <a:pPr marL="1905" algn="ctr">
              <a:lnSpc>
                <a:spcPct val="100000"/>
              </a:lnSpc>
            </a:pPr>
            <a:r>
              <a:rPr sz="1600" b="1" u="heavy" spc="-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Calibri"/>
                <a:cs typeface="Calibri"/>
              </a:rPr>
              <a:t>сос</a:t>
            </a:r>
            <a:r>
              <a:rPr sz="1600" b="1" u="heavy" spc="-10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Calibri"/>
                <a:cs typeface="Calibri"/>
              </a:rPr>
              <a:t>т</a:t>
            </a:r>
            <a:r>
              <a:rPr sz="1600" b="1" u="heavy" spc="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Calibri"/>
                <a:cs typeface="Calibri"/>
              </a:rPr>
              <a:t>а</a:t>
            </a:r>
            <a:r>
              <a:rPr sz="1600" b="1" u="heavy" spc="-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Calibri"/>
                <a:cs typeface="Calibri"/>
              </a:rPr>
              <a:t>вл</a:t>
            </a:r>
            <a:r>
              <a:rPr sz="1600" b="1" u="heavy" spc="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Calibri"/>
                <a:cs typeface="Calibri"/>
              </a:rPr>
              <a:t>е</a:t>
            </a:r>
            <a:r>
              <a:rPr sz="1600" b="1" u="heavy" spc="10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Calibri"/>
                <a:cs typeface="Calibri"/>
              </a:rPr>
              <a:t>н</a:t>
            </a:r>
            <a:r>
              <a:rPr sz="1600" b="1" u="heavy" spc="-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Calibri"/>
                <a:cs typeface="Calibri"/>
              </a:rPr>
              <a:t>и</a:t>
            </a:r>
            <a:r>
              <a:rPr sz="1600" b="1" u="heavy" spc="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Calibri"/>
                <a:cs typeface="Calibri"/>
              </a:rPr>
              <a:t>ю</a:t>
            </a:r>
            <a:r>
              <a:rPr sz="1600" b="1" u="heavy" spc="-90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Calibri"/>
                <a:cs typeface="Calibri"/>
              </a:rPr>
              <a:t> </a:t>
            </a:r>
            <a:r>
              <a:rPr sz="1600" b="1" u="heavy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Calibri"/>
                <a:cs typeface="Calibri"/>
              </a:rPr>
              <a:t>в</a:t>
            </a:r>
            <a:r>
              <a:rPr sz="1600" b="1" u="heavy" spc="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Calibri"/>
                <a:cs typeface="Calibri"/>
              </a:rPr>
              <a:t>ар</a:t>
            </a:r>
            <a:r>
              <a:rPr sz="1600" b="1" u="heavy" spc="-10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Calibri"/>
                <a:cs typeface="Calibri"/>
              </a:rPr>
              <a:t>и</a:t>
            </a:r>
            <a:r>
              <a:rPr sz="1600" b="1" u="heavy" spc="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Calibri"/>
                <a:cs typeface="Calibri"/>
              </a:rPr>
              <a:t>а</a:t>
            </a:r>
            <a:r>
              <a:rPr sz="1600" b="1" u="heavy" spc="10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Calibri"/>
                <a:cs typeface="Calibri"/>
              </a:rPr>
              <a:t>н</a:t>
            </a:r>
            <a:r>
              <a:rPr sz="1600" b="1" u="heavy" spc="-30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Calibri"/>
                <a:cs typeface="Calibri"/>
              </a:rPr>
              <a:t>т</a:t>
            </a:r>
            <a:r>
              <a:rPr sz="1600" b="1" u="heavy" spc="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Calibri"/>
                <a:cs typeface="Calibri"/>
              </a:rPr>
              <a:t>ов</a:t>
            </a:r>
            <a:r>
              <a:rPr sz="1600" u="heavy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Calibri"/>
                <a:cs typeface="Calibri"/>
              </a:rPr>
              <a:t>,</a:t>
            </a:r>
            <a:endParaRPr sz="1600">
              <a:latin typeface="Calibri"/>
              <a:cs typeface="Calibri"/>
            </a:endParaRPr>
          </a:p>
          <a:p>
            <a:pPr marL="107314" marR="102870" algn="ctr">
              <a:lnSpc>
                <a:spcPct val="100000"/>
              </a:lnSpc>
              <a:spcBef>
                <a:spcPts val="5"/>
              </a:spcBef>
            </a:pPr>
            <a:r>
              <a:rPr sz="1600" b="1" u="heavy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Calibri"/>
                <a:cs typeface="Calibri"/>
              </a:rPr>
              <a:t>пров</a:t>
            </a:r>
            <a:r>
              <a:rPr sz="1600" b="1" u="heavy" spc="-2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Calibri"/>
                <a:cs typeface="Calibri"/>
              </a:rPr>
              <a:t>ед</a:t>
            </a:r>
            <a:r>
              <a:rPr sz="1600" b="1" u="heavy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Calibri"/>
                <a:cs typeface="Calibri"/>
              </a:rPr>
              <a:t>е</a:t>
            </a:r>
            <a:r>
              <a:rPr sz="1600" b="1" u="heavy" spc="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Calibri"/>
                <a:cs typeface="Calibri"/>
              </a:rPr>
              <a:t>н</a:t>
            </a:r>
            <a:r>
              <a:rPr sz="1600" b="1" u="heavy" spc="-10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Calibri"/>
                <a:cs typeface="Calibri"/>
              </a:rPr>
              <a:t>и</a:t>
            </a:r>
            <a:r>
              <a:rPr sz="1600" b="1" u="heavy" spc="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Calibri"/>
                <a:cs typeface="Calibri"/>
              </a:rPr>
              <a:t>ю</a:t>
            </a:r>
            <a:r>
              <a:rPr sz="1600" b="1" u="heavy" spc="-8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Calibri"/>
                <a:cs typeface="Calibri"/>
              </a:rPr>
              <a:t> </a:t>
            </a:r>
            <a:r>
              <a:rPr sz="1600" b="1" u="heavy" spc="-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Calibri"/>
                <a:cs typeface="Calibri"/>
              </a:rPr>
              <a:t>сами</a:t>
            </a:r>
            <a:r>
              <a:rPr sz="1600" b="1" u="heavy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Calibri"/>
                <a:cs typeface="Calibri"/>
              </a:rPr>
              <a:t>х</a:t>
            </a:r>
            <a:r>
              <a:rPr sz="1600" b="1" u="heavy" spc="-30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Calibri"/>
                <a:cs typeface="Calibri"/>
              </a:rPr>
              <a:t> </a:t>
            </a:r>
            <a:r>
              <a:rPr sz="1600" b="1" u="heavy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Calibri"/>
                <a:cs typeface="Calibri"/>
              </a:rPr>
              <a:t>ра</a:t>
            </a:r>
            <a:r>
              <a:rPr sz="1600" b="1" u="heavy" spc="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Calibri"/>
                <a:cs typeface="Calibri"/>
              </a:rPr>
              <a:t>б</a:t>
            </a:r>
            <a:r>
              <a:rPr sz="1600" b="1" u="heavy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Calibri"/>
                <a:cs typeface="Calibri"/>
              </a:rPr>
              <a:t>от</a:t>
            </a:r>
            <a:r>
              <a:rPr sz="1600" b="1" u="heavy" spc="-30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Calibri"/>
                <a:cs typeface="Calibri"/>
              </a:rPr>
              <a:t> </a:t>
            </a:r>
            <a:r>
              <a:rPr sz="1600" b="1" u="heavy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Calibri"/>
                <a:cs typeface="Calibri"/>
              </a:rPr>
              <a:t>и</a:t>
            </a:r>
            <a:r>
              <a:rPr sz="1600" b="1" u="heavy" spc="-10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Calibri"/>
                <a:cs typeface="Calibri"/>
              </a:rPr>
              <a:t> </a:t>
            </a:r>
            <a:r>
              <a:rPr sz="1600" b="1" u="heavy" spc="-1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Calibri"/>
                <a:cs typeface="Calibri"/>
              </a:rPr>
              <a:t>и</a:t>
            </a:r>
            <a:r>
              <a:rPr sz="1600" b="1" u="heavy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Calibri"/>
                <a:cs typeface="Calibri"/>
              </a:rPr>
              <a:t>х </a:t>
            </a:r>
            <a:r>
              <a:rPr sz="1600" b="1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600" b="1" u="heavy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Calibri"/>
                <a:cs typeface="Calibri"/>
              </a:rPr>
              <a:t>о</a:t>
            </a:r>
            <a:r>
              <a:rPr sz="1600" b="1" u="heavy" spc="-20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Calibri"/>
                <a:cs typeface="Calibri"/>
              </a:rPr>
              <a:t>ц</a:t>
            </a:r>
            <a:r>
              <a:rPr sz="1600" b="1" u="heavy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Calibri"/>
                <a:cs typeface="Calibri"/>
              </a:rPr>
              <a:t>е</a:t>
            </a:r>
            <a:r>
              <a:rPr sz="1600" b="1" u="heavy" spc="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Calibri"/>
                <a:cs typeface="Calibri"/>
              </a:rPr>
              <a:t>н</a:t>
            </a:r>
            <a:r>
              <a:rPr sz="1600" b="1" u="heavy" spc="-10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Calibri"/>
                <a:cs typeface="Calibri"/>
              </a:rPr>
              <a:t>и</a:t>
            </a:r>
            <a:r>
              <a:rPr sz="1600" b="1" u="heavy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Calibri"/>
                <a:cs typeface="Calibri"/>
              </a:rPr>
              <a:t>в</a:t>
            </a:r>
            <a:r>
              <a:rPr sz="1600" b="1" u="heavy" spc="-10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Calibri"/>
                <a:cs typeface="Calibri"/>
              </a:rPr>
              <a:t>а</a:t>
            </a:r>
            <a:r>
              <a:rPr sz="1600" b="1" u="heavy" spc="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Calibri"/>
                <a:cs typeface="Calibri"/>
              </a:rPr>
              <a:t>н</a:t>
            </a:r>
            <a:r>
              <a:rPr sz="1600" b="1" u="heavy" spc="-10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Calibri"/>
                <a:cs typeface="Calibri"/>
              </a:rPr>
              <a:t>и</a:t>
            </a:r>
            <a:r>
              <a:rPr sz="1600" b="1" u="heavy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Calibri"/>
                <a:cs typeface="Calibri"/>
              </a:rPr>
              <a:t>ю</a:t>
            </a:r>
            <a:r>
              <a:rPr sz="1600" dirty="0">
                <a:solidFill>
                  <a:srgbClr val="001F5F"/>
                </a:solidFill>
                <a:latin typeface="Calibri"/>
                <a:cs typeface="Calibri"/>
              </a:rPr>
              <a:t>,</a:t>
            </a:r>
            <a:r>
              <a:rPr sz="1600" spc="-9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001F5F"/>
                </a:solidFill>
                <a:latin typeface="Calibri"/>
                <a:cs typeface="Calibri"/>
              </a:rPr>
              <a:t>а</a:t>
            </a:r>
            <a:r>
              <a:rPr sz="1600" spc="-5" dirty="0">
                <a:solidFill>
                  <a:srgbClr val="001F5F"/>
                </a:solidFill>
                <a:latin typeface="Calibri"/>
                <a:cs typeface="Calibri"/>
              </a:rPr>
              <a:t> так</a:t>
            </a:r>
            <a:r>
              <a:rPr sz="1600" spc="-30" dirty="0">
                <a:solidFill>
                  <a:srgbClr val="001F5F"/>
                </a:solidFill>
                <a:latin typeface="Calibri"/>
                <a:cs typeface="Calibri"/>
              </a:rPr>
              <a:t>ж</a:t>
            </a:r>
            <a:r>
              <a:rPr sz="1600" dirty="0">
                <a:solidFill>
                  <a:srgbClr val="001F5F"/>
                </a:solidFill>
                <a:latin typeface="Calibri"/>
                <a:cs typeface="Calibri"/>
              </a:rPr>
              <a:t>е  </a:t>
            </a:r>
            <a:r>
              <a:rPr sz="1600" b="1" u="heavy" spc="-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Calibri"/>
                <a:cs typeface="Calibri"/>
              </a:rPr>
              <a:t>использование </a:t>
            </a:r>
            <a:r>
              <a:rPr sz="1600" b="1" u="heavy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Calibri"/>
                <a:cs typeface="Calibri"/>
              </a:rPr>
              <a:t>современных </a:t>
            </a:r>
            <a:r>
              <a:rPr sz="1600" b="1" spc="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600" b="1" u="heavy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Calibri"/>
                <a:cs typeface="Calibri"/>
              </a:rPr>
              <a:t>т</a:t>
            </a:r>
            <a:r>
              <a:rPr sz="1600" b="1" u="heavy" spc="-20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Calibri"/>
                <a:cs typeface="Calibri"/>
              </a:rPr>
              <a:t>е</a:t>
            </a:r>
            <a:r>
              <a:rPr sz="1600" b="1" u="heavy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Calibri"/>
                <a:cs typeface="Calibri"/>
              </a:rPr>
              <a:t>х</a:t>
            </a:r>
            <a:r>
              <a:rPr sz="1600" b="1" u="heavy" spc="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Calibri"/>
                <a:cs typeface="Calibri"/>
              </a:rPr>
              <a:t>н</a:t>
            </a:r>
            <a:r>
              <a:rPr sz="1600" b="1" u="heavy" spc="-30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Calibri"/>
                <a:cs typeface="Calibri"/>
              </a:rPr>
              <a:t>о</a:t>
            </a:r>
            <a:r>
              <a:rPr sz="1600" b="1" u="heavy" spc="-10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Calibri"/>
                <a:cs typeface="Calibri"/>
              </a:rPr>
              <a:t>л</a:t>
            </a:r>
            <a:r>
              <a:rPr sz="1600" b="1" u="heavy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Calibri"/>
                <a:cs typeface="Calibri"/>
              </a:rPr>
              <a:t>оги</a:t>
            </a:r>
            <a:r>
              <a:rPr sz="1600" b="1" u="heavy" spc="-10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Calibri"/>
                <a:cs typeface="Calibri"/>
              </a:rPr>
              <a:t>й</a:t>
            </a:r>
            <a:r>
              <a:rPr sz="1600" u="heavy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Calibri"/>
                <a:cs typeface="Calibri"/>
              </a:rPr>
              <a:t>,</a:t>
            </a:r>
            <a:r>
              <a:rPr sz="1600" spc="-9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001F5F"/>
                </a:solidFill>
                <a:latin typeface="Calibri"/>
                <a:cs typeface="Calibri"/>
              </a:rPr>
              <a:t>п</a:t>
            </a:r>
            <a:r>
              <a:rPr sz="1600" spc="-5" dirty="0">
                <a:solidFill>
                  <a:srgbClr val="001F5F"/>
                </a:solidFill>
                <a:latin typeface="Calibri"/>
                <a:cs typeface="Calibri"/>
              </a:rPr>
              <a:t>о</a:t>
            </a:r>
            <a:r>
              <a:rPr sz="1600" spc="-10" dirty="0">
                <a:solidFill>
                  <a:srgbClr val="001F5F"/>
                </a:solidFill>
                <a:latin typeface="Calibri"/>
                <a:cs typeface="Calibri"/>
              </a:rPr>
              <a:t>з</a:t>
            </a:r>
            <a:r>
              <a:rPr sz="1600" dirty="0">
                <a:solidFill>
                  <a:srgbClr val="001F5F"/>
                </a:solidFill>
                <a:latin typeface="Calibri"/>
                <a:cs typeface="Calibri"/>
              </a:rPr>
              <a:t>в</a:t>
            </a:r>
            <a:r>
              <a:rPr sz="1600" spc="-35" dirty="0">
                <a:solidFill>
                  <a:srgbClr val="001F5F"/>
                </a:solidFill>
                <a:latin typeface="Calibri"/>
                <a:cs typeface="Calibri"/>
              </a:rPr>
              <a:t>о</a:t>
            </a:r>
            <a:r>
              <a:rPr sz="1600" spc="-5" dirty="0">
                <a:solidFill>
                  <a:srgbClr val="001F5F"/>
                </a:solidFill>
                <a:latin typeface="Calibri"/>
                <a:cs typeface="Calibri"/>
              </a:rPr>
              <a:t>ляю</a:t>
            </a:r>
            <a:r>
              <a:rPr sz="1600" spc="5" dirty="0">
                <a:solidFill>
                  <a:srgbClr val="001F5F"/>
                </a:solidFill>
                <a:latin typeface="Calibri"/>
                <a:cs typeface="Calibri"/>
              </a:rPr>
              <a:t>щ</a:t>
            </a:r>
            <a:r>
              <a:rPr sz="1600" spc="-10" dirty="0">
                <a:solidFill>
                  <a:srgbClr val="001F5F"/>
                </a:solidFill>
                <a:latin typeface="Calibri"/>
                <a:cs typeface="Calibri"/>
              </a:rPr>
              <a:t>и</a:t>
            </a:r>
            <a:r>
              <a:rPr sz="1600" dirty="0">
                <a:solidFill>
                  <a:srgbClr val="001F5F"/>
                </a:solidFill>
                <a:latin typeface="Calibri"/>
                <a:cs typeface="Calibri"/>
              </a:rPr>
              <a:t>х  </a:t>
            </a:r>
            <a:r>
              <a:rPr sz="1600" spc="-5" dirty="0">
                <a:solidFill>
                  <a:srgbClr val="001F5F"/>
                </a:solidFill>
                <a:latin typeface="Calibri"/>
                <a:cs typeface="Calibri"/>
              </a:rPr>
              <a:t>обеспечить</a:t>
            </a:r>
            <a:r>
              <a:rPr sz="160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001F5F"/>
                </a:solidFill>
                <a:latin typeface="Calibri"/>
                <a:cs typeface="Calibri"/>
              </a:rPr>
              <a:t>одновременное </a:t>
            </a:r>
            <a:r>
              <a:rPr sz="1600" spc="-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001F5F"/>
                </a:solidFill>
                <a:latin typeface="Calibri"/>
                <a:cs typeface="Calibri"/>
              </a:rPr>
              <a:t>выполнение</a:t>
            </a:r>
            <a:r>
              <a:rPr sz="1600" spc="-7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001F5F"/>
                </a:solidFill>
                <a:latin typeface="Calibri"/>
                <a:cs typeface="Calibri"/>
              </a:rPr>
              <a:t>работ</a:t>
            </a:r>
            <a:endParaRPr sz="1600">
              <a:latin typeface="Calibri"/>
              <a:cs typeface="Calibri"/>
            </a:endParaRPr>
          </a:p>
          <a:p>
            <a:pPr marL="217170" marR="210185" algn="ctr">
              <a:lnSpc>
                <a:spcPct val="100000"/>
              </a:lnSpc>
              <a:spcBef>
                <a:spcPts val="5"/>
              </a:spcBef>
            </a:pPr>
            <a:r>
              <a:rPr sz="1600" spc="-10" dirty="0">
                <a:solidFill>
                  <a:srgbClr val="001F5F"/>
                </a:solidFill>
                <a:latin typeface="Calibri"/>
                <a:cs typeface="Calibri"/>
              </a:rPr>
              <a:t>школьниками</a:t>
            </a:r>
            <a:r>
              <a:rPr sz="1600" spc="-7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001F5F"/>
                </a:solidFill>
                <a:latin typeface="Calibri"/>
                <a:cs typeface="Calibri"/>
              </a:rPr>
              <a:t>всей</a:t>
            </a:r>
            <a:r>
              <a:rPr sz="1600" spc="-1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001F5F"/>
                </a:solidFill>
                <a:latin typeface="Calibri"/>
                <a:cs typeface="Calibri"/>
              </a:rPr>
              <a:t>страны</a:t>
            </a:r>
            <a:r>
              <a:rPr sz="1600" spc="-3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001F5F"/>
                </a:solidFill>
                <a:latin typeface="Calibri"/>
                <a:cs typeface="Calibri"/>
              </a:rPr>
              <a:t>и </a:t>
            </a:r>
            <a:r>
              <a:rPr sz="1600" spc="-34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001F5F"/>
                </a:solidFill>
                <a:latin typeface="Calibri"/>
                <a:cs typeface="Calibri"/>
              </a:rPr>
              <a:t>осуществить</a:t>
            </a:r>
            <a:r>
              <a:rPr sz="160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001F5F"/>
                </a:solidFill>
                <a:latin typeface="Calibri"/>
                <a:cs typeface="Calibri"/>
              </a:rPr>
              <a:t>мониторинг </a:t>
            </a:r>
            <a:r>
              <a:rPr sz="160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600" spc="-20" dirty="0">
                <a:solidFill>
                  <a:srgbClr val="001F5F"/>
                </a:solidFill>
                <a:latin typeface="Calibri"/>
                <a:cs typeface="Calibri"/>
              </a:rPr>
              <a:t>результатов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6156197" y="2348864"/>
            <a:ext cx="2736850" cy="2800985"/>
          </a:xfrm>
          <a:custGeom>
            <a:avLst/>
            <a:gdLst/>
            <a:ahLst/>
            <a:cxnLst/>
            <a:rect l="l" t="t" r="r" b="b"/>
            <a:pathLst>
              <a:path w="2736850" h="2800985">
                <a:moveTo>
                  <a:pt x="2736342" y="0"/>
                </a:moveTo>
                <a:lnTo>
                  <a:pt x="0" y="0"/>
                </a:lnTo>
                <a:lnTo>
                  <a:pt x="0" y="2800731"/>
                </a:lnTo>
                <a:lnTo>
                  <a:pt x="2736342" y="2800731"/>
                </a:lnTo>
                <a:lnTo>
                  <a:pt x="2736342" y="0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6322567" y="2367787"/>
            <a:ext cx="2407920" cy="271018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" algn="ctr">
              <a:lnSpc>
                <a:spcPct val="100000"/>
              </a:lnSpc>
              <a:spcBef>
                <a:spcPts val="105"/>
              </a:spcBef>
            </a:pPr>
            <a:r>
              <a:rPr sz="1600" b="1" u="heavy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Calibri"/>
                <a:cs typeface="Calibri"/>
              </a:rPr>
              <a:t>о</a:t>
            </a:r>
            <a:r>
              <a:rPr sz="1600" b="1" u="heavy" spc="-20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Calibri"/>
                <a:cs typeface="Calibri"/>
              </a:rPr>
              <a:t>ц</a:t>
            </a:r>
            <a:r>
              <a:rPr sz="1600" b="1" u="heavy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Calibri"/>
                <a:cs typeface="Calibri"/>
              </a:rPr>
              <a:t>е</a:t>
            </a:r>
            <a:r>
              <a:rPr sz="1600" b="1" u="heavy" spc="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Calibri"/>
                <a:cs typeface="Calibri"/>
              </a:rPr>
              <a:t>н</a:t>
            </a:r>
            <a:r>
              <a:rPr sz="1600" b="1" u="heavy" spc="-10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Calibri"/>
                <a:cs typeface="Calibri"/>
              </a:rPr>
              <a:t>и</a:t>
            </a:r>
            <a:r>
              <a:rPr sz="1600" b="1" u="heavy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Calibri"/>
                <a:cs typeface="Calibri"/>
              </a:rPr>
              <a:t>ть</a:t>
            </a:r>
            <a:r>
              <a:rPr sz="1600" b="1" u="heavy" spc="-60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Calibri"/>
                <a:cs typeface="Calibri"/>
              </a:rPr>
              <a:t> </a:t>
            </a:r>
            <a:r>
              <a:rPr sz="1600" b="1" u="heavy" spc="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Calibri"/>
                <a:cs typeface="Calibri"/>
              </a:rPr>
              <a:t>у</a:t>
            </a:r>
            <a:r>
              <a:rPr sz="1600" b="1" u="heavy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Calibri"/>
                <a:cs typeface="Calibri"/>
              </a:rPr>
              <a:t>рове</a:t>
            </a:r>
            <a:r>
              <a:rPr sz="1600" b="1" u="heavy" spc="10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Calibri"/>
                <a:cs typeface="Calibri"/>
              </a:rPr>
              <a:t>н</a:t>
            </a:r>
            <a:r>
              <a:rPr sz="1600" b="1" u="heavy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Calibri"/>
                <a:cs typeface="Calibri"/>
              </a:rPr>
              <a:t>ь</a:t>
            </a:r>
            <a:endParaRPr sz="1600">
              <a:latin typeface="Calibri"/>
              <a:cs typeface="Calibri"/>
            </a:endParaRPr>
          </a:p>
          <a:p>
            <a:pPr marL="113030" marR="103505" indent="-3175" algn="ctr">
              <a:lnSpc>
                <a:spcPct val="100000"/>
              </a:lnSpc>
              <a:spcBef>
                <a:spcPts val="5"/>
              </a:spcBef>
            </a:pPr>
            <a:r>
              <a:rPr sz="1600" b="1" u="heavy" spc="-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Calibri"/>
                <a:cs typeface="Calibri"/>
              </a:rPr>
              <a:t>общеобразовательной </a:t>
            </a:r>
            <a:r>
              <a:rPr sz="1600" b="1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600" b="1" u="heavy" spc="-10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Calibri"/>
                <a:cs typeface="Calibri"/>
              </a:rPr>
              <a:t>подготовки</a:t>
            </a:r>
            <a:r>
              <a:rPr sz="1600" b="1" spc="-7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001F5F"/>
                </a:solidFill>
                <a:latin typeface="Calibri"/>
                <a:cs typeface="Calibri"/>
              </a:rPr>
              <a:t>учащихся </a:t>
            </a:r>
            <a:r>
              <a:rPr sz="1600" spc="5" dirty="0">
                <a:solidFill>
                  <a:srgbClr val="001F5F"/>
                </a:solidFill>
                <a:latin typeface="Calibri"/>
                <a:cs typeface="Calibri"/>
              </a:rPr>
              <a:t>5-8 </a:t>
            </a:r>
            <a:r>
              <a:rPr sz="1600" spc="-34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001F5F"/>
                </a:solidFill>
                <a:latin typeface="Calibri"/>
                <a:cs typeface="Calibri"/>
              </a:rPr>
              <a:t>классов </a:t>
            </a:r>
            <a:r>
              <a:rPr sz="1600" dirty="0">
                <a:solidFill>
                  <a:srgbClr val="001F5F"/>
                </a:solidFill>
                <a:latin typeface="Calibri"/>
                <a:cs typeface="Calibri"/>
              </a:rPr>
              <a:t>в </a:t>
            </a:r>
            <a:r>
              <a:rPr sz="1600" spc="-5" dirty="0">
                <a:solidFill>
                  <a:srgbClr val="001F5F"/>
                </a:solidFill>
                <a:latin typeface="Calibri"/>
                <a:cs typeface="Calibri"/>
              </a:rPr>
              <a:t>соответствии </a:t>
            </a:r>
            <a:r>
              <a:rPr sz="1600" dirty="0">
                <a:solidFill>
                  <a:srgbClr val="001F5F"/>
                </a:solidFill>
                <a:latin typeface="Calibri"/>
                <a:cs typeface="Calibri"/>
              </a:rPr>
              <a:t>с </a:t>
            </a:r>
            <a:r>
              <a:rPr sz="1600" spc="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001F5F"/>
                </a:solidFill>
                <a:latin typeface="Calibri"/>
                <a:cs typeface="Calibri"/>
              </a:rPr>
              <a:t>требованиями</a:t>
            </a:r>
            <a:r>
              <a:rPr sz="1600" spc="-6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001F5F"/>
                </a:solidFill>
                <a:latin typeface="Calibri"/>
                <a:cs typeface="Calibri"/>
              </a:rPr>
              <a:t>ФГОС</a:t>
            </a:r>
            <a:r>
              <a:rPr sz="1600" spc="-3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600" spc="5" dirty="0">
                <a:solidFill>
                  <a:srgbClr val="001F5F"/>
                </a:solidFill>
                <a:latin typeface="Calibri"/>
                <a:cs typeface="Calibri"/>
              </a:rPr>
              <a:t>и</a:t>
            </a:r>
            <a:endParaRPr sz="1600">
              <a:latin typeface="Calibri"/>
              <a:cs typeface="Calibri"/>
            </a:endParaRPr>
          </a:p>
          <a:p>
            <a:pPr marL="12700" marR="5080" indent="635" algn="ctr">
              <a:lnSpc>
                <a:spcPct val="100000"/>
              </a:lnSpc>
            </a:pPr>
            <a:r>
              <a:rPr sz="1600" b="1" u="heavy" spc="-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Calibri"/>
                <a:cs typeface="Calibri"/>
              </a:rPr>
              <a:t>осуществить </a:t>
            </a:r>
            <a:r>
              <a:rPr sz="1600" b="1" u="heavy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Calibri"/>
                <a:cs typeface="Calibri"/>
              </a:rPr>
              <a:t>диагностику </a:t>
            </a:r>
            <a:r>
              <a:rPr sz="1600" b="1" spc="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001F5F"/>
                </a:solidFill>
                <a:latin typeface="Calibri"/>
                <a:cs typeface="Calibri"/>
              </a:rPr>
              <a:t>достижения </a:t>
            </a:r>
            <a:r>
              <a:rPr sz="1600" spc="-5" dirty="0">
                <a:solidFill>
                  <a:srgbClr val="001F5F"/>
                </a:solidFill>
                <a:latin typeface="Calibri"/>
                <a:cs typeface="Calibri"/>
              </a:rPr>
              <a:t>предметных </a:t>
            </a:r>
            <a:r>
              <a:rPr sz="1600" dirty="0">
                <a:solidFill>
                  <a:srgbClr val="001F5F"/>
                </a:solidFill>
                <a:latin typeface="Calibri"/>
                <a:cs typeface="Calibri"/>
              </a:rPr>
              <a:t>и </a:t>
            </a:r>
            <a:r>
              <a:rPr sz="1600" spc="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001F5F"/>
                </a:solidFill>
                <a:latin typeface="Calibri"/>
                <a:cs typeface="Calibri"/>
              </a:rPr>
              <a:t>метапредметных </a:t>
            </a:r>
            <a:r>
              <a:rPr sz="160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600" spc="-20" dirty="0">
                <a:solidFill>
                  <a:srgbClr val="001F5F"/>
                </a:solidFill>
                <a:latin typeface="Calibri"/>
                <a:cs typeface="Calibri"/>
              </a:rPr>
              <a:t>результатов </a:t>
            </a:r>
            <a:r>
              <a:rPr sz="1600" spc="-5" dirty="0">
                <a:solidFill>
                  <a:srgbClr val="001F5F"/>
                </a:solidFill>
                <a:latin typeface="Calibri"/>
                <a:cs typeface="Calibri"/>
              </a:rPr>
              <a:t>образования, </a:t>
            </a:r>
            <a:r>
              <a:rPr sz="1600" dirty="0">
                <a:solidFill>
                  <a:srgbClr val="001F5F"/>
                </a:solidFill>
                <a:latin typeface="Calibri"/>
                <a:cs typeface="Calibri"/>
              </a:rPr>
              <a:t>в </a:t>
            </a:r>
            <a:r>
              <a:rPr sz="1600" spc="-35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001F5F"/>
                </a:solidFill>
                <a:latin typeface="Calibri"/>
                <a:cs typeface="Calibri"/>
              </a:rPr>
              <a:t>том</a:t>
            </a:r>
            <a:r>
              <a:rPr sz="1600" spc="-1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001F5F"/>
                </a:solidFill>
                <a:latin typeface="Calibri"/>
                <a:cs typeface="Calibri"/>
              </a:rPr>
              <a:t>числе</a:t>
            </a:r>
            <a:r>
              <a:rPr sz="160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001F5F"/>
                </a:solidFill>
                <a:latin typeface="Calibri"/>
                <a:cs typeface="Calibri"/>
              </a:rPr>
              <a:t>уровня </a:t>
            </a:r>
            <a:r>
              <a:rPr sz="160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001F5F"/>
                </a:solidFill>
                <a:latin typeface="Calibri"/>
                <a:cs typeface="Calibri"/>
              </a:rPr>
              <a:t>сформированности</a:t>
            </a:r>
            <a:r>
              <a:rPr sz="1600" spc="-4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600" spc="-45" dirty="0">
                <a:solidFill>
                  <a:srgbClr val="001F5F"/>
                </a:solidFill>
                <a:latin typeface="Calibri"/>
                <a:cs typeface="Calibri"/>
              </a:rPr>
              <a:t>УУД</a:t>
            </a:r>
            <a:endParaRPr sz="1600">
              <a:latin typeface="Calibri"/>
              <a:cs typeface="Calibri"/>
            </a:endParaRPr>
          </a:p>
        </p:txBody>
      </p:sp>
      <p:pic>
        <p:nvPicPr>
          <p:cNvPr id="7" name="object 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650492" y="251459"/>
            <a:ext cx="7095743" cy="740663"/>
          </a:xfrm>
          <a:prstGeom prst="rect">
            <a:avLst/>
          </a:prstGeom>
        </p:spPr>
      </p:pic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2202942" y="275590"/>
            <a:ext cx="631698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/>
              <a:t>ВПР:</a:t>
            </a:r>
            <a:r>
              <a:rPr sz="2400" spc="-40" dirty="0"/>
              <a:t> </a:t>
            </a:r>
            <a:r>
              <a:rPr sz="2400" spc="-25" dirty="0"/>
              <a:t>цель</a:t>
            </a:r>
            <a:r>
              <a:rPr sz="2400" spc="15" dirty="0"/>
              <a:t> </a:t>
            </a:r>
            <a:r>
              <a:rPr sz="2400" spc="-10" dirty="0"/>
              <a:t>проведения,</a:t>
            </a:r>
            <a:r>
              <a:rPr sz="2400" spc="30" dirty="0"/>
              <a:t> </a:t>
            </a:r>
            <a:r>
              <a:rPr sz="2400" spc="-10" dirty="0"/>
              <a:t>специфика,</a:t>
            </a:r>
            <a:r>
              <a:rPr sz="2400" spc="10" dirty="0"/>
              <a:t> </a:t>
            </a:r>
            <a:r>
              <a:rPr sz="2400" dirty="0"/>
              <a:t>назначение</a:t>
            </a:r>
            <a:endParaRPr sz="2400"/>
          </a:p>
        </p:txBody>
      </p:sp>
      <p:pic>
        <p:nvPicPr>
          <p:cNvPr id="9" name="object 9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46304" y="1696211"/>
            <a:ext cx="2555747" cy="681227"/>
          </a:xfrm>
          <a:prstGeom prst="rect">
            <a:avLst/>
          </a:prstGeom>
        </p:spPr>
      </p:pic>
      <p:sp>
        <p:nvSpPr>
          <p:cNvPr id="10" name="object 10"/>
          <p:cNvSpPr txBox="1"/>
          <p:nvPr/>
        </p:nvSpPr>
        <p:spPr>
          <a:xfrm>
            <a:off x="602081" y="1719452"/>
            <a:ext cx="1960880" cy="32956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2000" b="1" spc="-15" dirty="0">
                <a:solidFill>
                  <a:srgbClr val="FF0000"/>
                </a:solidFill>
                <a:latin typeface="Calibri"/>
                <a:cs typeface="Calibri"/>
              </a:rPr>
              <a:t>Цель</a:t>
            </a:r>
            <a:r>
              <a:rPr sz="2000" b="1" spc="-7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000" b="1" spc="-15" dirty="0">
                <a:solidFill>
                  <a:srgbClr val="FF0000"/>
                </a:solidFill>
                <a:latin typeface="Calibri"/>
                <a:cs typeface="Calibri"/>
              </a:rPr>
              <a:t>проведения</a:t>
            </a:r>
            <a:endParaRPr sz="2000">
              <a:latin typeface="Calibri"/>
              <a:cs typeface="Calibri"/>
            </a:endParaRPr>
          </a:p>
        </p:txBody>
      </p:sp>
      <p:pic>
        <p:nvPicPr>
          <p:cNvPr id="11" name="object 11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3351276" y="1664207"/>
            <a:ext cx="2455164" cy="754379"/>
          </a:xfrm>
          <a:prstGeom prst="rect">
            <a:avLst/>
          </a:prstGeom>
        </p:spPr>
      </p:pic>
      <p:sp>
        <p:nvSpPr>
          <p:cNvPr id="12" name="object 12"/>
          <p:cNvSpPr txBox="1"/>
          <p:nvPr/>
        </p:nvSpPr>
        <p:spPr>
          <a:xfrm>
            <a:off x="4120388" y="1719452"/>
            <a:ext cx="1263015" cy="32956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2000" b="1" spc="-15" dirty="0">
                <a:solidFill>
                  <a:srgbClr val="FF0000"/>
                </a:solidFill>
                <a:latin typeface="Calibri"/>
                <a:cs typeface="Calibri"/>
              </a:rPr>
              <a:t>Специфика</a:t>
            </a:r>
            <a:endParaRPr sz="2000">
              <a:latin typeface="Calibri"/>
              <a:cs typeface="Calibri"/>
            </a:endParaRPr>
          </a:p>
        </p:txBody>
      </p:sp>
      <p:pic>
        <p:nvPicPr>
          <p:cNvPr id="13" name="object 13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6446520" y="1664207"/>
            <a:ext cx="2167128" cy="754379"/>
          </a:xfrm>
          <a:prstGeom prst="rect">
            <a:avLst/>
          </a:prstGeom>
        </p:spPr>
      </p:pic>
      <p:sp>
        <p:nvSpPr>
          <p:cNvPr id="14" name="object 14"/>
          <p:cNvSpPr txBox="1"/>
          <p:nvPr/>
        </p:nvSpPr>
        <p:spPr>
          <a:xfrm>
            <a:off x="7038213" y="1719452"/>
            <a:ext cx="1334770" cy="32956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2000" b="1" spc="-15" dirty="0">
                <a:solidFill>
                  <a:srgbClr val="FF0000"/>
                </a:solidFill>
                <a:latin typeface="Calibri"/>
                <a:cs typeface="Calibri"/>
              </a:rPr>
              <a:t>Н</a:t>
            </a:r>
            <a:r>
              <a:rPr sz="2000" b="1" spc="-5" dirty="0">
                <a:solidFill>
                  <a:srgbClr val="FF0000"/>
                </a:solidFill>
                <a:latin typeface="Calibri"/>
                <a:cs typeface="Calibri"/>
              </a:rPr>
              <a:t>а</a:t>
            </a:r>
            <a:r>
              <a:rPr sz="2000" b="1" spc="-15" dirty="0">
                <a:solidFill>
                  <a:srgbClr val="FF0000"/>
                </a:solidFill>
                <a:latin typeface="Calibri"/>
                <a:cs typeface="Calibri"/>
              </a:rPr>
              <a:t>з</a:t>
            </a:r>
            <a:r>
              <a:rPr sz="2000" b="1" spc="-10" dirty="0">
                <a:solidFill>
                  <a:srgbClr val="FF0000"/>
                </a:solidFill>
                <a:latin typeface="Calibri"/>
                <a:cs typeface="Calibri"/>
              </a:rPr>
              <a:t>на</a:t>
            </a:r>
            <a:r>
              <a:rPr sz="2000" b="1" spc="-5" dirty="0">
                <a:solidFill>
                  <a:srgbClr val="FF0000"/>
                </a:solidFill>
                <a:latin typeface="Calibri"/>
                <a:cs typeface="Calibri"/>
              </a:rPr>
              <a:t>че</a:t>
            </a:r>
            <a:r>
              <a:rPr sz="2000" b="1" spc="-10" dirty="0">
                <a:solidFill>
                  <a:srgbClr val="FF0000"/>
                </a:solidFill>
                <a:latin typeface="Calibri"/>
                <a:cs typeface="Calibri"/>
              </a:rPr>
              <a:t>н</a:t>
            </a:r>
            <a:r>
              <a:rPr sz="2000" b="1" spc="-20" dirty="0">
                <a:solidFill>
                  <a:srgbClr val="FF0000"/>
                </a:solidFill>
                <a:latin typeface="Calibri"/>
                <a:cs typeface="Calibri"/>
              </a:rPr>
              <a:t>и</a:t>
            </a:r>
            <a:r>
              <a:rPr sz="2000" b="1" spc="-5" dirty="0">
                <a:solidFill>
                  <a:srgbClr val="FF0000"/>
                </a:solidFill>
                <a:latin typeface="Calibri"/>
                <a:cs typeface="Calibri"/>
              </a:rPr>
              <a:t>е</a:t>
            </a:r>
            <a:endParaRPr sz="2000">
              <a:latin typeface="Calibri"/>
              <a:cs typeface="Calibri"/>
            </a:endParaRPr>
          </a:p>
        </p:txBody>
      </p:sp>
      <p:grpSp>
        <p:nvGrpSpPr>
          <p:cNvPr id="15" name="object 15"/>
          <p:cNvGrpSpPr/>
          <p:nvPr/>
        </p:nvGrpSpPr>
        <p:grpSpPr>
          <a:xfrm>
            <a:off x="251523" y="188595"/>
            <a:ext cx="7854950" cy="1512570"/>
            <a:chOff x="251523" y="188595"/>
            <a:chExt cx="7854950" cy="1512570"/>
          </a:xfrm>
        </p:grpSpPr>
        <p:pic>
          <p:nvPicPr>
            <p:cNvPr id="16" name="object 16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755647" y="653796"/>
              <a:ext cx="882396" cy="1046988"/>
            </a:xfrm>
            <a:prstGeom prst="rect">
              <a:avLst/>
            </a:prstGeom>
          </p:spPr>
        </p:pic>
        <p:pic>
          <p:nvPicPr>
            <p:cNvPr id="17" name="object 17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4201668" y="653796"/>
              <a:ext cx="886967" cy="1046988"/>
            </a:xfrm>
            <a:prstGeom prst="rect">
              <a:avLst/>
            </a:prstGeom>
          </p:spPr>
        </p:pic>
        <p:pic>
          <p:nvPicPr>
            <p:cNvPr id="18" name="object 18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7228331" y="653796"/>
              <a:ext cx="877824" cy="1046988"/>
            </a:xfrm>
            <a:prstGeom prst="rect">
              <a:avLst/>
            </a:prstGeom>
          </p:spPr>
        </p:pic>
        <p:pic>
          <p:nvPicPr>
            <p:cNvPr id="19" name="object 19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251523" y="188595"/>
              <a:ext cx="1512189" cy="1368170"/>
            </a:xfrm>
            <a:prstGeom prst="rect">
              <a:avLst/>
            </a:prstGeom>
          </p:spPr>
        </p:pic>
      </p:grpSp>
      <p:sp>
        <p:nvSpPr>
          <p:cNvPr id="20" name="object 20"/>
          <p:cNvSpPr txBox="1"/>
          <p:nvPr/>
        </p:nvSpPr>
        <p:spPr>
          <a:xfrm>
            <a:off x="380796" y="5177409"/>
            <a:ext cx="8397240" cy="140716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5252085" algn="ctr">
              <a:lnSpc>
                <a:spcPct val="100000"/>
              </a:lnSpc>
              <a:spcBef>
                <a:spcPts val="105"/>
              </a:spcBef>
            </a:pPr>
            <a:r>
              <a:rPr sz="1600" b="1" i="1" dirty="0">
                <a:solidFill>
                  <a:srgbClr val="FF0000"/>
                </a:solidFill>
                <a:latin typeface="Calibri"/>
                <a:cs typeface="Calibri"/>
              </a:rPr>
              <a:t>=</a:t>
            </a:r>
            <a:r>
              <a:rPr sz="1600" b="1" i="1" spc="-5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600" b="1" i="1" dirty="0">
                <a:solidFill>
                  <a:srgbClr val="FF0000"/>
                </a:solidFill>
                <a:latin typeface="Calibri"/>
                <a:cs typeface="Calibri"/>
              </a:rPr>
              <a:t>выявить</a:t>
            </a:r>
            <a:r>
              <a:rPr sz="1600" b="1" i="1" spc="-1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600" b="1" i="1" dirty="0">
                <a:solidFill>
                  <a:srgbClr val="FF0000"/>
                </a:solidFill>
                <a:latin typeface="Calibri"/>
                <a:cs typeface="Calibri"/>
              </a:rPr>
              <a:t>уровень</a:t>
            </a:r>
            <a:endParaRPr sz="1600">
              <a:latin typeface="Calibri"/>
              <a:cs typeface="Calibri"/>
            </a:endParaRPr>
          </a:p>
          <a:p>
            <a:pPr marL="5251450" algn="ctr">
              <a:lnSpc>
                <a:spcPct val="100000"/>
              </a:lnSpc>
            </a:pPr>
            <a:r>
              <a:rPr sz="1600" b="1" i="1" dirty="0">
                <a:solidFill>
                  <a:srgbClr val="FF0000"/>
                </a:solidFill>
                <a:latin typeface="Calibri"/>
                <a:cs typeface="Calibri"/>
              </a:rPr>
              <a:t>сформированности</a:t>
            </a:r>
            <a:r>
              <a:rPr sz="1600" b="1" i="1" spc="-5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600" b="1" i="1" dirty="0">
                <a:solidFill>
                  <a:srgbClr val="FF0000"/>
                </a:solidFill>
                <a:latin typeface="Calibri"/>
                <a:cs typeface="Calibri"/>
              </a:rPr>
              <a:t>компетенций</a:t>
            </a:r>
            <a:endParaRPr sz="1600">
              <a:latin typeface="Calibri"/>
              <a:cs typeface="Calibri"/>
            </a:endParaRPr>
          </a:p>
          <a:p>
            <a:pPr marL="12700" marR="16510" indent="-4445" algn="ctr">
              <a:lnSpc>
                <a:spcPct val="100000"/>
              </a:lnSpc>
              <a:spcBef>
                <a:spcPts val="1265"/>
              </a:spcBef>
            </a:pPr>
            <a:r>
              <a:rPr sz="1600" b="1" i="1" u="heavy" spc="-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Calibri"/>
                <a:cs typeface="Calibri"/>
              </a:rPr>
              <a:t>Официальный </a:t>
            </a:r>
            <a:r>
              <a:rPr sz="1600" b="1" i="1" u="heavy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Calibri"/>
                <a:cs typeface="Calibri"/>
              </a:rPr>
              <a:t>сайт </a:t>
            </a:r>
            <a:r>
              <a:rPr sz="1600" b="1" i="1" u="heavy" spc="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Calibri"/>
                <a:cs typeface="Calibri"/>
              </a:rPr>
              <a:t>ВПР: </a:t>
            </a:r>
            <a:r>
              <a:rPr sz="1600" b="1" i="1" u="heavy" spc="-10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Calibri"/>
                <a:cs typeface="Calibri"/>
              </a:rPr>
              <a:t>ФИОКО</a:t>
            </a:r>
            <a:r>
              <a:rPr sz="1600" b="1" i="1" spc="-1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600" i="1" dirty="0">
                <a:solidFill>
                  <a:srgbClr val="001F5F"/>
                </a:solidFill>
                <a:latin typeface="Calibri"/>
                <a:cs typeface="Calibri"/>
              </a:rPr>
              <a:t>– </a:t>
            </a:r>
            <a:r>
              <a:rPr sz="1600" b="1" i="1" dirty="0">
                <a:solidFill>
                  <a:srgbClr val="001F5F"/>
                </a:solidFill>
                <a:latin typeface="Calibri"/>
                <a:cs typeface="Calibri"/>
              </a:rPr>
              <a:t>федеральный институт оценки </a:t>
            </a:r>
            <a:r>
              <a:rPr sz="1600" b="1" i="1" spc="-5" dirty="0">
                <a:solidFill>
                  <a:srgbClr val="001F5F"/>
                </a:solidFill>
                <a:latin typeface="Calibri"/>
                <a:cs typeface="Calibri"/>
              </a:rPr>
              <a:t>качества образования: </a:t>
            </a:r>
            <a:r>
              <a:rPr sz="1600" b="1" i="1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600" i="1" spc="-5" dirty="0">
                <a:solidFill>
                  <a:srgbClr val="001F5F"/>
                </a:solidFill>
                <a:latin typeface="Calibri"/>
                <a:cs typeface="Calibri"/>
              </a:rPr>
              <a:t>демонстрационные</a:t>
            </a:r>
            <a:r>
              <a:rPr sz="1600" i="1" spc="-4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600" i="1" spc="-10" dirty="0">
                <a:solidFill>
                  <a:srgbClr val="001F5F"/>
                </a:solidFill>
                <a:latin typeface="Calibri"/>
                <a:cs typeface="Calibri"/>
              </a:rPr>
              <a:t>задания</a:t>
            </a:r>
            <a:r>
              <a:rPr sz="1600" i="1" spc="3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600" i="1" dirty="0">
                <a:solidFill>
                  <a:srgbClr val="001F5F"/>
                </a:solidFill>
                <a:latin typeface="Calibri"/>
                <a:cs typeface="Calibri"/>
              </a:rPr>
              <a:t>с</a:t>
            </a:r>
            <a:r>
              <a:rPr sz="1600" i="1" spc="1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600" i="1" spc="-5" dirty="0">
                <a:solidFill>
                  <a:srgbClr val="001F5F"/>
                </a:solidFill>
                <a:latin typeface="Calibri"/>
                <a:cs typeface="Calibri"/>
              </a:rPr>
              <a:t>ответами</a:t>
            </a:r>
            <a:r>
              <a:rPr sz="1600" i="1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600" i="1" spc="5" dirty="0">
                <a:solidFill>
                  <a:srgbClr val="001F5F"/>
                </a:solidFill>
                <a:latin typeface="Calibri"/>
                <a:cs typeface="Calibri"/>
              </a:rPr>
              <a:t>и</a:t>
            </a:r>
            <a:r>
              <a:rPr sz="1600" i="1" spc="1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600" i="1" spc="-5" dirty="0">
                <a:solidFill>
                  <a:srgbClr val="001F5F"/>
                </a:solidFill>
                <a:latin typeface="Calibri"/>
                <a:cs typeface="Calibri"/>
              </a:rPr>
              <a:t>критериями</a:t>
            </a:r>
            <a:r>
              <a:rPr sz="1600" i="1" spc="1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600" i="1" spc="-5" dirty="0">
                <a:solidFill>
                  <a:srgbClr val="001F5F"/>
                </a:solidFill>
                <a:latin typeface="Calibri"/>
                <a:cs typeface="Calibri"/>
              </a:rPr>
              <a:t>оценивания,</a:t>
            </a:r>
            <a:r>
              <a:rPr sz="1600" i="1" spc="-10" dirty="0">
                <a:solidFill>
                  <a:srgbClr val="001F5F"/>
                </a:solidFill>
                <a:latin typeface="Calibri"/>
                <a:cs typeface="Calibri"/>
              </a:rPr>
              <a:t> различная</a:t>
            </a:r>
            <a:r>
              <a:rPr sz="1600" i="1" spc="6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600" i="1" spc="-5" dirty="0">
                <a:solidFill>
                  <a:srgbClr val="001F5F"/>
                </a:solidFill>
                <a:latin typeface="Calibri"/>
                <a:cs typeface="Calibri"/>
              </a:rPr>
              <a:t>информация</a:t>
            </a:r>
            <a:r>
              <a:rPr sz="1600" i="1" spc="3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600" i="1" spc="5" dirty="0">
                <a:solidFill>
                  <a:srgbClr val="001F5F"/>
                </a:solidFill>
                <a:latin typeface="Calibri"/>
                <a:cs typeface="Calibri"/>
              </a:rPr>
              <a:t>о </a:t>
            </a:r>
            <a:r>
              <a:rPr sz="1600" i="1" spc="-35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600" i="1" dirty="0">
                <a:solidFill>
                  <a:srgbClr val="001F5F"/>
                </a:solidFill>
                <a:latin typeface="Calibri"/>
                <a:cs typeface="Calibri"/>
              </a:rPr>
              <a:t>ВПР:</a:t>
            </a:r>
            <a:r>
              <a:rPr sz="1600" i="1" spc="-5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600" i="1" dirty="0">
                <a:solidFill>
                  <a:srgbClr val="001F5F"/>
                </a:solidFill>
                <a:latin typeface="Calibri"/>
                <a:cs typeface="Calibri"/>
              </a:rPr>
              <a:t>план</a:t>
            </a:r>
            <a:r>
              <a:rPr sz="1600" i="1" spc="-1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600" i="1" spc="-5" dirty="0">
                <a:solidFill>
                  <a:srgbClr val="001F5F"/>
                </a:solidFill>
                <a:latin typeface="Calibri"/>
                <a:cs typeface="Calibri"/>
              </a:rPr>
              <a:t>графики,</a:t>
            </a:r>
            <a:r>
              <a:rPr sz="1600" i="1" spc="2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600" i="1" spc="-5" dirty="0">
                <a:solidFill>
                  <a:srgbClr val="001F5F"/>
                </a:solidFill>
                <a:latin typeface="Calibri"/>
                <a:cs typeface="Calibri"/>
              </a:rPr>
              <a:t>порядок проведения,</a:t>
            </a:r>
            <a:r>
              <a:rPr sz="1600" i="1" spc="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600" i="1" spc="-5" dirty="0">
                <a:solidFill>
                  <a:srgbClr val="001F5F"/>
                </a:solidFill>
                <a:latin typeface="Calibri"/>
                <a:cs typeface="Calibri"/>
              </a:rPr>
              <a:t>официальные</a:t>
            </a:r>
            <a:r>
              <a:rPr sz="1600" i="1" dirty="0">
                <a:solidFill>
                  <a:srgbClr val="001F5F"/>
                </a:solidFill>
                <a:latin typeface="Calibri"/>
                <a:cs typeface="Calibri"/>
              </a:rPr>
              <a:t> документы</a:t>
            </a:r>
            <a:r>
              <a:rPr sz="1600" i="1" spc="-2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600" i="1" dirty="0">
                <a:solidFill>
                  <a:srgbClr val="001F5F"/>
                </a:solidFill>
                <a:latin typeface="Calibri"/>
                <a:cs typeface="Calibri"/>
              </a:rPr>
              <a:t>и</a:t>
            </a:r>
            <a:r>
              <a:rPr sz="1600" i="1" spc="-1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600" i="1" spc="-5" dirty="0">
                <a:solidFill>
                  <a:srgbClr val="001F5F"/>
                </a:solidFill>
                <a:latin typeface="Calibri"/>
                <a:cs typeface="Calibri"/>
              </a:rPr>
              <a:t>др.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8590863" y="4797171"/>
            <a:ext cx="171450" cy="576580"/>
          </a:xfrm>
          <a:custGeom>
            <a:avLst/>
            <a:gdLst/>
            <a:ahLst/>
            <a:cxnLst/>
            <a:rect l="l" t="t" r="r" b="b"/>
            <a:pathLst>
              <a:path w="171450" h="576579">
                <a:moveTo>
                  <a:pt x="16498" y="405096"/>
                </a:moveTo>
                <a:lnTo>
                  <a:pt x="9322" y="407542"/>
                </a:lnTo>
                <a:lnTo>
                  <a:pt x="3643" y="412593"/>
                </a:lnTo>
                <a:lnTo>
                  <a:pt x="464" y="419179"/>
                </a:lnTo>
                <a:lnTo>
                  <a:pt x="0" y="426456"/>
                </a:lnTo>
                <a:lnTo>
                  <a:pt x="2464" y="433577"/>
                </a:lnTo>
                <a:lnTo>
                  <a:pt x="85649" y="576071"/>
                </a:lnTo>
                <a:lnTo>
                  <a:pt x="107635" y="538352"/>
                </a:lnTo>
                <a:lnTo>
                  <a:pt x="66599" y="538352"/>
                </a:lnTo>
                <a:lnTo>
                  <a:pt x="66599" y="467958"/>
                </a:lnTo>
                <a:lnTo>
                  <a:pt x="35357" y="414400"/>
                </a:lnTo>
                <a:lnTo>
                  <a:pt x="30325" y="408775"/>
                </a:lnTo>
                <a:lnTo>
                  <a:pt x="23768" y="405590"/>
                </a:lnTo>
                <a:lnTo>
                  <a:pt x="16498" y="405096"/>
                </a:lnTo>
                <a:close/>
              </a:path>
              <a:path w="171450" h="576579">
                <a:moveTo>
                  <a:pt x="66599" y="467958"/>
                </a:moveTo>
                <a:lnTo>
                  <a:pt x="66599" y="538352"/>
                </a:lnTo>
                <a:lnTo>
                  <a:pt x="104699" y="538352"/>
                </a:lnTo>
                <a:lnTo>
                  <a:pt x="104699" y="528700"/>
                </a:lnTo>
                <a:lnTo>
                  <a:pt x="69139" y="528700"/>
                </a:lnTo>
                <a:lnTo>
                  <a:pt x="85586" y="500506"/>
                </a:lnTo>
                <a:lnTo>
                  <a:pt x="66599" y="467958"/>
                </a:lnTo>
                <a:close/>
              </a:path>
              <a:path w="171450" h="576579">
                <a:moveTo>
                  <a:pt x="154727" y="405096"/>
                </a:moveTo>
                <a:lnTo>
                  <a:pt x="147450" y="405590"/>
                </a:lnTo>
                <a:lnTo>
                  <a:pt x="140864" y="408775"/>
                </a:lnTo>
                <a:lnTo>
                  <a:pt x="135814" y="414400"/>
                </a:lnTo>
                <a:lnTo>
                  <a:pt x="104699" y="467740"/>
                </a:lnTo>
                <a:lnTo>
                  <a:pt x="104699" y="538352"/>
                </a:lnTo>
                <a:lnTo>
                  <a:pt x="107635" y="538352"/>
                </a:lnTo>
                <a:lnTo>
                  <a:pt x="168707" y="433577"/>
                </a:lnTo>
                <a:lnTo>
                  <a:pt x="171172" y="426456"/>
                </a:lnTo>
                <a:lnTo>
                  <a:pt x="170707" y="419179"/>
                </a:lnTo>
                <a:lnTo>
                  <a:pt x="167528" y="412593"/>
                </a:lnTo>
                <a:lnTo>
                  <a:pt x="161849" y="407542"/>
                </a:lnTo>
                <a:lnTo>
                  <a:pt x="154727" y="405096"/>
                </a:lnTo>
                <a:close/>
              </a:path>
              <a:path w="171450" h="576579">
                <a:moveTo>
                  <a:pt x="85586" y="500506"/>
                </a:moveTo>
                <a:lnTo>
                  <a:pt x="69139" y="528700"/>
                </a:lnTo>
                <a:lnTo>
                  <a:pt x="102032" y="528700"/>
                </a:lnTo>
                <a:lnTo>
                  <a:pt x="85586" y="500506"/>
                </a:lnTo>
                <a:close/>
              </a:path>
              <a:path w="171450" h="576579">
                <a:moveTo>
                  <a:pt x="104699" y="467740"/>
                </a:moveTo>
                <a:lnTo>
                  <a:pt x="85586" y="500506"/>
                </a:lnTo>
                <a:lnTo>
                  <a:pt x="102032" y="528700"/>
                </a:lnTo>
                <a:lnTo>
                  <a:pt x="104699" y="528700"/>
                </a:lnTo>
                <a:lnTo>
                  <a:pt x="104699" y="467740"/>
                </a:lnTo>
                <a:close/>
              </a:path>
              <a:path w="171450" h="576579">
                <a:moveTo>
                  <a:pt x="104699" y="0"/>
                </a:moveTo>
                <a:lnTo>
                  <a:pt x="66599" y="0"/>
                </a:lnTo>
                <a:lnTo>
                  <a:pt x="66599" y="467958"/>
                </a:lnTo>
                <a:lnTo>
                  <a:pt x="85586" y="500506"/>
                </a:lnTo>
                <a:lnTo>
                  <a:pt x="104699" y="467740"/>
                </a:lnTo>
                <a:lnTo>
                  <a:pt x="104699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276076411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Заголовок 1"/>
          <p:cNvSpPr>
            <a:spLocks noGrp="1"/>
          </p:cNvSpPr>
          <p:nvPr>
            <p:ph type="title"/>
          </p:nvPr>
        </p:nvSpPr>
        <p:spPr>
          <a:xfrm>
            <a:off x="449721" y="188640"/>
            <a:ext cx="8229600" cy="811213"/>
          </a:xfrm>
        </p:spPr>
        <p:txBody>
          <a:bodyPr/>
          <a:lstStyle/>
          <a:p>
            <a:pPr>
              <a:defRPr/>
            </a:pPr>
            <a:r>
              <a:rPr lang="ru-RU" altLang="ru-RU" sz="28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Федеральный перечень учебников</a:t>
            </a:r>
          </a:p>
        </p:txBody>
      </p:sp>
      <p:sp>
        <p:nvSpPr>
          <p:cNvPr id="19459" name="Объект 2"/>
          <p:cNvSpPr>
            <a:spLocks noGrp="1"/>
          </p:cNvSpPr>
          <p:nvPr>
            <p:ph sz="quarter" idx="1"/>
          </p:nvPr>
        </p:nvSpPr>
        <p:spPr>
          <a:xfrm>
            <a:off x="376696" y="1052736"/>
            <a:ext cx="8375650" cy="5544616"/>
          </a:xfrm>
        </p:spPr>
        <p:txBody>
          <a:bodyPr>
            <a:normAutofit/>
          </a:bodyPr>
          <a:lstStyle/>
          <a:p>
            <a:pPr marL="457200" indent="-457200">
              <a:spcBef>
                <a:spcPts val="0"/>
              </a:spcBef>
              <a:buClrTx/>
              <a:buFont typeface="+mj-lt"/>
              <a:buAutoNum type="arabicPeriod"/>
              <a:defRPr/>
            </a:pPr>
            <a:r>
              <a:rPr lang="ru-RU" altLang="ru-RU" sz="2100" dirty="0" smtClean="0"/>
              <a:t>Русский язык. 10-11 классы / под ред. Т.М. </a:t>
            </a:r>
            <a:r>
              <a:rPr lang="ru-RU" altLang="ru-RU" sz="2100" dirty="0" err="1" smtClean="0"/>
              <a:t>Воителевой</a:t>
            </a:r>
            <a:r>
              <a:rPr lang="ru-RU" altLang="ru-RU" sz="2100" dirty="0" smtClean="0"/>
              <a:t>. – М.: ООО «Образовательно-издательский центр «Академия»».</a:t>
            </a:r>
          </a:p>
          <a:p>
            <a:pPr marL="457200" indent="-457200">
              <a:spcBef>
                <a:spcPts val="0"/>
              </a:spcBef>
              <a:buClrTx/>
              <a:buFont typeface="+mj-lt"/>
              <a:buAutoNum type="arabicPeriod"/>
              <a:defRPr/>
            </a:pPr>
            <a:r>
              <a:rPr lang="ru-RU" altLang="ru-RU" sz="2100" dirty="0" smtClean="0"/>
              <a:t>Русский язык. 10-11 классы / под ред. Н.Г. </a:t>
            </a:r>
            <a:r>
              <a:rPr lang="ru-RU" altLang="ru-RU" sz="2100" dirty="0" err="1" smtClean="0"/>
              <a:t>Гольцовой</a:t>
            </a:r>
            <a:r>
              <a:rPr lang="ru-RU" altLang="ru-RU" sz="2100" dirty="0" smtClean="0"/>
              <a:t>. – М.: ООО «Русское слово-учебник».</a:t>
            </a:r>
          </a:p>
          <a:p>
            <a:pPr marL="457200" indent="-457200">
              <a:spcBef>
                <a:spcPts val="0"/>
              </a:spcBef>
              <a:buClrTx/>
              <a:buFont typeface="+mj-lt"/>
              <a:buAutoNum type="arabicPeriod"/>
              <a:defRPr/>
            </a:pPr>
            <a:r>
              <a:rPr lang="ru-RU" altLang="ru-RU" sz="2100" dirty="0" smtClean="0"/>
              <a:t>Русский язык. 10-11 классы (базовый и углубленный уровни) / под ред. С.И. Львовой. – М.: ООО «ИОЦ Мнемозина».</a:t>
            </a:r>
          </a:p>
          <a:p>
            <a:pPr marL="457200" indent="-457200">
              <a:spcBef>
                <a:spcPts val="0"/>
              </a:spcBef>
              <a:buClrTx/>
              <a:buFont typeface="+mj-lt"/>
              <a:buAutoNum type="arabicPeriod"/>
              <a:defRPr/>
            </a:pPr>
            <a:r>
              <a:rPr lang="ru-RU" altLang="ru-RU" sz="2100" dirty="0" smtClean="0"/>
              <a:t>Русский язык. 10-11 классы / под ред. Л.М. </a:t>
            </a:r>
            <a:r>
              <a:rPr lang="ru-RU" altLang="ru-RU" sz="2100" dirty="0" err="1" smtClean="0"/>
              <a:t>Рыбченковой</a:t>
            </a:r>
            <a:r>
              <a:rPr lang="ru-RU" altLang="ru-RU" sz="2100" dirty="0" smtClean="0"/>
              <a:t>. – М.: Просвещение.</a:t>
            </a:r>
          </a:p>
          <a:p>
            <a:pPr marL="457200" indent="-457200">
              <a:spcBef>
                <a:spcPts val="0"/>
              </a:spcBef>
              <a:buClrTx/>
              <a:buFont typeface="+mj-lt"/>
              <a:buAutoNum type="arabicPeriod"/>
              <a:defRPr/>
            </a:pPr>
            <a:r>
              <a:rPr lang="ru-RU" altLang="ru-RU" sz="2100" dirty="0" smtClean="0"/>
              <a:t>Русский язык. 10-11 классы / под ред. Л.А. Вербицкой. – М.: Просвещение.</a:t>
            </a:r>
          </a:p>
          <a:p>
            <a:pPr marL="457200" indent="-457200">
              <a:spcBef>
                <a:spcPts val="0"/>
              </a:spcBef>
              <a:buClrTx/>
              <a:buFont typeface="+mj-lt"/>
              <a:buAutoNum type="arabicPeriod"/>
              <a:defRPr/>
            </a:pPr>
            <a:r>
              <a:rPr lang="ru-RU" altLang="ru-RU" sz="2100" dirty="0"/>
              <a:t>Русский язык. 10-11 классы </a:t>
            </a:r>
            <a:r>
              <a:rPr lang="ru-RU" altLang="ru-RU" sz="2100" dirty="0" smtClean="0"/>
              <a:t>(углубленный уровень) </a:t>
            </a:r>
            <a:r>
              <a:rPr lang="ru-RU" altLang="ru-RU" sz="2100" dirty="0"/>
              <a:t>/ под ред. </a:t>
            </a:r>
            <a:r>
              <a:rPr lang="ru-RU" altLang="ru-RU" sz="2100" dirty="0" smtClean="0"/>
              <a:t>И.В. </a:t>
            </a:r>
            <a:r>
              <a:rPr lang="ru-RU" altLang="ru-RU" sz="2100" dirty="0" err="1" smtClean="0"/>
              <a:t>Гусаровой</a:t>
            </a:r>
            <a:r>
              <a:rPr lang="ru-RU" altLang="ru-RU" sz="2100" dirty="0" smtClean="0"/>
              <a:t>. </a:t>
            </a:r>
            <a:r>
              <a:rPr lang="ru-RU" altLang="ru-RU" sz="2100" dirty="0"/>
              <a:t>– М.: </a:t>
            </a:r>
            <a:r>
              <a:rPr lang="ru-RU" altLang="ru-RU" sz="2100" b="1" dirty="0" smtClean="0"/>
              <a:t>Просвещение. </a:t>
            </a:r>
          </a:p>
          <a:p>
            <a:pPr marL="457200" indent="-457200">
              <a:spcBef>
                <a:spcPts val="0"/>
              </a:spcBef>
              <a:buClrTx/>
              <a:buFont typeface="+mj-lt"/>
              <a:buAutoNum type="arabicPeriod"/>
              <a:defRPr/>
            </a:pPr>
            <a:r>
              <a:rPr lang="ru-RU" altLang="ru-RU" sz="2100" dirty="0"/>
              <a:t>Русский язык. 10-11 классы </a:t>
            </a:r>
            <a:r>
              <a:rPr lang="ru-RU" altLang="ru-RU" sz="2100" dirty="0" smtClean="0"/>
              <a:t>/ </a:t>
            </a:r>
            <a:r>
              <a:rPr lang="ru-RU" altLang="ru-RU" sz="2100" dirty="0"/>
              <a:t>под ред</a:t>
            </a:r>
            <a:r>
              <a:rPr lang="ru-RU" altLang="ru-RU" sz="2100" dirty="0" smtClean="0"/>
              <a:t>. Т.М. </a:t>
            </a:r>
            <a:r>
              <a:rPr lang="ru-RU" altLang="ru-RU" sz="2100" dirty="0" err="1"/>
              <a:t>П</a:t>
            </a:r>
            <a:r>
              <a:rPr lang="ru-RU" altLang="ru-RU" sz="2100" dirty="0" err="1" smtClean="0"/>
              <a:t>ахновой</a:t>
            </a:r>
            <a:r>
              <a:rPr lang="ru-RU" altLang="ru-RU" sz="2100" dirty="0" smtClean="0"/>
              <a:t> . </a:t>
            </a:r>
            <a:r>
              <a:rPr lang="ru-RU" altLang="ru-RU" sz="2100" dirty="0"/>
              <a:t>– М.: </a:t>
            </a:r>
            <a:r>
              <a:rPr lang="ru-RU" altLang="ru-RU" sz="2100" b="1" dirty="0"/>
              <a:t>Просвещение. </a:t>
            </a:r>
          </a:p>
          <a:p>
            <a:pPr marL="457200" indent="-457200">
              <a:spcBef>
                <a:spcPts val="0"/>
              </a:spcBef>
              <a:buClrTx/>
              <a:buFont typeface="+mj-lt"/>
              <a:buAutoNum type="arabicPeriod"/>
              <a:defRPr/>
            </a:pPr>
            <a:r>
              <a:rPr lang="ru-RU" altLang="ru-RU" sz="2100" dirty="0" smtClean="0"/>
              <a:t>Русский </a:t>
            </a:r>
            <a:r>
              <a:rPr lang="ru-RU" altLang="ru-RU" sz="2100" dirty="0"/>
              <a:t>язык. 10-11 классы </a:t>
            </a:r>
            <a:r>
              <a:rPr lang="ru-RU" altLang="ru-RU" sz="2100" dirty="0" smtClean="0"/>
              <a:t>(углубленный уровень</a:t>
            </a:r>
            <a:r>
              <a:rPr lang="ru-RU" altLang="ru-RU" sz="2100" dirty="0"/>
              <a:t>) / под ред. </a:t>
            </a:r>
            <a:r>
              <a:rPr lang="ru-RU" altLang="ru-RU" sz="2100" dirty="0" smtClean="0"/>
              <a:t>В.В. </a:t>
            </a:r>
            <a:r>
              <a:rPr lang="ru-RU" altLang="ru-RU" sz="2100" dirty="0" err="1" smtClean="0"/>
              <a:t>Бабайцевой</a:t>
            </a:r>
            <a:r>
              <a:rPr lang="ru-RU" altLang="ru-RU" sz="2100" dirty="0" smtClean="0"/>
              <a:t>. </a:t>
            </a:r>
            <a:r>
              <a:rPr lang="ru-RU" altLang="ru-RU" sz="2100" dirty="0"/>
              <a:t>– М.: </a:t>
            </a:r>
            <a:r>
              <a:rPr lang="ru-RU" altLang="ru-RU" sz="2100" b="1" dirty="0"/>
              <a:t>Просвещение. </a:t>
            </a:r>
          </a:p>
          <a:p>
            <a:pPr marL="457200" indent="-457200">
              <a:spcBef>
                <a:spcPts val="0"/>
              </a:spcBef>
              <a:buClrTx/>
              <a:buFont typeface="+mj-lt"/>
              <a:buAutoNum type="arabicPeriod"/>
              <a:defRPr/>
            </a:pPr>
            <a:endParaRPr lang="ru-RU" altLang="ru-RU" sz="2000" i="1" dirty="0"/>
          </a:p>
          <a:p>
            <a:pPr marL="457200" indent="-457200">
              <a:spcBef>
                <a:spcPts val="0"/>
              </a:spcBef>
              <a:buClrTx/>
              <a:buFont typeface="+mj-lt"/>
              <a:buAutoNum type="arabicPeriod"/>
              <a:defRPr/>
            </a:pPr>
            <a:endParaRPr lang="ru-RU" altLang="ru-RU" sz="2000" i="1" dirty="0" smtClean="0"/>
          </a:p>
          <a:p>
            <a:pPr marL="457200" indent="-457200">
              <a:spcBef>
                <a:spcPts val="0"/>
              </a:spcBef>
              <a:buClrTx/>
              <a:buFont typeface="+mj-lt"/>
              <a:buAutoNum type="arabicPeriod"/>
              <a:defRPr/>
            </a:pPr>
            <a:endParaRPr lang="ru-RU" altLang="ru-RU" sz="2000" dirty="0"/>
          </a:p>
          <a:p>
            <a:pPr marL="457200" indent="-457200">
              <a:spcBef>
                <a:spcPts val="0"/>
              </a:spcBef>
              <a:buClrTx/>
              <a:buFont typeface="+mj-lt"/>
              <a:buAutoNum type="arabicPeriod"/>
              <a:defRPr/>
            </a:pPr>
            <a:endParaRPr lang="ru-RU" altLang="ru-RU" sz="2200" dirty="0" smtClean="0"/>
          </a:p>
          <a:p>
            <a:pPr marL="0" indent="0">
              <a:buFont typeface="Wingdings 3" panose="05040102010807070707" pitchFamily="18" charset="2"/>
              <a:buNone/>
              <a:defRPr/>
            </a:pPr>
            <a:endParaRPr lang="ru-RU" altLang="ru-RU" dirty="0" smtClean="0"/>
          </a:p>
          <a:p>
            <a:pPr>
              <a:defRPr/>
            </a:pPr>
            <a:endParaRPr lang="ru-RU" altLang="ru-RU" dirty="0" smtClean="0"/>
          </a:p>
          <a:p>
            <a:pPr>
              <a:defRPr/>
            </a:pPr>
            <a:endParaRPr lang="ru-RU" altLang="ru-RU" dirty="0" smtClean="0"/>
          </a:p>
        </p:txBody>
      </p:sp>
    </p:spTree>
    <p:extLst>
      <p:ext uri="{BB962C8B-B14F-4D97-AF65-F5344CB8AC3E}">
        <p14:creationId xmlns:p14="http://schemas.microsoft.com/office/powerpoint/2010/main" val="4120385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20688"/>
            <a:ext cx="9060858" cy="4968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7558704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472" y="692696"/>
            <a:ext cx="9035256" cy="4954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67217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329184"/>
            <a:ext cx="8965694" cy="1202436"/>
          </a:xfrm>
          <a:prstGeom prst="rect">
            <a:avLst/>
          </a:prstGeom>
        </p:spPr>
      </p:pic>
      <p:sp>
        <p:nvSpPr>
          <p:cNvPr id="3" name="object 3"/>
          <p:cNvSpPr txBox="1"/>
          <p:nvPr/>
        </p:nvSpPr>
        <p:spPr>
          <a:xfrm>
            <a:off x="586536" y="350646"/>
            <a:ext cx="804100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10" dirty="0">
                <a:solidFill>
                  <a:srgbClr val="001F5F"/>
                </a:solidFill>
                <a:latin typeface="Calibri"/>
                <a:cs typeface="Calibri"/>
              </a:rPr>
              <a:t>Диагностика</a:t>
            </a:r>
            <a:r>
              <a:rPr sz="1800" b="1" spc="-2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800" b="1" spc="-10" dirty="0">
                <a:solidFill>
                  <a:srgbClr val="001F5F"/>
                </a:solidFill>
                <a:latin typeface="Calibri"/>
                <a:cs typeface="Calibri"/>
              </a:rPr>
              <a:t>достижений</a:t>
            </a:r>
            <a:r>
              <a:rPr sz="1800" b="1" spc="1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800" b="1" spc="-5" dirty="0">
                <a:solidFill>
                  <a:srgbClr val="001F5F"/>
                </a:solidFill>
                <a:latin typeface="Calibri"/>
                <a:cs typeface="Calibri"/>
              </a:rPr>
              <a:t>предметных</a:t>
            </a:r>
            <a:r>
              <a:rPr sz="1800" b="1" spc="-1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001F5F"/>
                </a:solidFill>
                <a:latin typeface="Calibri"/>
                <a:cs typeface="Calibri"/>
              </a:rPr>
              <a:t>и</a:t>
            </a:r>
            <a:r>
              <a:rPr sz="1800" b="1" spc="-1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800" b="1" spc="-5" dirty="0">
                <a:solidFill>
                  <a:srgbClr val="001F5F"/>
                </a:solidFill>
                <a:latin typeface="Calibri"/>
                <a:cs typeface="Calibri"/>
              </a:rPr>
              <a:t>метапредметных</a:t>
            </a:r>
            <a:r>
              <a:rPr sz="1800" b="1" spc="-3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800" b="1" spc="-20" dirty="0">
                <a:solidFill>
                  <a:srgbClr val="001F5F"/>
                </a:solidFill>
                <a:latin typeface="Calibri"/>
                <a:cs typeface="Calibri"/>
              </a:rPr>
              <a:t>результатов</a:t>
            </a:r>
            <a:r>
              <a:rPr sz="1800" b="1" spc="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800" b="1" spc="-5" dirty="0">
                <a:solidFill>
                  <a:srgbClr val="001F5F"/>
                </a:solidFill>
                <a:latin typeface="Calibri"/>
                <a:cs typeface="Calibri"/>
              </a:rPr>
              <a:t>обучения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443355" y="624916"/>
            <a:ext cx="632777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FF0000"/>
                </a:solidFill>
              </a:rPr>
              <a:t>ВПР</a:t>
            </a:r>
            <a:r>
              <a:rPr sz="1800" spc="-10" dirty="0">
                <a:solidFill>
                  <a:srgbClr val="FF0000"/>
                </a:solidFill>
              </a:rPr>
              <a:t> </a:t>
            </a:r>
            <a:r>
              <a:rPr sz="1800" spc="-5" dirty="0">
                <a:solidFill>
                  <a:srgbClr val="FF0000"/>
                </a:solidFill>
              </a:rPr>
              <a:t>по</a:t>
            </a:r>
            <a:r>
              <a:rPr sz="1800" spc="-15" dirty="0">
                <a:solidFill>
                  <a:srgbClr val="FF0000"/>
                </a:solidFill>
              </a:rPr>
              <a:t> русскому</a:t>
            </a:r>
            <a:r>
              <a:rPr sz="1800" spc="-20" dirty="0">
                <a:solidFill>
                  <a:srgbClr val="FF0000"/>
                </a:solidFill>
              </a:rPr>
              <a:t> </a:t>
            </a:r>
            <a:r>
              <a:rPr sz="1800" spc="-5" dirty="0">
                <a:solidFill>
                  <a:srgbClr val="FF0000"/>
                </a:solidFill>
              </a:rPr>
              <a:t>языку</a:t>
            </a:r>
            <a:r>
              <a:rPr sz="1800" spc="434" dirty="0">
                <a:solidFill>
                  <a:srgbClr val="FF0000"/>
                </a:solidFill>
              </a:rPr>
              <a:t> </a:t>
            </a:r>
            <a:r>
              <a:rPr sz="1800" spc="-5" dirty="0">
                <a:solidFill>
                  <a:srgbClr val="FF0000"/>
                </a:solidFill>
              </a:rPr>
              <a:t>проверяет</a:t>
            </a:r>
            <a:r>
              <a:rPr sz="1800" spc="-10" dirty="0">
                <a:solidFill>
                  <a:srgbClr val="FF0000"/>
                </a:solidFill>
              </a:rPr>
              <a:t> </a:t>
            </a:r>
            <a:r>
              <a:rPr sz="1800" spc="-5" dirty="0">
                <a:solidFill>
                  <a:srgbClr val="FF0000"/>
                </a:solidFill>
              </a:rPr>
              <a:t>уровень</a:t>
            </a:r>
            <a:r>
              <a:rPr sz="1800" spc="-25" dirty="0">
                <a:solidFill>
                  <a:srgbClr val="FF0000"/>
                </a:solidFill>
              </a:rPr>
              <a:t> </a:t>
            </a:r>
            <a:r>
              <a:rPr sz="1800" spc="-5" dirty="0">
                <a:solidFill>
                  <a:srgbClr val="FF0000"/>
                </a:solidFill>
              </a:rPr>
              <a:t>сформированности</a:t>
            </a:r>
            <a:endParaRPr sz="1800"/>
          </a:p>
          <a:p>
            <a:pPr algn="ctr">
              <a:lnSpc>
                <a:spcPct val="100000"/>
              </a:lnSpc>
            </a:pPr>
            <a:r>
              <a:rPr sz="1800" spc="-10" dirty="0">
                <a:solidFill>
                  <a:srgbClr val="FF0000"/>
                </a:solidFill>
              </a:rPr>
              <a:t>всех</a:t>
            </a:r>
            <a:r>
              <a:rPr sz="1800" spc="-30" dirty="0">
                <a:solidFill>
                  <a:srgbClr val="FF0000"/>
                </a:solidFill>
              </a:rPr>
              <a:t> </a:t>
            </a:r>
            <a:r>
              <a:rPr sz="1800" spc="-5" dirty="0">
                <a:solidFill>
                  <a:srgbClr val="FF0000"/>
                </a:solidFill>
              </a:rPr>
              <a:t>видов</a:t>
            </a:r>
            <a:r>
              <a:rPr sz="1800" spc="-15" dirty="0">
                <a:solidFill>
                  <a:srgbClr val="FF0000"/>
                </a:solidFill>
              </a:rPr>
              <a:t> </a:t>
            </a:r>
            <a:r>
              <a:rPr sz="1800" spc="-10" dirty="0">
                <a:solidFill>
                  <a:srgbClr val="FF0000"/>
                </a:solidFill>
              </a:rPr>
              <a:t>компетенций</a:t>
            </a:r>
            <a:endParaRPr sz="1800"/>
          </a:p>
        </p:txBody>
      </p:sp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0" y="2057400"/>
            <a:ext cx="2702067" cy="928115"/>
          </a:xfrm>
          <a:prstGeom prst="rect">
            <a:avLst/>
          </a:prstGeom>
        </p:spPr>
      </p:pic>
      <p:sp>
        <p:nvSpPr>
          <p:cNvPr id="6" name="object 6"/>
          <p:cNvSpPr txBox="1"/>
          <p:nvPr/>
        </p:nvSpPr>
        <p:spPr>
          <a:xfrm>
            <a:off x="536244" y="2079447"/>
            <a:ext cx="180848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10" dirty="0">
                <a:solidFill>
                  <a:srgbClr val="244060"/>
                </a:solidFill>
                <a:latin typeface="Calibri"/>
                <a:cs typeface="Calibri"/>
              </a:rPr>
              <a:t>Учебно-языковые</a:t>
            </a:r>
            <a:endParaRPr sz="1800">
              <a:latin typeface="Calibri"/>
              <a:cs typeface="Calibri"/>
            </a:endParaRPr>
          </a:p>
          <a:p>
            <a:pPr marL="36830">
              <a:lnSpc>
                <a:spcPct val="100000"/>
              </a:lnSpc>
            </a:pPr>
            <a:r>
              <a:rPr sz="1800" b="1" dirty="0">
                <a:solidFill>
                  <a:srgbClr val="244060"/>
                </a:solidFill>
                <a:latin typeface="Calibri"/>
                <a:cs typeface="Calibri"/>
              </a:rPr>
              <a:t>умения</a:t>
            </a:r>
            <a:r>
              <a:rPr sz="1800" b="1" spc="-90" dirty="0">
                <a:solidFill>
                  <a:srgbClr val="244060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244060"/>
                </a:solidFill>
                <a:latin typeface="Calibri"/>
                <a:cs typeface="Calibri"/>
              </a:rPr>
              <a:t>и</a:t>
            </a:r>
            <a:r>
              <a:rPr sz="1800" b="1" spc="-50" dirty="0">
                <a:solidFill>
                  <a:srgbClr val="244060"/>
                </a:solidFill>
                <a:latin typeface="Calibri"/>
                <a:cs typeface="Calibri"/>
              </a:rPr>
              <a:t> </a:t>
            </a:r>
            <a:r>
              <a:rPr sz="1800" b="1" spc="-5" dirty="0">
                <a:solidFill>
                  <a:srgbClr val="244060"/>
                </a:solidFill>
                <a:latin typeface="Calibri"/>
                <a:cs typeface="Calibri"/>
              </a:rPr>
              <a:t>навыки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323532" y="3212934"/>
            <a:ext cx="677545" cy="3384550"/>
          </a:xfrm>
          <a:custGeom>
            <a:avLst/>
            <a:gdLst/>
            <a:ahLst/>
            <a:cxnLst/>
            <a:rect l="l" t="t" r="r" b="b"/>
            <a:pathLst>
              <a:path w="677544" h="3384550">
                <a:moveTo>
                  <a:pt x="677113" y="0"/>
                </a:moveTo>
                <a:lnTo>
                  <a:pt x="0" y="0"/>
                </a:lnTo>
                <a:lnTo>
                  <a:pt x="0" y="3384423"/>
                </a:lnTo>
                <a:lnTo>
                  <a:pt x="677113" y="3384423"/>
                </a:lnTo>
                <a:lnTo>
                  <a:pt x="677113" y="0"/>
                </a:lnTo>
                <a:close/>
              </a:path>
            </a:pathLst>
          </a:custGeom>
          <a:solidFill>
            <a:srgbClr val="DCE6F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438251" y="3885906"/>
            <a:ext cx="473709" cy="2047239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algn="ctr">
              <a:lnSpc>
                <a:spcPts val="1625"/>
              </a:lnSpc>
            </a:pPr>
            <a:r>
              <a:rPr sz="1600" b="1" i="1" spc="-5" dirty="0">
                <a:latin typeface="Calibri"/>
                <a:cs typeface="Calibri"/>
              </a:rPr>
              <a:t>Опознавательные:</a:t>
            </a:r>
            <a:endParaRPr sz="16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</a:pPr>
            <a:r>
              <a:rPr sz="1600" dirty="0">
                <a:latin typeface="Calibri"/>
                <a:cs typeface="Calibri"/>
              </a:rPr>
              <a:t>на</a:t>
            </a:r>
            <a:r>
              <a:rPr sz="1600" spc="-25" dirty="0">
                <a:latin typeface="Calibri"/>
                <a:cs typeface="Calibri"/>
              </a:rPr>
              <a:t>х</a:t>
            </a:r>
            <a:r>
              <a:rPr sz="1600" spc="-60" dirty="0">
                <a:latin typeface="Calibri"/>
                <a:cs typeface="Calibri"/>
              </a:rPr>
              <a:t>о</a:t>
            </a:r>
            <a:r>
              <a:rPr sz="1600" spc="-10" dirty="0">
                <a:latin typeface="Calibri"/>
                <a:cs typeface="Calibri"/>
              </a:rPr>
              <a:t>ди</a:t>
            </a:r>
            <a:r>
              <a:rPr sz="1600" spc="-5" dirty="0">
                <a:latin typeface="Calibri"/>
                <a:cs typeface="Calibri"/>
              </a:rPr>
              <a:t>т</a:t>
            </a:r>
            <a:r>
              <a:rPr sz="1600" spc="-10" dirty="0">
                <a:latin typeface="Calibri"/>
                <a:cs typeface="Calibri"/>
              </a:rPr>
              <a:t>ь</a:t>
            </a:r>
            <a:r>
              <a:rPr sz="1600" dirty="0">
                <a:latin typeface="Calibri"/>
                <a:cs typeface="Calibri"/>
              </a:rPr>
              <a:t>,</a:t>
            </a:r>
            <a:r>
              <a:rPr sz="1600" spc="-4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о</a:t>
            </a:r>
            <a:r>
              <a:rPr sz="1600" dirty="0">
                <a:latin typeface="Calibri"/>
                <a:cs typeface="Calibri"/>
              </a:rPr>
              <a:t>пр</a:t>
            </a:r>
            <a:r>
              <a:rPr sz="1600" spc="-35" dirty="0">
                <a:latin typeface="Calibri"/>
                <a:cs typeface="Calibri"/>
              </a:rPr>
              <a:t>еде</a:t>
            </a:r>
            <a:r>
              <a:rPr sz="1600" spc="-5" dirty="0">
                <a:latin typeface="Calibri"/>
                <a:cs typeface="Calibri"/>
              </a:rPr>
              <a:t>лят</a:t>
            </a:r>
            <a:r>
              <a:rPr sz="1600" spc="-10" dirty="0">
                <a:latin typeface="Calibri"/>
                <a:cs typeface="Calibri"/>
              </a:rPr>
              <a:t>ь</a:t>
            </a:r>
            <a:r>
              <a:rPr sz="1600" dirty="0">
                <a:latin typeface="Calibri"/>
                <a:cs typeface="Calibri"/>
              </a:rPr>
              <a:t>…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1187627" y="3212934"/>
            <a:ext cx="677545" cy="3384550"/>
          </a:xfrm>
          <a:custGeom>
            <a:avLst/>
            <a:gdLst/>
            <a:ahLst/>
            <a:cxnLst/>
            <a:rect l="l" t="t" r="r" b="b"/>
            <a:pathLst>
              <a:path w="677544" h="3384550">
                <a:moveTo>
                  <a:pt x="677113" y="0"/>
                </a:moveTo>
                <a:lnTo>
                  <a:pt x="0" y="0"/>
                </a:lnTo>
                <a:lnTo>
                  <a:pt x="0" y="3384423"/>
                </a:lnTo>
                <a:lnTo>
                  <a:pt x="677113" y="3384423"/>
                </a:lnTo>
                <a:lnTo>
                  <a:pt x="677113" y="0"/>
                </a:lnTo>
                <a:close/>
              </a:path>
            </a:pathLst>
          </a:custGeom>
          <a:solidFill>
            <a:srgbClr val="B8CD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1302638" y="3798945"/>
            <a:ext cx="473709" cy="2726055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659130">
              <a:lnSpc>
                <a:spcPts val="1625"/>
              </a:lnSpc>
            </a:pPr>
            <a:r>
              <a:rPr sz="1600" b="1" i="1" spc="-5" dirty="0">
                <a:latin typeface="Calibri"/>
                <a:cs typeface="Calibri"/>
              </a:rPr>
              <a:t>Классификационные:</a:t>
            </a:r>
            <a:endParaRPr sz="16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600" spc="-15" dirty="0">
                <a:latin typeface="Calibri"/>
                <a:cs typeface="Calibri"/>
              </a:rPr>
              <a:t>делить</a:t>
            </a:r>
            <a:r>
              <a:rPr sz="1600" spc="-5" dirty="0">
                <a:latin typeface="Calibri"/>
                <a:cs typeface="Calibri"/>
              </a:rPr>
              <a:t> </a:t>
            </a:r>
            <a:r>
              <a:rPr sz="1600" spc="5" dirty="0">
                <a:latin typeface="Calibri"/>
                <a:cs typeface="Calibri"/>
              </a:rPr>
              <a:t>на</a:t>
            </a:r>
            <a:r>
              <a:rPr sz="1600" spc="-4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группы,</a:t>
            </a:r>
            <a:r>
              <a:rPr sz="1600" spc="320" dirty="0">
                <a:latin typeface="Calibri"/>
                <a:cs typeface="Calibri"/>
              </a:rPr>
              <a:t> </a:t>
            </a:r>
            <a:r>
              <a:rPr sz="1600" spc="5" dirty="0">
                <a:latin typeface="Calibri"/>
                <a:cs typeface="Calibri"/>
              </a:rPr>
              <a:t>выписывать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1979676" y="3140913"/>
            <a:ext cx="677545" cy="3528695"/>
          </a:xfrm>
          <a:custGeom>
            <a:avLst/>
            <a:gdLst/>
            <a:ahLst/>
            <a:cxnLst/>
            <a:rect l="l" t="t" r="r" b="b"/>
            <a:pathLst>
              <a:path w="677544" h="3528695">
                <a:moveTo>
                  <a:pt x="677113" y="0"/>
                </a:moveTo>
                <a:lnTo>
                  <a:pt x="0" y="0"/>
                </a:lnTo>
                <a:lnTo>
                  <a:pt x="0" y="3528441"/>
                </a:lnTo>
                <a:lnTo>
                  <a:pt x="677113" y="3528441"/>
                </a:lnTo>
                <a:lnTo>
                  <a:pt x="677113" y="0"/>
                </a:lnTo>
                <a:close/>
              </a:path>
            </a:pathLst>
          </a:custGeom>
          <a:solidFill>
            <a:srgbClr val="94B3D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2094890" y="3414587"/>
            <a:ext cx="473709" cy="3225165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994410">
              <a:lnSpc>
                <a:spcPts val="1630"/>
              </a:lnSpc>
            </a:pPr>
            <a:r>
              <a:rPr sz="1600" b="1" i="1" dirty="0">
                <a:latin typeface="Calibri"/>
                <a:cs typeface="Calibri"/>
              </a:rPr>
              <a:t>Аналитические:</a:t>
            </a:r>
            <a:endParaRPr sz="16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600" spc="-15" dirty="0">
                <a:latin typeface="Calibri"/>
                <a:cs typeface="Calibri"/>
              </a:rPr>
              <a:t>делать</a:t>
            </a:r>
            <a:r>
              <a:rPr sz="1600" spc="34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все</a:t>
            </a:r>
            <a:r>
              <a:rPr sz="1600" spc="-1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виды</a:t>
            </a:r>
            <a:r>
              <a:rPr sz="1600" spc="-2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языковых</a:t>
            </a:r>
            <a:r>
              <a:rPr sz="1600" spc="-5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разборов</a:t>
            </a:r>
            <a:endParaRPr sz="1600">
              <a:latin typeface="Calibri"/>
              <a:cs typeface="Calibri"/>
            </a:endParaRPr>
          </a:p>
        </p:txBody>
      </p:sp>
      <p:pic>
        <p:nvPicPr>
          <p:cNvPr id="13" name="object 13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2953511" y="2057400"/>
            <a:ext cx="4357116" cy="928115"/>
          </a:xfrm>
          <a:prstGeom prst="rect">
            <a:avLst/>
          </a:prstGeom>
        </p:spPr>
      </p:pic>
      <p:sp>
        <p:nvSpPr>
          <p:cNvPr id="14" name="object 14"/>
          <p:cNvSpPr txBox="1"/>
          <p:nvPr/>
        </p:nvSpPr>
        <p:spPr>
          <a:xfrm>
            <a:off x="3502914" y="2079447"/>
            <a:ext cx="3576954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5240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latin typeface="Calibri"/>
                <a:cs typeface="Calibri"/>
              </a:rPr>
              <a:t>Овладение</a:t>
            </a:r>
            <a:r>
              <a:rPr sz="1800" spc="-15" dirty="0">
                <a:latin typeface="Calibri"/>
                <a:cs typeface="Calibri"/>
              </a:rPr>
              <a:t> </a:t>
            </a:r>
            <a:r>
              <a:rPr sz="1800" b="1" spc="-5" dirty="0">
                <a:latin typeface="Calibri"/>
                <a:cs typeface="Calibri"/>
              </a:rPr>
              <a:t>СПОСОБАМИ</a:t>
            </a:r>
            <a:r>
              <a:rPr sz="1800" b="1" spc="-55" dirty="0">
                <a:latin typeface="Calibri"/>
                <a:cs typeface="Calibri"/>
              </a:rPr>
              <a:t> </a:t>
            </a:r>
            <a:r>
              <a:rPr sz="1800" b="1" spc="-5" dirty="0">
                <a:latin typeface="Calibri"/>
                <a:cs typeface="Calibri"/>
              </a:rPr>
              <a:t>ДЕЙСТВИЯ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800" dirty="0">
                <a:latin typeface="Calibri"/>
                <a:cs typeface="Calibri"/>
              </a:rPr>
              <a:t>с</a:t>
            </a:r>
            <a:r>
              <a:rPr sz="1800" spc="-4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изученным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языковым</a:t>
            </a:r>
            <a:r>
              <a:rPr sz="1800" spc="-5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материалом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3203829" y="3212998"/>
            <a:ext cx="5760720" cy="3416300"/>
          </a:xfrm>
          <a:custGeom>
            <a:avLst/>
            <a:gdLst/>
            <a:ahLst/>
            <a:cxnLst/>
            <a:rect l="l" t="t" r="r" b="b"/>
            <a:pathLst>
              <a:path w="5760720" h="3416300">
                <a:moveTo>
                  <a:pt x="5760593" y="0"/>
                </a:moveTo>
                <a:lnTo>
                  <a:pt x="0" y="0"/>
                </a:lnTo>
                <a:lnTo>
                  <a:pt x="0" y="3416300"/>
                </a:lnTo>
                <a:lnTo>
                  <a:pt x="5760593" y="3416300"/>
                </a:lnTo>
                <a:lnTo>
                  <a:pt x="5760593" y="0"/>
                </a:lnTo>
                <a:close/>
              </a:path>
            </a:pathLst>
          </a:custGeom>
          <a:solidFill>
            <a:srgbClr val="F1DCD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3283711" y="3232150"/>
            <a:ext cx="5478780" cy="30448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1290320">
              <a:lnSpc>
                <a:spcPct val="100000"/>
              </a:lnSpc>
              <a:spcBef>
                <a:spcPts val="100"/>
              </a:spcBef>
              <a:buSzPct val="94444"/>
              <a:buFont typeface="Wingdings"/>
              <a:buChar char=""/>
              <a:tabLst>
                <a:tab pos="193040" algn="l"/>
              </a:tabLst>
            </a:pPr>
            <a:r>
              <a:rPr sz="1800" dirty="0">
                <a:latin typeface="Calibri"/>
                <a:cs typeface="Calibri"/>
              </a:rPr>
              <a:t>Как </a:t>
            </a:r>
            <a:r>
              <a:rPr sz="1800" spc="-15" dirty="0">
                <a:latin typeface="Calibri"/>
                <a:cs typeface="Calibri"/>
              </a:rPr>
              <a:t>определить </a:t>
            </a:r>
            <a:r>
              <a:rPr sz="1800" spc="-5" dirty="0">
                <a:latin typeface="Calibri"/>
                <a:cs typeface="Calibri"/>
              </a:rPr>
              <a:t>принадлежность </a:t>
            </a:r>
            <a:r>
              <a:rPr sz="1800" dirty="0">
                <a:latin typeface="Calibri"/>
                <a:cs typeface="Calibri"/>
              </a:rPr>
              <a:t>слова к </a:t>
            </a:r>
            <a:r>
              <a:rPr sz="1800" spc="-39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определенной</a:t>
            </a:r>
            <a:r>
              <a:rPr sz="1800" spc="-5" dirty="0">
                <a:latin typeface="Calibri"/>
                <a:cs typeface="Calibri"/>
              </a:rPr>
              <a:t> части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речи?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(6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кл.,</a:t>
            </a:r>
            <a:r>
              <a:rPr sz="1800" spc="-2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зад.5)</a:t>
            </a:r>
            <a:endParaRPr sz="1800">
              <a:latin typeface="Calibri"/>
              <a:cs typeface="Calibri"/>
            </a:endParaRPr>
          </a:p>
          <a:p>
            <a:pPr marL="192405" indent="-180340">
              <a:lnSpc>
                <a:spcPct val="100000"/>
              </a:lnSpc>
              <a:buSzPct val="94444"/>
              <a:buFont typeface="Wingdings"/>
              <a:buChar char=""/>
              <a:tabLst>
                <a:tab pos="193040" algn="l"/>
              </a:tabLst>
            </a:pPr>
            <a:r>
              <a:rPr sz="1800" dirty="0">
                <a:latin typeface="Calibri"/>
                <a:cs typeface="Calibri"/>
              </a:rPr>
              <a:t>Как</a:t>
            </a:r>
            <a:r>
              <a:rPr sz="1800" spc="-4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найти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в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предложении</a:t>
            </a:r>
            <a:r>
              <a:rPr sz="1800" spc="3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грамматическую</a:t>
            </a:r>
            <a:r>
              <a:rPr sz="1800" spc="-2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основу?</a:t>
            </a:r>
            <a:r>
              <a:rPr sz="1800" spc="-2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(8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800" dirty="0">
                <a:latin typeface="Calibri"/>
                <a:cs typeface="Calibri"/>
              </a:rPr>
              <a:t>кл.,</a:t>
            </a:r>
            <a:r>
              <a:rPr sz="1800" spc="-5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зад.12)</a:t>
            </a:r>
            <a:endParaRPr sz="1800">
              <a:latin typeface="Calibri"/>
              <a:cs typeface="Calibri"/>
            </a:endParaRPr>
          </a:p>
          <a:p>
            <a:pPr marL="192405" indent="-180340">
              <a:lnSpc>
                <a:spcPct val="100000"/>
              </a:lnSpc>
              <a:buSzPct val="94444"/>
              <a:buFont typeface="Wingdings"/>
              <a:buChar char=""/>
              <a:tabLst>
                <a:tab pos="193040" algn="l"/>
              </a:tabLst>
            </a:pPr>
            <a:r>
              <a:rPr sz="1800" spc="-10" dirty="0">
                <a:latin typeface="Calibri"/>
                <a:cs typeface="Calibri"/>
              </a:rPr>
              <a:t>Что</a:t>
            </a:r>
            <a:r>
              <a:rPr sz="1800" spc="-2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значит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выполнить</a:t>
            </a:r>
            <a:r>
              <a:rPr sz="1800" spc="38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2</a:t>
            </a:r>
            <a:r>
              <a:rPr sz="1800" spc="-5" dirty="0">
                <a:latin typeface="Calibri"/>
                <a:cs typeface="Calibri"/>
              </a:rPr>
              <a:t> разбора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(морфемный</a:t>
            </a:r>
            <a:r>
              <a:rPr sz="1800" spc="-2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и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800" spc="-5" dirty="0">
                <a:latin typeface="Calibri"/>
                <a:cs typeface="Calibri"/>
              </a:rPr>
              <a:t>словообразовательный)</a:t>
            </a:r>
            <a:r>
              <a:rPr sz="1800" spc="-4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на </a:t>
            </a:r>
            <a:r>
              <a:rPr sz="1800" spc="-10" dirty="0">
                <a:latin typeface="Calibri"/>
                <a:cs typeface="Calibri"/>
              </a:rPr>
              <a:t>одном</a:t>
            </a:r>
            <a:r>
              <a:rPr sz="1800" spc="-2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слове?</a:t>
            </a:r>
            <a:r>
              <a:rPr sz="1800" dirty="0">
                <a:latin typeface="Calibri"/>
                <a:cs typeface="Calibri"/>
              </a:rPr>
              <a:t> (7 кл., зад.2)</a:t>
            </a:r>
            <a:endParaRPr sz="1800">
              <a:latin typeface="Calibri"/>
              <a:cs typeface="Calibri"/>
            </a:endParaRPr>
          </a:p>
          <a:p>
            <a:pPr marL="12700" marR="304800">
              <a:lnSpc>
                <a:spcPct val="100000"/>
              </a:lnSpc>
              <a:buSzPct val="94444"/>
              <a:buFont typeface="Wingdings"/>
              <a:buChar char=""/>
              <a:tabLst>
                <a:tab pos="193040" algn="l"/>
              </a:tabLst>
            </a:pPr>
            <a:r>
              <a:rPr sz="1800" spc="-10" dirty="0">
                <a:latin typeface="Calibri"/>
                <a:cs typeface="Calibri"/>
              </a:rPr>
              <a:t>Что </a:t>
            </a:r>
            <a:r>
              <a:rPr sz="1800" dirty="0">
                <a:latin typeface="Calibri"/>
                <a:cs typeface="Calibri"/>
              </a:rPr>
              <a:t>нужно </a:t>
            </a:r>
            <a:r>
              <a:rPr sz="1800" spc="-10" dirty="0">
                <a:latin typeface="Calibri"/>
                <a:cs typeface="Calibri"/>
              </a:rPr>
              <a:t>делать, </a:t>
            </a:r>
            <a:r>
              <a:rPr sz="1800" spc="-5" dirty="0">
                <a:latin typeface="Calibri"/>
                <a:cs typeface="Calibri"/>
              </a:rPr>
              <a:t>чтобы </a:t>
            </a:r>
            <a:r>
              <a:rPr sz="1800" dirty="0">
                <a:latin typeface="Calibri"/>
                <a:cs typeface="Calibri"/>
              </a:rPr>
              <a:t>найти слово, в </a:t>
            </a:r>
            <a:r>
              <a:rPr sz="1800" spc="-10" dirty="0">
                <a:latin typeface="Calibri"/>
                <a:cs typeface="Calibri"/>
              </a:rPr>
              <a:t>котором 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количество</a:t>
            </a:r>
            <a:r>
              <a:rPr sz="1800" spc="-4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букв</a:t>
            </a:r>
            <a:r>
              <a:rPr sz="1800" spc="3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и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звуков</a:t>
            </a:r>
            <a:r>
              <a:rPr sz="1800" spc="-4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не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совпадает?</a:t>
            </a:r>
            <a:r>
              <a:rPr sz="1800" spc="-2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(6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кл.,</a:t>
            </a:r>
            <a:r>
              <a:rPr sz="1800" spc="-1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зад.3)</a:t>
            </a:r>
            <a:endParaRPr sz="1800">
              <a:latin typeface="Calibri"/>
              <a:cs typeface="Calibri"/>
            </a:endParaRPr>
          </a:p>
          <a:p>
            <a:pPr marL="193040" indent="-180975">
              <a:lnSpc>
                <a:spcPct val="100000"/>
              </a:lnSpc>
              <a:spcBef>
                <a:spcPts val="5"/>
              </a:spcBef>
              <a:buSzPct val="94444"/>
              <a:buFont typeface="Wingdings"/>
              <a:buChar char=""/>
              <a:tabLst>
                <a:tab pos="193675" algn="l"/>
              </a:tabLst>
            </a:pPr>
            <a:r>
              <a:rPr sz="1800" dirty="0">
                <a:latin typeface="Calibri"/>
                <a:cs typeface="Calibri"/>
              </a:rPr>
              <a:t>Как</a:t>
            </a:r>
            <a:r>
              <a:rPr sz="1800" spc="-4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надо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рассуждать,</a:t>
            </a:r>
            <a:r>
              <a:rPr sz="1800" spc="-2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чтобы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правильно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определить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800" dirty="0">
                <a:latin typeface="Calibri"/>
                <a:cs typeface="Calibri"/>
              </a:rPr>
              <a:t>тип</a:t>
            </a:r>
            <a:r>
              <a:rPr sz="1800" spc="-4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односоставного</a:t>
            </a:r>
            <a:r>
              <a:rPr sz="1800" spc="-5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предложения? </a:t>
            </a:r>
            <a:r>
              <a:rPr sz="1800" dirty="0">
                <a:latin typeface="Calibri"/>
                <a:cs typeface="Calibri"/>
              </a:rPr>
              <a:t>(8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кл.,зад.13)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800" dirty="0">
                <a:latin typeface="Wingdings"/>
                <a:cs typeface="Wingdings"/>
              </a:rPr>
              <a:t></a:t>
            </a:r>
            <a:r>
              <a:rPr sz="1800" dirty="0">
                <a:latin typeface="Calibri"/>
                <a:cs typeface="Calibri"/>
              </a:rPr>
              <a:t>…</a:t>
            </a:r>
            <a:endParaRPr sz="1800">
              <a:latin typeface="Calibri"/>
              <a:cs typeface="Calibri"/>
            </a:endParaRPr>
          </a:p>
        </p:txBody>
      </p:sp>
      <p:pic>
        <p:nvPicPr>
          <p:cNvPr id="17" name="object 17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777240" y="1344167"/>
            <a:ext cx="7008876" cy="672084"/>
          </a:xfrm>
          <a:prstGeom prst="rect">
            <a:avLst/>
          </a:prstGeom>
        </p:spPr>
      </p:pic>
      <p:sp>
        <p:nvSpPr>
          <p:cNvPr id="18" name="object 18"/>
          <p:cNvSpPr txBox="1"/>
          <p:nvPr/>
        </p:nvSpPr>
        <p:spPr>
          <a:xfrm>
            <a:off x="1781048" y="1503425"/>
            <a:ext cx="5570855" cy="32956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2000" b="1" spc="-15" dirty="0">
                <a:solidFill>
                  <a:srgbClr val="001F5F"/>
                </a:solidFill>
                <a:latin typeface="Calibri"/>
                <a:cs typeface="Calibri"/>
              </a:rPr>
              <a:t>ЛИНГВИСТИЧЕСКАЯ</a:t>
            </a:r>
            <a:r>
              <a:rPr sz="2000" b="1" spc="6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000" b="1" spc="-15" dirty="0">
                <a:solidFill>
                  <a:srgbClr val="001F5F"/>
                </a:solidFill>
                <a:latin typeface="Calibri"/>
                <a:cs typeface="Calibri"/>
              </a:rPr>
              <a:t>КОМПЕТЕНЦИЯ</a:t>
            </a:r>
            <a:r>
              <a:rPr sz="2000" b="1" spc="5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000" b="1" spc="-10" dirty="0">
                <a:solidFill>
                  <a:srgbClr val="001F5F"/>
                </a:solidFill>
                <a:latin typeface="Calibri"/>
                <a:cs typeface="Calibri"/>
              </a:rPr>
              <a:t>(предметная):</a:t>
            </a:r>
            <a:endParaRPr sz="2000">
              <a:latin typeface="Calibri"/>
              <a:cs typeface="Calibri"/>
            </a:endParaRPr>
          </a:p>
        </p:txBody>
      </p:sp>
      <p:grpSp>
        <p:nvGrpSpPr>
          <p:cNvPr id="19" name="object 19"/>
          <p:cNvGrpSpPr/>
          <p:nvPr/>
        </p:nvGrpSpPr>
        <p:grpSpPr>
          <a:xfrm>
            <a:off x="624611" y="1988832"/>
            <a:ext cx="7692390" cy="1440180"/>
            <a:chOff x="624611" y="1988832"/>
            <a:chExt cx="7692390" cy="1440180"/>
          </a:xfrm>
        </p:grpSpPr>
        <p:sp>
          <p:nvSpPr>
            <p:cNvPr id="20" name="object 20"/>
            <p:cNvSpPr/>
            <p:nvPr/>
          </p:nvSpPr>
          <p:spPr>
            <a:xfrm>
              <a:off x="624611" y="2780918"/>
              <a:ext cx="1774189" cy="648335"/>
            </a:xfrm>
            <a:custGeom>
              <a:avLst/>
              <a:gdLst/>
              <a:ahLst/>
              <a:cxnLst/>
              <a:rect l="l" t="t" r="r" b="b"/>
              <a:pathLst>
                <a:path w="1774189" h="648335">
                  <a:moveTo>
                    <a:pt x="117906" y="547116"/>
                  </a:moveTo>
                  <a:lnTo>
                    <a:pt x="115862" y="539242"/>
                  </a:lnTo>
                  <a:lnTo>
                    <a:pt x="109804" y="535813"/>
                  </a:lnTo>
                  <a:lnTo>
                    <a:pt x="103746" y="532257"/>
                  </a:lnTo>
                  <a:lnTo>
                    <a:pt x="95973" y="534289"/>
                  </a:lnTo>
                  <a:lnTo>
                    <a:pt x="71653" y="575995"/>
                  </a:lnTo>
                  <a:lnTo>
                    <a:pt x="71653" y="0"/>
                  </a:lnTo>
                  <a:lnTo>
                    <a:pt x="46253" y="0"/>
                  </a:lnTo>
                  <a:lnTo>
                    <a:pt x="46253" y="576008"/>
                  </a:lnTo>
                  <a:lnTo>
                    <a:pt x="46253" y="622935"/>
                  </a:lnTo>
                  <a:lnTo>
                    <a:pt x="46240" y="575995"/>
                  </a:lnTo>
                  <a:lnTo>
                    <a:pt x="25476" y="540385"/>
                  </a:lnTo>
                  <a:lnTo>
                    <a:pt x="21945" y="534289"/>
                  </a:lnTo>
                  <a:lnTo>
                    <a:pt x="14160" y="532257"/>
                  </a:lnTo>
                  <a:lnTo>
                    <a:pt x="8102" y="535813"/>
                  </a:lnTo>
                  <a:lnTo>
                    <a:pt x="2044" y="539242"/>
                  </a:lnTo>
                  <a:lnTo>
                    <a:pt x="0" y="547116"/>
                  </a:lnTo>
                  <a:lnTo>
                    <a:pt x="3530" y="553085"/>
                  </a:lnTo>
                  <a:lnTo>
                    <a:pt x="58953" y="648081"/>
                  </a:lnTo>
                  <a:lnTo>
                    <a:pt x="73621" y="622935"/>
                  </a:lnTo>
                  <a:lnTo>
                    <a:pt x="114376" y="553085"/>
                  </a:lnTo>
                  <a:lnTo>
                    <a:pt x="117906" y="547116"/>
                  </a:lnTo>
                  <a:close/>
                </a:path>
                <a:path w="1774189" h="648335">
                  <a:moveTo>
                    <a:pt x="982065" y="547116"/>
                  </a:moveTo>
                  <a:lnTo>
                    <a:pt x="979906" y="539242"/>
                  </a:lnTo>
                  <a:lnTo>
                    <a:pt x="967841" y="532257"/>
                  </a:lnTo>
                  <a:lnTo>
                    <a:pt x="960094" y="534289"/>
                  </a:lnTo>
                  <a:lnTo>
                    <a:pt x="935710" y="576097"/>
                  </a:lnTo>
                  <a:lnTo>
                    <a:pt x="935710" y="0"/>
                  </a:lnTo>
                  <a:lnTo>
                    <a:pt x="910310" y="0"/>
                  </a:lnTo>
                  <a:lnTo>
                    <a:pt x="910310" y="575881"/>
                  </a:lnTo>
                  <a:lnTo>
                    <a:pt x="886053" y="534289"/>
                  </a:lnTo>
                  <a:lnTo>
                    <a:pt x="878306" y="532257"/>
                  </a:lnTo>
                  <a:lnTo>
                    <a:pt x="872210" y="535813"/>
                  </a:lnTo>
                  <a:lnTo>
                    <a:pt x="866114" y="539242"/>
                  </a:lnTo>
                  <a:lnTo>
                    <a:pt x="864082" y="547116"/>
                  </a:lnTo>
                  <a:lnTo>
                    <a:pt x="867638" y="553085"/>
                  </a:lnTo>
                  <a:lnTo>
                    <a:pt x="923010" y="648081"/>
                  </a:lnTo>
                  <a:lnTo>
                    <a:pt x="937691" y="622935"/>
                  </a:lnTo>
                  <a:lnTo>
                    <a:pt x="978509" y="553085"/>
                  </a:lnTo>
                  <a:lnTo>
                    <a:pt x="982065" y="547116"/>
                  </a:lnTo>
                  <a:close/>
                </a:path>
                <a:path w="1774189" h="648335">
                  <a:moveTo>
                    <a:pt x="1774037" y="547116"/>
                  </a:moveTo>
                  <a:lnTo>
                    <a:pt x="1772005" y="539242"/>
                  </a:lnTo>
                  <a:lnTo>
                    <a:pt x="1759940" y="532257"/>
                  </a:lnTo>
                  <a:lnTo>
                    <a:pt x="1752193" y="534289"/>
                  </a:lnTo>
                  <a:lnTo>
                    <a:pt x="1727809" y="576097"/>
                  </a:lnTo>
                  <a:lnTo>
                    <a:pt x="1727809" y="0"/>
                  </a:lnTo>
                  <a:lnTo>
                    <a:pt x="1702409" y="0"/>
                  </a:lnTo>
                  <a:lnTo>
                    <a:pt x="1702409" y="575881"/>
                  </a:lnTo>
                  <a:lnTo>
                    <a:pt x="1678152" y="534289"/>
                  </a:lnTo>
                  <a:lnTo>
                    <a:pt x="1670405" y="532257"/>
                  </a:lnTo>
                  <a:lnTo>
                    <a:pt x="1664309" y="535813"/>
                  </a:lnTo>
                  <a:lnTo>
                    <a:pt x="1658213" y="539242"/>
                  </a:lnTo>
                  <a:lnTo>
                    <a:pt x="1656181" y="547116"/>
                  </a:lnTo>
                  <a:lnTo>
                    <a:pt x="1659737" y="553085"/>
                  </a:lnTo>
                  <a:lnTo>
                    <a:pt x="1715109" y="648081"/>
                  </a:lnTo>
                  <a:lnTo>
                    <a:pt x="1729790" y="622935"/>
                  </a:lnTo>
                  <a:lnTo>
                    <a:pt x="1770608" y="553085"/>
                  </a:lnTo>
                  <a:lnTo>
                    <a:pt x="1774037" y="547116"/>
                  </a:lnTo>
                  <a:close/>
                </a:path>
              </a:pathLst>
            </a:custGeom>
            <a:solidFill>
              <a:srgbClr val="001F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5062493" y="2780918"/>
              <a:ext cx="171450" cy="432434"/>
            </a:xfrm>
            <a:custGeom>
              <a:avLst/>
              <a:gdLst/>
              <a:ahLst/>
              <a:cxnLst/>
              <a:rect l="l" t="t" r="r" b="b"/>
              <a:pathLst>
                <a:path w="171450" h="432435">
                  <a:moveTo>
                    <a:pt x="23745" y="261620"/>
                  </a:moveTo>
                  <a:lnTo>
                    <a:pt x="14977" y="261620"/>
                  </a:lnTo>
                  <a:lnTo>
                    <a:pt x="9251" y="263525"/>
                  </a:lnTo>
                  <a:lnTo>
                    <a:pt x="3643" y="268577"/>
                  </a:lnTo>
                  <a:lnTo>
                    <a:pt x="488" y="275177"/>
                  </a:lnTo>
                  <a:lnTo>
                    <a:pt x="0" y="282491"/>
                  </a:lnTo>
                  <a:lnTo>
                    <a:pt x="2393" y="289686"/>
                  </a:lnTo>
                  <a:lnTo>
                    <a:pt x="85578" y="432180"/>
                  </a:lnTo>
                  <a:lnTo>
                    <a:pt x="107638" y="394334"/>
                  </a:lnTo>
                  <a:lnTo>
                    <a:pt x="66528" y="394334"/>
                  </a:lnTo>
                  <a:lnTo>
                    <a:pt x="66528" y="323940"/>
                  </a:lnTo>
                  <a:lnTo>
                    <a:pt x="35286" y="270382"/>
                  </a:lnTo>
                  <a:lnTo>
                    <a:pt x="30307" y="264775"/>
                  </a:lnTo>
                  <a:lnTo>
                    <a:pt x="23745" y="261620"/>
                  </a:lnTo>
                  <a:close/>
                </a:path>
                <a:path w="171450" h="432435">
                  <a:moveTo>
                    <a:pt x="66528" y="323940"/>
                  </a:moveTo>
                  <a:lnTo>
                    <a:pt x="66528" y="394334"/>
                  </a:lnTo>
                  <a:lnTo>
                    <a:pt x="104628" y="394334"/>
                  </a:lnTo>
                  <a:lnTo>
                    <a:pt x="104628" y="384682"/>
                  </a:lnTo>
                  <a:lnTo>
                    <a:pt x="69068" y="384682"/>
                  </a:lnTo>
                  <a:lnTo>
                    <a:pt x="85514" y="356488"/>
                  </a:lnTo>
                  <a:lnTo>
                    <a:pt x="66528" y="323940"/>
                  </a:lnTo>
                  <a:close/>
                </a:path>
                <a:path w="171450" h="432435">
                  <a:moveTo>
                    <a:pt x="154709" y="261131"/>
                  </a:moveTo>
                  <a:lnTo>
                    <a:pt x="147395" y="261620"/>
                  </a:lnTo>
                  <a:lnTo>
                    <a:pt x="140795" y="264775"/>
                  </a:lnTo>
                  <a:lnTo>
                    <a:pt x="135743" y="270382"/>
                  </a:lnTo>
                  <a:lnTo>
                    <a:pt x="104628" y="323722"/>
                  </a:lnTo>
                  <a:lnTo>
                    <a:pt x="104628" y="394334"/>
                  </a:lnTo>
                  <a:lnTo>
                    <a:pt x="107638" y="394334"/>
                  </a:lnTo>
                  <a:lnTo>
                    <a:pt x="168636" y="289686"/>
                  </a:lnTo>
                  <a:lnTo>
                    <a:pt x="171102" y="282491"/>
                  </a:lnTo>
                  <a:lnTo>
                    <a:pt x="170652" y="275177"/>
                  </a:lnTo>
                  <a:lnTo>
                    <a:pt x="167511" y="268577"/>
                  </a:lnTo>
                  <a:lnTo>
                    <a:pt x="161905" y="263525"/>
                  </a:lnTo>
                  <a:lnTo>
                    <a:pt x="154709" y="261131"/>
                  </a:lnTo>
                  <a:close/>
                </a:path>
                <a:path w="171450" h="432435">
                  <a:moveTo>
                    <a:pt x="85514" y="356488"/>
                  </a:moveTo>
                  <a:lnTo>
                    <a:pt x="69068" y="384682"/>
                  </a:lnTo>
                  <a:lnTo>
                    <a:pt x="101961" y="384682"/>
                  </a:lnTo>
                  <a:lnTo>
                    <a:pt x="85514" y="356488"/>
                  </a:lnTo>
                  <a:close/>
                </a:path>
                <a:path w="171450" h="432435">
                  <a:moveTo>
                    <a:pt x="104628" y="323722"/>
                  </a:moveTo>
                  <a:lnTo>
                    <a:pt x="85514" y="356488"/>
                  </a:lnTo>
                  <a:lnTo>
                    <a:pt x="101961" y="384682"/>
                  </a:lnTo>
                  <a:lnTo>
                    <a:pt x="104628" y="384682"/>
                  </a:lnTo>
                  <a:lnTo>
                    <a:pt x="104628" y="323722"/>
                  </a:lnTo>
                  <a:close/>
                </a:path>
                <a:path w="171450" h="432435">
                  <a:moveTo>
                    <a:pt x="104628" y="0"/>
                  </a:moveTo>
                  <a:lnTo>
                    <a:pt x="66528" y="0"/>
                  </a:lnTo>
                  <a:lnTo>
                    <a:pt x="66528" y="323940"/>
                  </a:lnTo>
                  <a:lnTo>
                    <a:pt x="85514" y="356488"/>
                  </a:lnTo>
                  <a:lnTo>
                    <a:pt x="104628" y="323722"/>
                  </a:lnTo>
                  <a:lnTo>
                    <a:pt x="104628" y="0"/>
                  </a:lnTo>
                  <a:close/>
                </a:path>
                <a:path w="171450" h="432435">
                  <a:moveTo>
                    <a:pt x="16444" y="261131"/>
                  </a:moveTo>
                  <a:lnTo>
                    <a:pt x="23745" y="261620"/>
                  </a:lnTo>
                  <a:lnTo>
                    <a:pt x="14977" y="261620"/>
                  </a:lnTo>
                  <a:lnTo>
                    <a:pt x="16444" y="261131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2" name="object 22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7452359" y="1988832"/>
              <a:ext cx="864095" cy="108012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4552410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306324"/>
            <a:ext cx="8970645" cy="1760220"/>
            <a:chOff x="0" y="306324"/>
            <a:chExt cx="8970645" cy="176022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078991" y="1467612"/>
              <a:ext cx="7694676" cy="598932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0" y="306324"/>
              <a:ext cx="8970264" cy="1266443"/>
            </a:xfrm>
            <a:prstGeom prst="rect">
              <a:avLst/>
            </a:prstGeom>
          </p:spPr>
        </p:pic>
      </p:grpSp>
      <p:grpSp>
        <p:nvGrpSpPr>
          <p:cNvPr id="5" name="object 5"/>
          <p:cNvGrpSpPr/>
          <p:nvPr/>
        </p:nvGrpSpPr>
        <p:grpSpPr>
          <a:xfrm>
            <a:off x="77723" y="2272283"/>
            <a:ext cx="3127375" cy="737870"/>
            <a:chOff x="77723" y="2272283"/>
            <a:chExt cx="3127375" cy="737870"/>
          </a:xfrm>
        </p:grpSpPr>
        <p:pic>
          <p:nvPicPr>
            <p:cNvPr id="6" name="object 6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7723" y="2272283"/>
              <a:ext cx="3127247" cy="640079"/>
            </a:xfrm>
            <a:prstGeom prst="rect">
              <a:avLst/>
            </a:prstGeom>
          </p:spPr>
        </p:pic>
        <p:sp>
          <p:nvSpPr>
            <p:cNvPr id="7" name="object 7"/>
            <p:cNvSpPr/>
            <p:nvPr/>
          </p:nvSpPr>
          <p:spPr>
            <a:xfrm>
              <a:off x="971550" y="2697352"/>
              <a:ext cx="1080770" cy="312420"/>
            </a:xfrm>
            <a:custGeom>
              <a:avLst/>
              <a:gdLst/>
              <a:ahLst/>
              <a:cxnLst/>
              <a:rect l="l" t="t" r="r" b="b"/>
              <a:pathLst>
                <a:path w="1080770" h="312419">
                  <a:moveTo>
                    <a:pt x="1080262" y="299593"/>
                  </a:moveTo>
                  <a:lnTo>
                    <a:pt x="1078572" y="296164"/>
                  </a:lnTo>
                  <a:lnTo>
                    <a:pt x="1028827" y="194564"/>
                  </a:lnTo>
                  <a:lnTo>
                    <a:pt x="1021207" y="191897"/>
                  </a:lnTo>
                  <a:lnTo>
                    <a:pt x="1014984" y="194945"/>
                  </a:lnTo>
                  <a:lnTo>
                    <a:pt x="1008634" y="198120"/>
                  </a:lnTo>
                  <a:lnTo>
                    <a:pt x="1005967" y="205613"/>
                  </a:lnTo>
                  <a:lnTo>
                    <a:pt x="1009142" y="211963"/>
                  </a:lnTo>
                  <a:lnTo>
                    <a:pt x="1027277" y="249085"/>
                  </a:lnTo>
                  <a:lnTo>
                    <a:pt x="655193" y="1016"/>
                  </a:lnTo>
                  <a:lnTo>
                    <a:pt x="648144" y="11557"/>
                  </a:lnTo>
                  <a:lnTo>
                    <a:pt x="643001" y="0"/>
                  </a:lnTo>
                  <a:lnTo>
                    <a:pt x="60845" y="258660"/>
                  </a:lnTo>
                  <a:lnTo>
                    <a:pt x="89014" y="219583"/>
                  </a:lnTo>
                  <a:lnTo>
                    <a:pt x="87718" y="211582"/>
                  </a:lnTo>
                  <a:lnTo>
                    <a:pt x="76339" y="203454"/>
                  </a:lnTo>
                  <a:lnTo>
                    <a:pt x="68402" y="204724"/>
                  </a:lnTo>
                  <a:lnTo>
                    <a:pt x="0" y="299593"/>
                  </a:lnTo>
                  <a:lnTo>
                    <a:pt x="116293" y="312420"/>
                  </a:lnTo>
                  <a:lnTo>
                    <a:pt x="122567" y="307467"/>
                  </a:lnTo>
                  <a:lnTo>
                    <a:pt x="123278" y="300990"/>
                  </a:lnTo>
                  <a:lnTo>
                    <a:pt x="124104" y="293497"/>
                  </a:lnTo>
                  <a:lnTo>
                    <a:pt x="119075" y="287147"/>
                  </a:lnTo>
                  <a:lnTo>
                    <a:pt x="71170" y="281889"/>
                  </a:lnTo>
                  <a:lnTo>
                    <a:pt x="646887" y="25971"/>
                  </a:lnTo>
                  <a:lnTo>
                    <a:pt x="1013167" y="270154"/>
                  </a:lnTo>
                  <a:lnTo>
                    <a:pt x="971931" y="267716"/>
                  </a:lnTo>
                  <a:lnTo>
                    <a:pt x="964946" y="267208"/>
                  </a:lnTo>
                  <a:lnTo>
                    <a:pt x="958977" y="272542"/>
                  </a:lnTo>
                  <a:lnTo>
                    <a:pt x="958469" y="279654"/>
                  </a:lnTo>
                  <a:lnTo>
                    <a:pt x="958088" y="286639"/>
                  </a:lnTo>
                  <a:lnTo>
                    <a:pt x="963422" y="292608"/>
                  </a:lnTo>
                  <a:lnTo>
                    <a:pt x="1080262" y="299593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8" name="object 8"/>
          <p:cNvGrpSpPr/>
          <p:nvPr/>
        </p:nvGrpSpPr>
        <p:grpSpPr>
          <a:xfrm>
            <a:off x="3319271" y="2272283"/>
            <a:ext cx="4133215" cy="868680"/>
            <a:chOff x="3319271" y="2272283"/>
            <a:chExt cx="4133215" cy="868680"/>
          </a:xfrm>
        </p:grpSpPr>
        <p:pic>
          <p:nvPicPr>
            <p:cNvPr id="9" name="object 9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319271" y="2272283"/>
              <a:ext cx="4133087" cy="653795"/>
            </a:xfrm>
            <a:prstGeom prst="rect">
              <a:avLst/>
            </a:prstGeom>
          </p:spPr>
        </p:pic>
        <p:sp>
          <p:nvSpPr>
            <p:cNvPr id="10" name="object 10"/>
            <p:cNvSpPr/>
            <p:nvPr/>
          </p:nvSpPr>
          <p:spPr>
            <a:xfrm>
              <a:off x="5233161" y="2780918"/>
              <a:ext cx="118110" cy="360045"/>
            </a:xfrm>
            <a:custGeom>
              <a:avLst/>
              <a:gdLst/>
              <a:ahLst/>
              <a:cxnLst/>
              <a:rect l="l" t="t" r="r" b="b"/>
              <a:pathLst>
                <a:path w="118110" h="360044">
                  <a:moveTo>
                    <a:pt x="14097" y="244220"/>
                  </a:moveTo>
                  <a:lnTo>
                    <a:pt x="8127" y="247776"/>
                  </a:lnTo>
                  <a:lnTo>
                    <a:pt x="2032" y="251205"/>
                  </a:lnTo>
                  <a:lnTo>
                    <a:pt x="0" y="259079"/>
                  </a:lnTo>
                  <a:lnTo>
                    <a:pt x="3555" y="265048"/>
                  </a:lnTo>
                  <a:lnTo>
                    <a:pt x="58927" y="360044"/>
                  </a:lnTo>
                  <a:lnTo>
                    <a:pt x="73585" y="334898"/>
                  </a:lnTo>
                  <a:lnTo>
                    <a:pt x="46227" y="334898"/>
                  </a:lnTo>
                  <a:lnTo>
                    <a:pt x="46227" y="288054"/>
                  </a:lnTo>
                  <a:lnTo>
                    <a:pt x="21843" y="246252"/>
                  </a:lnTo>
                  <a:lnTo>
                    <a:pt x="14097" y="244220"/>
                  </a:lnTo>
                  <a:close/>
                </a:path>
                <a:path w="118110" h="360044">
                  <a:moveTo>
                    <a:pt x="46227" y="288054"/>
                  </a:moveTo>
                  <a:lnTo>
                    <a:pt x="46227" y="334898"/>
                  </a:lnTo>
                  <a:lnTo>
                    <a:pt x="71627" y="334898"/>
                  </a:lnTo>
                  <a:lnTo>
                    <a:pt x="71627" y="328548"/>
                  </a:lnTo>
                  <a:lnTo>
                    <a:pt x="48005" y="328548"/>
                  </a:lnTo>
                  <a:lnTo>
                    <a:pt x="58927" y="309825"/>
                  </a:lnTo>
                  <a:lnTo>
                    <a:pt x="46227" y="288054"/>
                  </a:lnTo>
                  <a:close/>
                </a:path>
                <a:path w="118110" h="360044">
                  <a:moveTo>
                    <a:pt x="103759" y="244220"/>
                  </a:moveTo>
                  <a:lnTo>
                    <a:pt x="95885" y="246252"/>
                  </a:lnTo>
                  <a:lnTo>
                    <a:pt x="92455" y="252348"/>
                  </a:lnTo>
                  <a:lnTo>
                    <a:pt x="71627" y="288054"/>
                  </a:lnTo>
                  <a:lnTo>
                    <a:pt x="71627" y="334898"/>
                  </a:lnTo>
                  <a:lnTo>
                    <a:pt x="73585" y="334898"/>
                  </a:lnTo>
                  <a:lnTo>
                    <a:pt x="114300" y="265048"/>
                  </a:lnTo>
                  <a:lnTo>
                    <a:pt x="117855" y="259079"/>
                  </a:lnTo>
                  <a:lnTo>
                    <a:pt x="115824" y="251205"/>
                  </a:lnTo>
                  <a:lnTo>
                    <a:pt x="109727" y="247776"/>
                  </a:lnTo>
                  <a:lnTo>
                    <a:pt x="103759" y="244220"/>
                  </a:lnTo>
                  <a:close/>
                </a:path>
                <a:path w="118110" h="360044">
                  <a:moveTo>
                    <a:pt x="58927" y="309825"/>
                  </a:moveTo>
                  <a:lnTo>
                    <a:pt x="48005" y="328548"/>
                  </a:lnTo>
                  <a:lnTo>
                    <a:pt x="69850" y="328548"/>
                  </a:lnTo>
                  <a:lnTo>
                    <a:pt x="58927" y="309825"/>
                  </a:lnTo>
                  <a:close/>
                </a:path>
                <a:path w="118110" h="360044">
                  <a:moveTo>
                    <a:pt x="71627" y="288054"/>
                  </a:moveTo>
                  <a:lnTo>
                    <a:pt x="58927" y="309825"/>
                  </a:lnTo>
                  <a:lnTo>
                    <a:pt x="69850" y="328548"/>
                  </a:lnTo>
                  <a:lnTo>
                    <a:pt x="71627" y="328548"/>
                  </a:lnTo>
                  <a:lnTo>
                    <a:pt x="71627" y="288054"/>
                  </a:lnTo>
                  <a:close/>
                </a:path>
                <a:path w="118110" h="360044">
                  <a:moveTo>
                    <a:pt x="71627" y="0"/>
                  </a:moveTo>
                  <a:lnTo>
                    <a:pt x="46227" y="0"/>
                  </a:lnTo>
                  <a:lnTo>
                    <a:pt x="46227" y="288054"/>
                  </a:lnTo>
                  <a:lnTo>
                    <a:pt x="58927" y="309825"/>
                  </a:lnTo>
                  <a:lnTo>
                    <a:pt x="71627" y="288054"/>
                  </a:lnTo>
                  <a:lnTo>
                    <a:pt x="71627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/>
          <p:nvPr/>
        </p:nvSpPr>
        <p:spPr>
          <a:xfrm>
            <a:off x="395541" y="3068916"/>
            <a:ext cx="1016000" cy="3528695"/>
          </a:xfrm>
          <a:custGeom>
            <a:avLst/>
            <a:gdLst/>
            <a:ahLst/>
            <a:cxnLst/>
            <a:rect l="l" t="t" r="r" b="b"/>
            <a:pathLst>
              <a:path w="1016000" h="3528695">
                <a:moveTo>
                  <a:pt x="1015657" y="0"/>
                </a:moveTo>
                <a:lnTo>
                  <a:pt x="0" y="0"/>
                </a:lnTo>
                <a:lnTo>
                  <a:pt x="0" y="3528441"/>
                </a:lnTo>
                <a:lnTo>
                  <a:pt x="1015657" y="3528441"/>
                </a:lnTo>
                <a:lnTo>
                  <a:pt x="1015657" y="0"/>
                </a:lnTo>
                <a:close/>
              </a:path>
            </a:pathLst>
          </a:custGeom>
          <a:solidFill>
            <a:srgbClr val="F9C09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516280" y="3147622"/>
            <a:ext cx="803275" cy="3380740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5080" algn="ctr">
              <a:lnSpc>
                <a:spcPts val="1810"/>
              </a:lnSpc>
            </a:pPr>
            <a:r>
              <a:rPr sz="1800" b="1" i="1" dirty="0">
                <a:latin typeface="Calibri"/>
                <a:cs typeface="Calibri"/>
              </a:rPr>
              <a:t>Функционально-</a:t>
            </a:r>
            <a:endParaRPr sz="1800">
              <a:latin typeface="Calibri"/>
              <a:cs typeface="Calibri"/>
            </a:endParaRPr>
          </a:p>
          <a:p>
            <a:pPr marL="12700" marR="5080" algn="ctr">
              <a:lnSpc>
                <a:spcPct val="100000"/>
              </a:lnSpc>
            </a:pPr>
            <a:r>
              <a:rPr sz="1800" b="1" i="1" spc="-5" dirty="0">
                <a:latin typeface="Calibri"/>
                <a:cs typeface="Calibri"/>
              </a:rPr>
              <a:t>стилистического использования </a:t>
            </a:r>
            <a:r>
              <a:rPr sz="1800" b="1" i="1" spc="-395" dirty="0">
                <a:latin typeface="Calibri"/>
                <a:cs typeface="Calibri"/>
              </a:rPr>
              <a:t> </a:t>
            </a:r>
            <a:r>
              <a:rPr sz="1800" b="1" i="1" spc="-15" dirty="0">
                <a:latin typeface="Calibri"/>
                <a:cs typeface="Calibri"/>
              </a:rPr>
              <a:t>языка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1979676" y="3068916"/>
            <a:ext cx="462280" cy="3528695"/>
          </a:xfrm>
          <a:custGeom>
            <a:avLst/>
            <a:gdLst/>
            <a:ahLst/>
            <a:cxnLst/>
            <a:rect l="l" t="t" r="r" b="b"/>
            <a:pathLst>
              <a:path w="462280" h="3528695">
                <a:moveTo>
                  <a:pt x="461670" y="0"/>
                </a:moveTo>
                <a:lnTo>
                  <a:pt x="0" y="0"/>
                </a:lnTo>
                <a:lnTo>
                  <a:pt x="0" y="3528441"/>
                </a:lnTo>
                <a:lnTo>
                  <a:pt x="461670" y="3528441"/>
                </a:lnTo>
                <a:lnTo>
                  <a:pt x="461670" y="0"/>
                </a:lnTo>
                <a:close/>
              </a:path>
            </a:pathLst>
          </a:custGeom>
          <a:solidFill>
            <a:srgbClr val="F9C09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2100986" y="3469426"/>
            <a:ext cx="254635" cy="2738755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1810"/>
              </a:lnSpc>
            </a:pPr>
            <a:r>
              <a:rPr sz="1800" b="1" i="1" spc="-20" dirty="0">
                <a:latin typeface="Calibri"/>
                <a:cs typeface="Calibri"/>
              </a:rPr>
              <a:t>Устной</a:t>
            </a:r>
            <a:r>
              <a:rPr sz="1800" b="1" i="1" spc="-50" dirty="0">
                <a:latin typeface="Calibri"/>
                <a:cs typeface="Calibri"/>
              </a:rPr>
              <a:t> </a:t>
            </a:r>
            <a:r>
              <a:rPr sz="1800" b="1" i="1" dirty="0">
                <a:latin typeface="Calibri"/>
                <a:cs typeface="Calibri"/>
              </a:rPr>
              <a:t>и письменной</a:t>
            </a:r>
            <a:r>
              <a:rPr sz="1800" b="1" i="1" spc="-50" dirty="0">
                <a:latin typeface="Calibri"/>
                <a:cs typeface="Calibri"/>
              </a:rPr>
              <a:t> </a:t>
            </a:r>
            <a:r>
              <a:rPr sz="1800" b="1" i="1" dirty="0">
                <a:latin typeface="Calibri"/>
                <a:cs typeface="Calibri"/>
              </a:rPr>
              <a:t>речи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635883" y="3284969"/>
            <a:ext cx="3672840" cy="369570"/>
          </a:xfrm>
          <a:prstGeom prst="rect">
            <a:avLst/>
          </a:prstGeom>
          <a:solidFill>
            <a:srgbClr val="DBEDF4"/>
          </a:solidFill>
        </p:spPr>
        <p:txBody>
          <a:bodyPr vert="horz" wrap="square" lIns="0" tIns="31750" rIns="0" bIns="0" rtlCol="0">
            <a:spAutoFit/>
          </a:bodyPr>
          <a:lstStyle/>
          <a:p>
            <a:pPr marL="629285">
              <a:lnSpc>
                <a:spcPct val="100000"/>
              </a:lnSpc>
              <a:spcBef>
                <a:spcPts val="250"/>
              </a:spcBef>
            </a:pPr>
            <a:r>
              <a:rPr sz="1800" b="1" dirty="0">
                <a:latin typeface="Calibri"/>
                <a:cs typeface="Calibri"/>
              </a:rPr>
              <a:t>О</a:t>
            </a:r>
            <a:r>
              <a:rPr sz="1800" b="1" spc="-10" dirty="0">
                <a:latin typeface="Calibri"/>
                <a:cs typeface="Calibri"/>
              </a:rPr>
              <a:t>р</a:t>
            </a:r>
            <a:r>
              <a:rPr sz="1800" b="1" spc="5" dirty="0">
                <a:latin typeface="Calibri"/>
                <a:cs typeface="Calibri"/>
              </a:rPr>
              <a:t>ф</a:t>
            </a:r>
            <a:r>
              <a:rPr sz="1800" b="1" spc="-10" dirty="0">
                <a:latin typeface="Calibri"/>
                <a:cs typeface="Calibri"/>
              </a:rPr>
              <a:t>о</a:t>
            </a:r>
            <a:r>
              <a:rPr sz="1800" b="1" dirty="0">
                <a:latin typeface="Calibri"/>
                <a:cs typeface="Calibri"/>
              </a:rPr>
              <a:t>эп</a:t>
            </a:r>
            <a:r>
              <a:rPr sz="1800" b="1" spc="5" dirty="0">
                <a:latin typeface="Calibri"/>
                <a:cs typeface="Calibri"/>
              </a:rPr>
              <a:t>ич</a:t>
            </a:r>
            <a:r>
              <a:rPr sz="1800" b="1" dirty="0">
                <a:latin typeface="Calibri"/>
                <a:cs typeface="Calibri"/>
              </a:rPr>
              <a:t>е</a:t>
            </a:r>
            <a:r>
              <a:rPr sz="1800" b="1" spc="-10" dirty="0">
                <a:latin typeface="Calibri"/>
                <a:cs typeface="Calibri"/>
              </a:rPr>
              <a:t>с</a:t>
            </a:r>
            <a:r>
              <a:rPr sz="1800" b="1" dirty="0">
                <a:latin typeface="Calibri"/>
                <a:cs typeface="Calibri"/>
              </a:rPr>
              <a:t>кие</a:t>
            </a:r>
            <a:r>
              <a:rPr sz="1800" b="1" spc="-90" dirty="0">
                <a:latin typeface="Calibri"/>
                <a:cs typeface="Calibri"/>
              </a:rPr>
              <a:t> </a:t>
            </a:r>
            <a:r>
              <a:rPr sz="1800" b="1" spc="-10" dirty="0">
                <a:latin typeface="Calibri"/>
                <a:cs typeface="Calibri"/>
              </a:rPr>
              <a:t>(</a:t>
            </a:r>
            <a:r>
              <a:rPr sz="1800" b="1" spc="15" dirty="0">
                <a:latin typeface="Calibri"/>
                <a:cs typeface="Calibri"/>
              </a:rPr>
              <a:t>5</a:t>
            </a:r>
            <a:r>
              <a:rPr sz="1800" b="1" dirty="0">
                <a:latin typeface="Calibri"/>
                <a:cs typeface="Calibri"/>
              </a:rPr>
              <a:t>-8</a:t>
            </a:r>
            <a:r>
              <a:rPr sz="1800" b="1" spc="20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к</a:t>
            </a:r>
            <a:r>
              <a:rPr sz="1800" b="1" spc="-15" dirty="0">
                <a:latin typeface="Calibri"/>
                <a:cs typeface="Calibri"/>
              </a:rPr>
              <a:t>л</a:t>
            </a:r>
            <a:r>
              <a:rPr sz="1800" b="1" spc="-5" dirty="0">
                <a:latin typeface="Calibri"/>
                <a:cs typeface="Calibri"/>
              </a:rPr>
              <a:t>.)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707891" y="3933050"/>
            <a:ext cx="3600450" cy="369570"/>
          </a:xfrm>
          <a:prstGeom prst="rect">
            <a:avLst/>
          </a:prstGeom>
          <a:solidFill>
            <a:srgbClr val="DBEDF4"/>
          </a:solidFill>
        </p:spPr>
        <p:txBody>
          <a:bodyPr vert="horz" wrap="square" lIns="0" tIns="32384" rIns="0" bIns="0" rtlCol="0">
            <a:spAutoFit/>
          </a:bodyPr>
          <a:lstStyle/>
          <a:p>
            <a:pPr marL="748665">
              <a:lnSpc>
                <a:spcPct val="100000"/>
              </a:lnSpc>
              <a:spcBef>
                <a:spcPts val="254"/>
              </a:spcBef>
            </a:pPr>
            <a:r>
              <a:rPr sz="1800" b="1" spc="-5" dirty="0">
                <a:latin typeface="Calibri"/>
                <a:cs typeface="Calibri"/>
              </a:rPr>
              <a:t>Лексические</a:t>
            </a:r>
            <a:r>
              <a:rPr sz="1800" b="1" spc="-80" dirty="0">
                <a:latin typeface="Calibri"/>
                <a:cs typeface="Calibri"/>
              </a:rPr>
              <a:t> </a:t>
            </a:r>
            <a:r>
              <a:rPr sz="1800" b="1" spc="-5" dirty="0">
                <a:latin typeface="Calibri"/>
                <a:cs typeface="Calibri"/>
              </a:rPr>
              <a:t>(5-8</a:t>
            </a:r>
            <a:r>
              <a:rPr sz="1800" b="1" dirty="0">
                <a:latin typeface="Calibri"/>
                <a:cs typeface="Calibri"/>
              </a:rPr>
              <a:t> </a:t>
            </a:r>
            <a:r>
              <a:rPr sz="1800" b="1" spc="-10" dirty="0">
                <a:latin typeface="Calibri"/>
                <a:cs typeface="Calibri"/>
              </a:rPr>
              <a:t>кл.)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707891" y="4581131"/>
            <a:ext cx="3600450" cy="369570"/>
          </a:xfrm>
          <a:prstGeom prst="rect">
            <a:avLst/>
          </a:prstGeom>
          <a:solidFill>
            <a:srgbClr val="DBEDF4"/>
          </a:solidFill>
        </p:spPr>
        <p:txBody>
          <a:bodyPr vert="horz" wrap="square" lIns="0" tIns="32384" rIns="0" bIns="0" rtlCol="0">
            <a:spAutoFit/>
          </a:bodyPr>
          <a:lstStyle/>
          <a:p>
            <a:pPr marL="5080" algn="ctr">
              <a:lnSpc>
                <a:spcPct val="100000"/>
              </a:lnSpc>
              <a:spcBef>
                <a:spcPts val="254"/>
              </a:spcBef>
            </a:pPr>
            <a:r>
              <a:rPr sz="1800" b="1" spc="-10" dirty="0">
                <a:latin typeface="Calibri"/>
                <a:cs typeface="Calibri"/>
              </a:rPr>
              <a:t>Грамматические</a:t>
            </a:r>
            <a:r>
              <a:rPr sz="1800" b="1" spc="315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(6-8</a:t>
            </a:r>
            <a:r>
              <a:rPr sz="1800" b="1" spc="-15" dirty="0">
                <a:latin typeface="Calibri"/>
                <a:cs typeface="Calibri"/>
              </a:rPr>
              <a:t> </a:t>
            </a:r>
            <a:r>
              <a:rPr sz="1800" b="1" spc="-10" dirty="0">
                <a:latin typeface="Calibri"/>
                <a:cs typeface="Calibri"/>
              </a:rPr>
              <a:t>кл.)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707891" y="5229199"/>
            <a:ext cx="3600450" cy="369570"/>
          </a:xfrm>
          <a:prstGeom prst="rect">
            <a:avLst/>
          </a:prstGeom>
          <a:solidFill>
            <a:srgbClr val="DBEDF4"/>
          </a:solidFill>
        </p:spPr>
        <p:txBody>
          <a:bodyPr vert="horz" wrap="square" lIns="0" tIns="33019" rIns="0" bIns="0" rtlCol="0">
            <a:spAutoFit/>
          </a:bodyPr>
          <a:lstStyle/>
          <a:p>
            <a:pPr marL="596265">
              <a:lnSpc>
                <a:spcPct val="100000"/>
              </a:lnSpc>
              <a:spcBef>
                <a:spcPts val="259"/>
              </a:spcBef>
            </a:pPr>
            <a:r>
              <a:rPr sz="1800" b="1" spc="-5" dirty="0">
                <a:latin typeface="Calibri"/>
                <a:cs typeface="Calibri"/>
              </a:rPr>
              <a:t>Стилистические</a:t>
            </a:r>
            <a:r>
              <a:rPr sz="1800" b="1" spc="-80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(5-8 </a:t>
            </a:r>
            <a:r>
              <a:rPr sz="1800" b="1" spc="-10" dirty="0">
                <a:latin typeface="Calibri"/>
                <a:cs typeface="Calibri"/>
              </a:rPr>
              <a:t>кл.)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707891" y="5877280"/>
            <a:ext cx="3528695" cy="369570"/>
          </a:xfrm>
          <a:prstGeom prst="rect">
            <a:avLst/>
          </a:prstGeom>
          <a:solidFill>
            <a:srgbClr val="DBEDF4"/>
          </a:solidFill>
        </p:spPr>
        <p:txBody>
          <a:bodyPr vert="horz" wrap="square" lIns="0" tIns="33020" rIns="0" bIns="0" rtlCol="0">
            <a:spAutoFit/>
          </a:bodyPr>
          <a:lstStyle/>
          <a:p>
            <a:pPr marL="638175">
              <a:lnSpc>
                <a:spcPct val="100000"/>
              </a:lnSpc>
              <a:spcBef>
                <a:spcPts val="260"/>
              </a:spcBef>
            </a:pPr>
            <a:r>
              <a:rPr sz="1800" b="1" spc="-10" dirty="0">
                <a:latin typeface="Calibri"/>
                <a:cs typeface="Calibri"/>
              </a:rPr>
              <a:t>Правописные</a:t>
            </a:r>
            <a:r>
              <a:rPr sz="1800" b="1" spc="5" dirty="0">
                <a:latin typeface="Calibri"/>
                <a:cs typeface="Calibri"/>
              </a:rPr>
              <a:t> </a:t>
            </a:r>
            <a:r>
              <a:rPr sz="1800" b="1" spc="-5" dirty="0">
                <a:latin typeface="Calibri"/>
                <a:cs typeface="Calibri"/>
              </a:rPr>
              <a:t>(5-8</a:t>
            </a:r>
            <a:r>
              <a:rPr sz="1800" b="1" spc="15" dirty="0">
                <a:latin typeface="Calibri"/>
                <a:cs typeface="Calibri"/>
              </a:rPr>
              <a:t> </a:t>
            </a:r>
            <a:r>
              <a:rPr sz="1800" b="1" spc="-10" dirty="0">
                <a:latin typeface="Calibri"/>
                <a:cs typeface="Calibri"/>
              </a:rPr>
              <a:t>кл.)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2431161" y="3429000"/>
            <a:ext cx="1132840" cy="2664460"/>
          </a:xfrm>
          <a:custGeom>
            <a:avLst/>
            <a:gdLst/>
            <a:ahLst/>
            <a:cxnLst/>
            <a:rect l="l" t="t" r="r" b="b"/>
            <a:pathLst>
              <a:path w="1132839" h="2664460">
                <a:moveTo>
                  <a:pt x="1132840" y="1368171"/>
                </a:moveTo>
                <a:lnTo>
                  <a:pt x="1110754" y="1356233"/>
                </a:lnTo>
                <a:lnTo>
                  <a:pt x="1036066" y="1315847"/>
                </a:lnTo>
                <a:lnTo>
                  <a:pt x="1029843" y="1312418"/>
                </a:lnTo>
                <a:lnTo>
                  <a:pt x="1022223" y="1314704"/>
                </a:lnTo>
                <a:lnTo>
                  <a:pt x="1018794" y="1320927"/>
                </a:lnTo>
                <a:lnTo>
                  <a:pt x="1015492" y="1327150"/>
                </a:lnTo>
                <a:lnTo>
                  <a:pt x="1017778" y="1334770"/>
                </a:lnTo>
                <a:lnTo>
                  <a:pt x="1024001" y="1338199"/>
                </a:lnTo>
                <a:lnTo>
                  <a:pt x="1060170" y="1357744"/>
                </a:lnTo>
                <a:lnTo>
                  <a:pt x="58051" y="1389875"/>
                </a:lnTo>
                <a:lnTo>
                  <a:pt x="1077785" y="768388"/>
                </a:lnTo>
                <a:lnTo>
                  <a:pt x="1054862" y="810895"/>
                </a:lnTo>
                <a:lnTo>
                  <a:pt x="1057148" y="818642"/>
                </a:lnTo>
                <a:lnTo>
                  <a:pt x="1063244" y="821944"/>
                </a:lnTo>
                <a:lnTo>
                  <a:pt x="1069467" y="825246"/>
                </a:lnTo>
                <a:lnTo>
                  <a:pt x="1077214" y="822960"/>
                </a:lnTo>
                <a:lnTo>
                  <a:pt x="1131468" y="722376"/>
                </a:lnTo>
                <a:lnTo>
                  <a:pt x="1132713" y="720090"/>
                </a:lnTo>
                <a:lnTo>
                  <a:pt x="1015746" y="722249"/>
                </a:lnTo>
                <a:lnTo>
                  <a:pt x="1010158" y="728091"/>
                </a:lnTo>
                <a:lnTo>
                  <a:pt x="1010412" y="735076"/>
                </a:lnTo>
                <a:lnTo>
                  <a:pt x="1010539" y="742061"/>
                </a:lnTo>
                <a:lnTo>
                  <a:pt x="1016254" y="747649"/>
                </a:lnTo>
                <a:lnTo>
                  <a:pt x="1064641" y="746747"/>
                </a:lnTo>
                <a:lnTo>
                  <a:pt x="59905" y="1358976"/>
                </a:lnTo>
                <a:lnTo>
                  <a:pt x="1027658" y="65405"/>
                </a:lnTo>
                <a:lnTo>
                  <a:pt x="1022985" y="106299"/>
                </a:lnTo>
                <a:lnTo>
                  <a:pt x="1022223" y="113296"/>
                </a:lnTo>
                <a:lnTo>
                  <a:pt x="1027176" y="119646"/>
                </a:lnTo>
                <a:lnTo>
                  <a:pt x="1041146" y="121170"/>
                </a:lnTo>
                <a:lnTo>
                  <a:pt x="1047369" y="116205"/>
                </a:lnTo>
                <a:lnTo>
                  <a:pt x="1048258" y="109232"/>
                </a:lnTo>
                <a:lnTo>
                  <a:pt x="1059268" y="12573"/>
                </a:lnTo>
                <a:lnTo>
                  <a:pt x="1060704" y="0"/>
                </a:lnTo>
                <a:lnTo>
                  <a:pt x="953008" y="45593"/>
                </a:lnTo>
                <a:lnTo>
                  <a:pt x="949960" y="52959"/>
                </a:lnTo>
                <a:lnTo>
                  <a:pt x="952754" y="59436"/>
                </a:lnTo>
                <a:lnTo>
                  <a:pt x="955421" y="65913"/>
                </a:lnTo>
                <a:lnTo>
                  <a:pt x="962914" y="68961"/>
                </a:lnTo>
                <a:lnTo>
                  <a:pt x="1007313" y="50139"/>
                </a:lnTo>
                <a:lnTo>
                  <a:pt x="0" y="1396492"/>
                </a:lnTo>
                <a:lnTo>
                  <a:pt x="10033" y="1403985"/>
                </a:lnTo>
                <a:lnTo>
                  <a:pt x="10160" y="1404239"/>
                </a:lnTo>
                <a:lnTo>
                  <a:pt x="762" y="1412621"/>
                </a:lnTo>
                <a:lnTo>
                  <a:pt x="1075309" y="2618917"/>
                </a:lnTo>
                <a:lnTo>
                  <a:pt x="1029335" y="2603944"/>
                </a:lnTo>
                <a:lnTo>
                  <a:pt x="1022223" y="2607576"/>
                </a:lnTo>
                <a:lnTo>
                  <a:pt x="1017905" y="2620911"/>
                </a:lnTo>
                <a:lnTo>
                  <a:pt x="1021461" y="2628087"/>
                </a:lnTo>
                <a:lnTo>
                  <a:pt x="1132713" y="2664333"/>
                </a:lnTo>
                <a:lnTo>
                  <a:pt x="1130617" y="2653969"/>
                </a:lnTo>
                <a:lnTo>
                  <a:pt x="1109599" y="2549652"/>
                </a:lnTo>
                <a:lnTo>
                  <a:pt x="1102868" y="2545207"/>
                </a:lnTo>
                <a:lnTo>
                  <a:pt x="1089152" y="2547988"/>
                </a:lnTo>
                <a:lnTo>
                  <a:pt x="1084707" y="2554694"/>
                </a:lnTo>
                <a:lnTo>
                  <a:pt x="1094232" y="2602026"/>
                </a:lnTo>
                <a:lnTo>
                  <a:pt x="68199" y="1450200"/>
                </a:lnTo>
                <a:lnTo>
                  <a:pt x="1063218" y="1992845"/>
                </a:lnTo>
                <a:lnTo>
                  <a:pt x="1015111" y="1994281"/>
                </a:lnTo>
                <a:lnTo>
                  <a:pt x="1009523" y="2000123"/>
                </a:lnTo>
                <a:lnTo>
                  <a:pt x="1010031" y="2014093"/>
                </a:lnTo>
                <a:lnTo>
                  <a:pt x="1015873" y="2019681"/>
                </a:lnTo>
                <a:lnTo>
                  <a:pt x="1132840" y="2016252"/>
                </a:lnTo>
                <a:lnTo>
                  <a:pt x="1132293" y="2015363"/>
                </a:lnTo>
                <a:lnTo>
                  <a:pt x="1072261" y="1916049"/>
                </a:lnTo>
                <a:lnTo>
                  <a:pt x="1064514" y="1914144"/>
                </a:lnTo>
                <a:lnTo>
                  <a:pt x="1052449" y="1921383"/>
                </a:lnTo>
                <a:lnTo>
                  <a:pt x="1050544" y="1929257"/>
                </a:lnTo>
                <a:lnTo>
                  <a:pt x="1054100" y="1935226"/>
                </a:lnTo>
                <a:lnTo>
                  <a:pt x="1075448" y="1970519"/>
                </a:lnTo>
                <a:lnTo>
                  <a:pt x="57086" y="1415326"/>
                </a:lnTo>
                <a:lnTo>
                  <a:pt x="1061110" y="1383144"/>
                </a:lnTo>
                <a:lnTo>
                  <a:pt x="1026160" y="1405128"/>
                </a:lnTo>
                <a:lnTo>
                  <a:pt x="1020191" y="1408811"/>
                </a:lnTo>
                <a:lnTo>
                  <a:pt x="1018413" y="1416685"/>
                </a:lnTo>
                <a:lnTo>
                  <a:pt x="1022096" y="1422527"/>
                </a:lnTo>
                <a:lnTo>
                  <a:pt x="1025779" y="1428496"/>
                </a:lnTo>
                <a:lnTo>
                  <a:pt x="1033653" y="1430274"/>
                </a:lnTo>
                <a:lnTo>
                  <a:pt x="1132840" y="1368171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1601469" y="4381880"/>
            <a:ext cx="17780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latin typeface="Calibri"/>
                <a:cs typeface="Calibri"/>
              </a:rPr>
              <a:t>+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7308342" y="2924936"/>
            <a:ext cx="504190" cy="3744595"/>
          </a:xfrm>
          <a:custGeom>
            <a:avLst/>
            <a:gdLst/>
            <a:ahLst/>
            <a:cxnLst/>
            <a:rect l="l" t="t" r="r" b="b"/>
            <a:pathLst>
              <a:path w="504190" h="3744595">
                <a:moveTo>
                  <a:pt x="0" y="0"/>
                </a:moveTo>
                <a:lnTo>
                  <a:pt x="79654" y="2140"/>
                </a:lnTo>
                <a:lnTo>
                  <a:pt x="148823" y="8103"/>
                </a:lnTo>
                <a:lnTo>
                  <a:pt x="203362" y="17199"/>
                </a:lnTo>
                <a:lnTo>
                  <a:pt x="251967" y="42037"/>
                </a:lnTo>
                <a:lnTo>
                  <a:pt x="251967" y="1830196"/>
                </a:lnTo>
                <a:lnTo>
                  <a:pt x="264823" y="1843493"/>
                </a:lnTo>
                <a:lnTo>
                  <a:pt x="300618" y="1855034"/>
                </a:lnTo>
                <a:lnTo>
                  <a:pt x="355194" y="1864130"/>
                </a:lnTo>
                <a:lnTo>
                  <a:pt x="424395" y="1870093"/>
                </a:lnTo>
                <a:lnTo>
                  <a:pt x="504062" y="1872233"/>
                </a:lnTo>
                <a:lnTo>
                  <a:pt x="424395" y="1874374"/>
                </a:lnTo>
                <a:lnTo>
                  <a:pt x="355194" y="1880337"/>
                </a:lnTo>
                <a:lnTo>
                  <a:pt x="300618" y="1889433"/>
                </a:lnTo>
                <a:lnTo>
                  <a:pt x="264823" y="1900974"/>
                </a:lnTo>
                <a:lnTo>
                  <a:pt x="251967" y="1914270"/>
                </a:lnTo>
                <a:lnTo>
                  <a:pt x="251967" y="3702418"/>
                </a:lnTo>
                <a:lnTo>
                  <a:pt x="239125" y="3715696"/>
                </a:lnTo>
                <a:lnTo>
                  <a:pt x="203362" y="3727225"/>
                </a:lnTo>
                <a:lnTo>
                  <a:pt x="148823" y="3736316"/>
                </a:lnTo>
                <a:lnTo>
                  <a:pt x="79654" y="3742276"/>
                </a:lnTo>
                <a:lnTo>
                  <a:pt x="0" y="3744417"/>
                </a:lnTo>
              </a:path>
            </a:pathLst>
          </a:custGeom>
          <a:ln w="3810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8095615" y="2409226"/>
            <a:ext cx="604520" cy="3992879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algn="ctr">
              <a:lnSpc>
                <a:spcPts val="2380"/>
              </a:lnSpc>
            </a:pPr>
            <a:r>
              <a:rPr sz="1800" b="1" spc="-15" dirty="0">
                <a:solidFill>
                  <a:srgbClr val="001F5F"/>
                </a:solidFill>
                <a:latin typeface="Calibri"/>
                <a:cs typeface="Calibri"/>
              </a:rPr>
              <a:t>Определяют</a:t>
            </a:r>
            <a:r>
              <a:rPr sz="1800" b="1" spc="-3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libri"/>
                <a:cs typeface="Calibri"/>
              </a:rPr>
              <a:t>уровень</a:t>
            </a:r>
            <a:r>
              <a:rPr sz="2400" b="1" spc="-1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400" b="1" spc="-20" dirty="0">
                <a:solidFill>
                  <a:srgbClr val="001F5F"/>
                </a:solidFill>
                <a:latin typeface="Calibri"/>
                <a:cs typeface="Calibri"/>
              </a:rPr>
              <a:t>подготовки</a:t>
            </a:r>
            <a:endParaRPr sz="24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25"/>
              </a:spcBef>
            </a:pPr>
            <a:r>
              <a:rPr sz="1800" b="1" dirty="0">
                <a:solidFill>
                  <a:srgbClr val="001F5F"/>
                </a:solidFill>
                <a:latin typeface="Calibri"/>
                <a:cs typeface="Calibri"/>
              </a:rPr>
              <a:t>в</a:t>
            </a:r>
            <a:r>
              <a:rPr sz="1800" b="1" spc="-4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800" b="1" spc="-5" dirty="0">
                <a:solidFill>
                  <a:srgbClr val="001F5F"/>
                </a:solidFill>
                <a:latin typeface="Calibri"/>
                <a:cs typeface="Calibri"/>
              </a:rPr>
              <a:t>овладении</a:t>
            </a:r>
            <a:r>
              <a:rPr sz="1800" b="1" spc="-2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800" b="1" spc="-10" dirty="0">
                <a:solidFill>
                  <a:srgbClr val="001F5F"/>
                </a:solidFill>
                <a:latin typeface="Calibri"/>
                <a:cs typeface="Calibri"/>
              </a:rPr>
              <a:t>языковым</a:t>
            </a:r>
            <a:r>
              <a:rPr sz="1800" b="1" spc="1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800" b="1" spc="-5" dirty="0">
                <a:solidFill>
                  <a:srgbClr val="001F5F"/>
                </a:solidFill>
                <a:latin typeface="Calibri"/>
                <a:cs typeface="Calibri"/>
              </a:rPr>
              <a:t>материалом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586536" y="350646"/>
            <a:ext cx="8041005" cy="2245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1800" b="1" spc="-10" dirty="0">
                <a:solidFill>
                  <a:srgbClr val="001F5F"/>
                </a:solidFill>
                <a:latin typeface="Calibri"/>
                <a:cs typeface="Calibri"/>
              </a:rPr>
              <a:t>Диагностика</a:t>
            </a:r>
            <a:r>
              <a:rPr sz="1800" b="1" spc="-2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800" b="1" spc="-10" dirty="0">
                <a:solidFill>
                  <a:srgbClr val="001F5F"/>
                </a:solidFill>
                <a:latin typeface="Calibri"/>
                <a:cs typeface="Calibri"/>
              </a:rPr>
              <a:t>достижений</a:t>
            </a:r>
            <a:r>
              <a:rPr sz="1800" b="1" spc="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800" b="1" spc="-5" dirty="0">
                <a:solidFill>
                  <a:srgbClr val="001F5F"/>
                </a:solidFill>
                <a:latin typeface="Calibri"/>
                <a:cs typeface="Calibri"/>
              </a:rPr>
              <a:t>предметных </a:t>
            </a:r>
            <a:r>
              <a:rPr sz="1800" b="1" dirty="0">
                <a:solidFill>
                  <a:srgbClr val="001F5F"/>
                </a:solidFill>
                <a:latin typeface="Calibri"/>
                <a:cs typeface="Calibri"/>
              </a:rPr>
              <a:t>и</a:t>
            </a:r>
            <a:r>
              <a:rPr sz="1800" b="1" spc="-1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800" b="1" spc="-5" dirty="0">
                <a:solidFill>
                  <a:srgbClr val="001F5F"/>
                </a:solidFill>
                <a:latin typeface="Calibri"/>
                <a:cs typeface="Calibri"/>
              </a:rPr>
              <a:t>метапредметных</a:t>
            </a:r>
            <a:r>
              <a:rPr sz="1800" b="1" spc="-3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800" b="1" spc="-20" dirty="0">
                <a:solidFill>
                  <a:srgbClr val="001F5F"/>
                </a:solidFill>
                <a:latin typeface="Calibri"/>
                <a:cs typeface="Calibri"/>
              </a:rPr>
              <a:t>результатов</a:t>
            </a:r>
            <a:r>
              <a:rPr sz="1800" b="1" spc="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800" b="1" spc="-5" dirty="0">
                <a:solidFill>
                  <a:srgbClr val="001F5F"/>
                </a:solidFill>
                <a:latin typeface="Calibri"/>
                <a:cs typeface="Calibri"/>
              </a:rPr>
              <a:t>обучения</a:t>
            </a:r>
            <a:endParaRPr sz="18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</a:pPr>
            <a:r>
              <a:rPr sz="1800" b="1" spc="-5" dirty="0">
                <a:solidFill>
                  <a:srgbClr val="FF0000"/>
                </a:solidFill>
                <a:latin typeface="Calibri"/>
                <a:cs typeface="Calibri"/>
              </a:rPr>
              <a:t>ВПР</a:t>
            </a:r>
            <a:r>
              <a:rPr sz="1800" b="1" spc="-1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800" b="1" spc="-5" dirty="0">
                <a:solidFill>
                  <a:srgbClr val="FF0000"/>
                </a:solidFill>
                <a:latin typeface="Calibri"/>
                <a:cs typeface="Calibri"/>
              </a:rPr>
              <a:t>по</a:t>
            </a:r>
            <a:r>
              <a:rPr sz="1800" b="1" spc="-15" dirty="0">
                <a:solidFill>
                  <a:srgbClr val="FF0000"/>
                </a:solidFill>
                <a:latin typeface="Calibri"/>
                <a:cs typeface="Calibri"/>
              </a:rPr>
              <a:t> русскому</a:t>
            </a:r>
            <a:r>
              <a:rPr sz="1800" b="1" spc="-2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800" b="1" spc="-5" dirty="0">
                <a:solidFill>
                  <a:srgbClr val="FF0000"/>
                </a:solidFill>
                <a:latin typeface="Calibri"/>
                <a:cs typeface="Calibri"/>
              </a:rPr>
              <a:t>языку</a:t>
            </a:r>
            <a:r>
              <a:rPr sz="1800" b="1" spc="3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800" b="1" spc="-5" dirty="0">
                <a:solidFill>
                  <a:srgbClr val="FF0000"/>
                </a:solidFill>
                <a:latin typeface="Calibri"/>
                <a:cs typeface="Calibri"/>
              </a:rPr>
              <a:t>проверяет уровень</a:t>
            </a:r>
            <a:r>
              <a:rPr sz="1800" b="1" spc="-2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800" b="1" spc="-5" dirty="0">
                <a:solidFill>
                  <a:srgbClr val="FF0000"/>
                </a:solidFill>
                <a:latin typeface="Calibri"/>
                <a:cs typeface="Calibri"/>
              </a:rPr>
              <a:t>сформированности</a:t>
            </a:r>
            <a:endParaRPr sz="1800">
              <a:latin typeface="Calibri"/>
              <a:cs typeface="Calibri"/>
            </a:endParaRPr>
          </a:p>
          <a:p>
            <a:pPr marL="635" algn="ctr">
              <a:lnSpc>
                <a:spcPct val="100000"/>
              </a:lnSpc>
            </a:pPr>
            <a:r>
              <a:rPr sz="1800" b="1" spc="-10" dirty="0">
                <a:solidFill>
                  <a:srgbClr val="FF0000"/>
                </a:solidFill>
                <a:latin typeface="Calibri"/>
                <a:cs typeface="Calibri"/>
              </a:rPr>
              <a:t>всех</a:t>
            </a:r>
            <a:r>
              <a:rPr sz="1800" b="1" spc="-3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800" b="1" spc="-5" dirty="0">
                <a:solidFill>
                  <a:srgbClr val="FF0000"/>
                </a:solidFill>
                <a:latin typeface="Calibri"/>
                <a:cs typeface="Calibri"/>
              </a:rPr>
              <a:t>видов</a:t>
            </a:r>
            <a:r>
              <a:rPr sz="1800" b="1" spc="-1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800" b="1" spc="-10" dirty="0">
                <a:solidFill>
                  <a:srgbClr val="FF0000"/>
                </a:solidFill>
                <a:latin typeface="Calibri"/>
                <a:cs typeface="Calibri"/>
              </a:rPr>
              <a:t>компетенций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550">
              <a:latin typeface="Calibri"/>
              <a:cs typeface="Calibri"/>
            </a:endParaRPr>
          </a:p>
          <a:p>
            <a:pPr marL="1241425">
              <a:lnSpc>
                <a:spcPct val="100000"/>
              </a:lnSpc>
            </a:pPr>
            <a:r>
              <a:rPr sz="2000" b="1" spc="-15" dirty="0">
                <a:solidFill>
                  <a:srgbClr val="001F5F"/>
                </a:solidFill>
                <a:latin typeface="Calibri"/>
                <a:cs typeface="Calibri"/>
              </a:rPr>
              <a:t>ЯЗЫКОВАЯ</a:t>
            </a:r>
            <a:r>
              <a:rPr sz="2000" b="1" spc="3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000" b="1" spc="-15" dirty="0">
                <a:solidFill>
                  <a:srgbClr val="001F5F"/>
                </a:solidFill>
                <a:latin typeface="Calibri"/>
                <a:cs typeface="Calibri"/>
              </a:rPr>
              <a:t>КОМПЕТЕНЦИЯ</a:t>
            </a:r>
            <a:r>
              <a:rPr sz="2000" b="1" spc="3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000" b="1" spc="-10" dirty="0">
                <a:solidFill>
                  <a:srgbClr val="001F5F"/>
                </a:solidFill>
                <a:latin typeface="Calibri"/>
                <a:cs typeface="Calibri"/>
              </a:rPr>
              <a:t>(предметная</a:t>
            </a:r>
            <a:r>
              <a:rPr sz="2000" b="1" spc="3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000" b="1" spc="-5" dirty="0">
                <a:solidFill>
                  <a:srgbClr val="001F5F"/>
                </a:solidFill>
                <a:latin typeface="Calibri"/>
                <a:cs typeface="Calibri"/>
              </a:rPr>
              <a:t>и</a:t>
            </a:r>
            <a:r>
              <a:rPr sz="2000" b="1" spc="2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000" b="1" spc="-15" dirty="0">
                <a:solidFill>
                  <a:srgbClr val="001F5F"/>
                </a:solidFill>
                <a:latin typeface="Calibri"/>
                <a:cs typeface="Calibri"/>
              </a:rPr>
              <a:t>метапредметная):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650">
              <a:latin typeface="Calibri"/>
              <a:cs typeface="Calibri"/>
            </a:endParaRPr>
          </a:p>
          <a:p>
            <a:pPr marL="562610">
              <a:lnSpc>
                <a:spcPct val="100000"/>
              </a:lnSpc>
              <a:spcBef>
                <a:spcPts val="5"/>
              </a:spcBef>
              <a:tabLst>
                <a:tab pos="3242945" algn="l"/>
              </a:tabLst>
            </a:pPr>
            <a:r>
              <a:rPr sz="1800" b="1" dirty="0">
                <a:latin typeface="Calibri"/>
                <a:cs typeface="Calibri"/>
              </a:rPr>
              <a:t>Знание</a:t>
            </a:r>
            <a:r>
              <a:rPr sz="1800" b="1" spc="-15" dirty="0">
                <a:latin typeface="Calibri"/>
                <a:cs typeface="Calibri"/>
              </a:rPr>
              <a:t> </a:t>
            </a:r>
            <a:r>
              <a:rPr sz="1800" b="1" spc="-10" dirty="0">
                <a:latin typeface="Calibri"/>
                <a:cs typeface="Calibri"/>
              </a:rPr>
              <a:t>норм	</a:t>
            </a:r>
            <a:r>
              <a:rPr sz="1800" b="1" spc="-15" dirty="0">
                <a:latin typeface="Calibri"/>
                <a:cs typeface="Calibri"/>
              </a:rPr>
              <a:t>Умения</a:t>
            </a:r>
            <a:r>
              <a:rPr sz="1800" b="1" spc="-65" dirty="0">
                <a:latin typeface="Calibri"/>
                <a:cs typeface="Calibri"/>
              </a:rPr>
              <a:t> </a:t>
            </a:r>
            <a:r>
              <a:rPr sz="1800" b="1" spc="-15" dirty="0">
                <a:latin typeface="Calibri"/>
                <a:cs typeface="Calibri"/>
              </a:rPr>
              <a:t>соблюдать</a:t>
            </a:r>
            <a:r>
              <a:rPr sz="1800" b="1" spc="50" dirty="0">
                <a:latin typeface="Calibri"/>
                <a:cs typeface="Calibri"/>
              </a:rPr>
              <a:t> </a:t>
            </a:r>
            <a:r>
              <a:rPr sz="1800" b="1" spc="-5" dirty="0">
                <a:latin typeface="Calibri"/>
                <a:cs typeface="Calibri"/>
              </a:rPr>
              <a:t>нормы</a:t>
            </a:r>
            <a:r>
              <a:rPr sz="1800" b="1" spc="409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в</a:t>
            </a:r>
            <a:r>
              <a:rPr sz="1800" b="1" spc="-5" dirty="0">
                <a:latin typeface="Calibri"/>
                <a:cs typeface="Calibri"/>
              </a:rPr>
              <a:t> речи</a:t>
            </a:r>
            <a:endParaRPr sz="180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131342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306324"/>
            <a:ext cx="8970645" cy="1856739"/>
            <a:chOff x="0" y="306324"/>
            <a:chExt cx="8970645" cy="1856739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197863" y="1517904"/>
              <a:ext cx="7031736" cy="644651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0" y="306324"/>
              <a:ext cx="8970264" cy="1266443"/>
            </a:xfrm>
            <a:prstGeom prst="rect">
              <a:avLst/>
            </a:prstGeom>
          </p:spPr>
        </p:pic>
      </p:grpSp>
      <p:sp>
        <p:nvSpPr>
          <p:cNvPr id="5" name="object 5"/>
          <p:cNvSpPr txBox="1"/>
          <p:nvPr/>
        </p:nvSpPr>
        <p:spPr>
          <a:xfrm>
            <a:off x="586536" y="350646"/>
            <a:ext cx="8041005" cy="16262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1800" b="1" spc="-10" dirty="0">
                <a:solidFill>
                  <a:srgbClr val="001F5F"/>
                </a:solidFill>
                <a:latin typeface="Calibri"/>
                <a:cs typeface="Calibri"/>
              </a:rPr>
              <a:t>Диагностика</a:t>
            </a:r>
            <a:r>
              <a:rPr sz="1800" b="1" spc="-2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800" b="1" spc="-10" dirty="0">
                <a:solidFill>
                  <a:srgbClr val="001F5F"/>
                </a:solidFill>
                <a:latin typeface="Calibri"/>
                <a:cs typeface="Calibri"/>
              </a:rPr>
              <a:t>достижений</a:t>
            </a:r>
            <a:r>
              <a:rPr sz="1800" b="1" spc="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800" b="1" spc="-5" dirty="0">
                <a:solidFill>
                  <a:srgbClr val="001F5F"/>
                </a:solidFill>
                <a:latin typeface="Calibri"/>
                <a:cs typeface="Calibri"/>
              </a:rPr>
              <a:t>предметных </a:t>
            </a:r>
            <a:r>
              <a:rPr sz="1800" b="1" dirty="0">
                <a:solidFill>
                  <a:srgbClr val="001F5F"/>
                </a:solidFill>
                <a:latin typeface="Calibri"/>
                <a:cs typeface="Calibri"/>
              </a:rPr>
              <a:t>и</a:t>
            </a:r>
            <a:r>
              <a:rPr sz="1800" b="1" spc="-1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800" b="1" spc="-5" dirty="0">
                <a:solidFill>
                  <a:srgbClr val="001F5F"/>
                </a:solidFill>
                <a:latin typeface="Calibri"/>
                <a:cs typeface="Calibri"/>
              </a:rPr>
              <a:t>метапредметных</a:t>
            </a:r>
            <a:r>
              <a:rPr sz="1800" b="1" spc="-3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800" b="1" spc="-20" dirty="0">
                <a:solidFill>
                  <a:srgbClr val="001F5F"/>
                </a:solidFill>
                <a:latin typeface="Calibri"/>
                <a:cs typeface="Calibri"/>
              </a:rPr>
              <a:t>результатов</a:t>
            </a:r>
            <a:r>
              <a:rPr sz="1800" b="1" spc="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800" b="1" spc="-5" dirty="0">
                <a:solidFill>
                  <a:srgbClr val="001F5F"/>
                </a:solidFill>
                <a:latin typeface="Calibri"/>
                <a:cs typeface="Calibri"/>
              </a:rPr>
              <a:t>обучения</a:t>
            </a:r>
            <a:endParaRPr sz="18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</a:pPr>
            <a:r>
              <a:rPr sz="1800" b="1" spc="-5" dirty="0">
                <a:solidFill>
                  <a:srgbClr val="FF0000"/>
                </a:solidFill>
                <a:latin typeface="Calibri"/>
                <a:cs typeface="Calibri"/>
              </a:rPr>
              <a:t>ВПР</a:t>
            </a:r>
            <a:r>
              <a:rPr sz="1800" b="1" spc="-1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800" b="1" spc="-5" dirty="0">
                <a:solidFill>
                  <a:srgbClr val="FF0000"/>
                </a:solidFill>
                <a:latin typeface="Calibri"/>
                <a:cs typeface="Calibri"/>
              </a:rPr>
              <a:t>по</a:t>
            </a:r>
            <a:r>
              <a:rPr sz="1800" b="1" spc="-15" dirty="0">
                <a:solidFill>
                  <a:srgbClr val="FF0000"/>
                </a:solidFill>
                <a:latin typeface="Calibri"/>
                <a:cs typeface="Calibri"/>
              </a:rPr>
              <a:t> русскому</a:t>
            </a:r>
            <a:r>
              <a:rPr sz="1800" b="1" spc="-2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800" b="1" spc="-5" dirty="0">
                <a:solidFill>
                  <a:srgbClr val="FF0000"/>
                </a:solidFill>
                <a:latin typeface="Calibri"/>
                <a:cs typeface="Calibri"/>
              </a:rPr>
              <a:t>языку</a:t>
            </a:r>
            <a:r>
              <a:rPr sz="1800" b="1" spc="3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800" b="1" spc="-5" dirty="0">
                <a:solidFill>
                  <a:srgbClr val="FF0000"/>
                </a:solidFill>
                <a:latin typeface="Calibri"/>
                <a:cs typeface="Calibri"/>
              </a:rPr>
              <a:t>проверяет уровень</a:t>
            </a:r>
            <a:r>
              <a:rPr sz="1800" b="1" spc="-2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800" b="1" spc="-5" dirty="0">
                <a:solidFill>
                  <a:srgbClr val="FF0000"/>
                </a:solidFill>
                <a:latin typeface="Calibri"/>
                <a:cs typeface="Calibri"/>
              </a:rPr>
              <a:t>сформированности</a:t>
            </a:r>
            <a:endParaRPr sz="1800">
              <a:latin typeface="Calibri"/>
              <a:cs typeface="Calibri"/>
            </a:endParaRPr>
          </a:p>
          <a:p>
            <a:pPr marL="635" algn="ctr">
              <a:lnSpc>
                <a:spcPct val="100000"/>
              </a:lnSpc>
            </a:pPr>
            <a:r>
              <a:rPr sz="1800" b="1" spc="-10" dirty="0">
                <a:solidFill>
                  <a:srgbClr val="FF0000"/>
                </a:solidFill>
                <a:latin typeface="Calibri"/>
                <a:cs typeface="Calibri"/>
              </a:rPr>
              <a:t>всех</a:t>
            </a:r>
            <a:r>
              <a:rPr sz="1800" b="1" spc="-3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800" b="1" spc="-5" dirty="0">
                <a:solidFill>
                  <a:srgbClr val="FF0000"/>
                </a:solidFill>
                <a:latin typeface="Calibri"/>
                <a:cs typeface="Calibri"/>
              </a:rPr>
              <a:t>видов</a:t>
            </a:r>
            <a:r>
              <a:rPr sz="1800" b="1" spc="-1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800" b="1" spc="-10" dirty="0">
                <a:solidFill>
                  <a:srgbClr val="FF0000"/>
                </a:solidFill>
                <a:latin typeface="Calibri"/>
                <a:cs typeface="Calibri"/>
              </a:rPr>
              <a:t>компетенций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800">
              <a:latin typeface="Calibri"/>
              <a:cs typeface="Calibri"/>
            </a:endParaRPr>
          </a:p>
          <a:p>
            <a:pPr marL="213995" algn="ctr">
              <a:lnSpc>
                <a:spcPct val="100000"/>
              </a:lnSpc>
              <a:spcBef>
                <a:spcPts val="1525"/>
              </a:spcBef>
            </a:pPr>
            <a:r>
              <a:rPr sz="2000" b="1" spc="-25" dirty="0">
                <a:solidFill>
                  <a:srgbClr val="001F5F"/>
                </a:solidFill>
                <a:latin typeface="Calibri"/>
                <a:cs typeface="Calibri"/>
              </a:rPr>
              <a:t>КОММУНИКАТИВНАЯ</a:t>
            </a:r>
            <a:r>
              <a:rPr sz="2000" b="1" spc="5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000" b="1" spc="-15" dirty="0">
                <a:solidFill>
                  <a:srgbClr val="001F5F"/>
                </a:solidFill>
                <a:latin typeface="Calibri"/>
                <a:cs typeface="Calibri"/>
              </a:rPr>
              <a:t>КОМПЕТЕНЦИЯ</a:t>
            </a:r>
            <a:r>
              <a:rPr sz="2000" b="1" spc="5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000" b="1" spc="-10" dirty="0">
                <a:solidFill>
                  <a:srgbClr val="001F5F"/>
                </a:solidFill>
                <a:latin typeface="Calibri"/>
                <a:cs typeface="Calibri"/>
              </a:rPr>
              <a:t>(метапредметная)</a:t>
            </a:r>
            <a:endParaRPr sz="2000">
              <a:latin typeface="Calibri"/>
              <a:cs typeface="Calibri"/>
            </a:endParaRPr>
          </a:p>
        </p:txBody>
      </p:sp>
      <p:pic>
        <p:nvPicPr>
          <p:cNvPr id="6" name="object 6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956816" y="2560320"/>
            <a:ext cx="2688336" cy="992124"/>
          </a:xfrm>
          <a:prstGeom prst="rect">
            <a:avLst/>
          </a:prstGeom>
        </p:spPr>
      </p:pic>
      <p:sp>
        <p:nvSpPr>
          <p:cNvPr id="7" name="object 7"/>
          <p:cNvSpPr txBox="1"/>
          <p:nvPr/>
        </p:nvSpPr>
        <p:spPr>
          <a:xfrm>
            <a:off x="2612898" y="2583942"/>
            <a:ext cx="1682114" cy="63436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90"/>
              </a:spcBef>
            </a:pPr>
            <a:r>
              <a:rPr sz="2000" b="1" spc="-15" dirty="0">
                <a:latin typeface="Calibri"/>
                <a:cs typeface="Calibri"/>
              </a:rPr>
              <a:t>Речеведческие</a:t>
            </a:r>
            <a:endParaRPr sz="2000">
              <a:latin typeface="Calibri"/>
              <a:cs typeface="Calibri"/>
            </a:endParaRPr>
          </a:p>
          <a:p>
            <a:pPr marL="3175" algn="ctr">
              <a:lnSpc>
                <a:spcPct val="100000"/>
              </a:lnSpc>
            </a:pPr>
            <a:r>
              <a:rPr sz="2000" b="1" spc="-15" dirty="0">
                <a:latin typeface="Calibri"/>
                <a:cs typeface="Calibri"/>
              </a:rPr>
              <a:t>умения</a:t>
            </a:r>
            <a:endParaRPr sz="2000">
              <a:latin typeface="Calibri"/>
              <a:cs typeface="Calibri"/>
            </a:endParaRPr>
          </a:p>
        </p:txBody>
      </p:sp>
      <p:pic>
        <p:nvPicPr>
          <p:cNvPr id="8" name="object 8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4828032" y="2560320"/>
            <a:ext cx="3918204" cy="992124"/>
          </a:xfrm>
          <a:prstGeom prst="rect">
            <a:avLst/>
          </a:prstGeom>
        </p:spPr>
      </p:pic>
      <p:sp>
        <p:nvSpPr>
          <p:cNvPr id="9" name="object 9"/>
          <p:cNvSpPr txBox="1"/>
          <p:nvPr/>
        </p:nvSpPr>
        <p:spPr>
          <a:xfrm>
            <a:off x="5296280" y="2583942"/>
            <a:ext cx="3303270" cy="63436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905" algn="ctr">
              <a:lnSpc>
                <a:spcPct val="100000"/>
              </a:lnSpc>
              <a:spcBef>
                <a:spcPts val="90"/>
              </a:spcBef>
            </a:pPr>
            <a:r>
              <a:rPr sz="2000" b="1" spc="-10" dirty="0">
                <a:latin typeface="Calibri"/>
                <a:cs typeface="Calibri"/>
              </a:rPr>
              <a:t>Речевые</a:t>
            </a:r>
            <a:r>
              <a:rPr sz="2000" b="1" spc="-25" dirty="0">
                <a:latin typeface="Calibri"/>
                <a:cs typeface="Calibri"/>
              </a:rPr>
              <a:t> </a:t>
            </a:r>
            <a:r>
              <a:rPr sz="2000" b="1" spc="-10" dirty="0">
                <a:latin typeface="Calibri"/>
                <a:cs typeface="Calibri"/>
              </a:rPr>
              <a:t>навыки</a:t>
            </a:r>
            <a:endParaRPr sz="20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</a:pPr>
            <a:r>
              <a:rPr sz="2000" b="1" spc="-10" dirty="0">
                <a:latin typeface="Calibri"/>
                <a:cs typeface="Calibri"/>
              </a:rPr>
              <a:t>(виды</a:t>
            </a:r>
            <a:r>
              <a:rPr sz="2000" b="1" spc="-20" dirty="0">
                <a:latin typeface="Calibri"/>
                <a:cs typeface="Calibri"/>
              </a:rPr>
              <a:t> </a:t>
            </a:r>
            <a:r>
              <a:rPr sz="2000" b="1" spc="-5" dirty="0">
                <a:latin typeface="Calibri"/>
                <a:cs typeface="Calibri"/>
              </a:rPr>
              <a:t>речевой</a:t>
            </a:r>
            <a:r>
              <a:rPr sz="2000" b="1" spc="-25" dirty="0">
                <a:latin typeface="Calibri"/>
                <a:cs typeface="Calibri"/>
              </a:rPr>
              <a:t> </a:t>
            </a:r>
            <a:r>
              <a:rPr sz="2000" b="1" spc="-15" dirty="0">
                <a:latin typeface="Calibri"/>
                <a:cs typeface="Calibri"/>
              </a:rPr>
              <a:t>деятельности)</a:t>
            </a:r>
            <a:endParaRPr sz="2000">
              <a:latin typeface="Calibri"/>
              <a:cs typeface="Calibri"/>
            </a:endParaRPr>
          </a:p>
        </p:txBody>
      </p:sp>
      <p:pic>
        <p:nvPicPr>
          <p:cNvPr id="10" name="object 10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0" y="2240279"/>
            <a:ext cx="2491740" cy="1060703"/>
          </a:xfrm>
          <a:prstGeom prst="rect">
            <a:avLst/>
          </a:prstGeom>
        </p:spPr>
      </p:pic>
      <p:sp>
        <p:nvSpPr>
          <p:cNvPr id="11" name="object 11"/>
          <p:cNvSpPr txBox="1"/>
          <p:nvPr/>
        </p:nvSpPr>
        <p:spPr>
          <a:xfrm>
            <a:off x="526186" y="2295906"/>
            <a:ext cx="1682114" cy="63436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454659" marR="5080" indent="-442595">
              <a:lnSpc>
                <a:spcPct val="100000"/>
              </a:lnSpc>
              <a:spcBef>
                <a:spcPts val="90"/>
              </a:spcBef>
            </a:pPr>
            <a:r>
              <a:rPr sz="2000" b="1" spc="-35" dirty="0">
                <a:latin typeface="Calibri"/>
                <a:cs typeface="Calibri"/>
              </a:rPr>
              <a:t>Р</a:t>
            </a:r>
            <a:r>
              <a:rPr sz="2000" b="1" spc="-5" dirty="0">
                <a:latin typeface="Calibri"/>
                <a:cs typeface="Calibri"/>
              </a:rPr>
              <a:t>е</a:t>
            </a:r>
            <a:r>
              <a:rPr sz="2000" b="1" dirty="0">
                <a:latin typeface="Calibri"/>
                <a:cs typeface="Calibri"/>
              </a:rPr>
              <a:t>ч</a:t>
            </a:r>
            <a:r>
              <a:rPr sz="2000" b="1" spc="-5" dirty="0">
                <a:latin typeface="Calibri"/>
                <a:cs typeface="Calibri"/>
              </a:rPr>
              <a:t>ев</a:t>
            </a:r>
            <a:r>
              <a:rPr sz="2000" b="1" spc="-25" dirty="0">
                <a:latin typeface="Calibri"/>
                <a:cs typeface="Calibri"/>
              </a:rPr>
              <a:t>е</a:t>
            </a:r>
            <a:r>
              <a:rPr sz="2000" b="1" spc="-40" dirty="0">
                <a:latin typeface="Calibri"/>
                <a:cs typeface="Calibri"/>
              </a:rPr>
              <a:t>д</a:t>
            </a:r>
            <a:r>
              <a:rPr sz="2000" b="1" dirty="0">
                <a:latin typeface="Calibri"/>
                <a:cs typeface="Calibri"/>
              </a:rPr>
              <a:t>ч</a:t>
            </a:r>
            <a:r>
              <a:rPr sz="2000" b="1" spc="-5" dirty="0">
                <a:latin typeface="Calibri"/>
                <a:cs typeface="Calibri"/>
              </a:rPr>
              <a:t>е</a:t>
            </a:r>
            <a:r>
              <a:rPr sz="2000" b="1" dirty="0">
                <a:latin typeface="Calibri"/>
                <a:cs typeface="Calibri"/>
              </a:rPr>
              <a:t>с</a:t>
            </a:r>
            <a:r>
              <a:rPr sz="2000" b="1" spc="-5" dirty="0">
                <a:latin typeface="Calibri"/>
                <a:cs typeface="Calibri"/>
              </a:rPr>
              <a:t>к</a:t>
            </a:r>
            <a:r>
              <a:rPr sz="2000" b="1" spc="-15" dirty="0">
                <a:latin typeface="Calibri"/>
                <a:cs typeface="Calibri"/>
              </a:rPr>
              <a:t>и</a:t>
            </a:r>
            <a:r>
              <a:rPr sz="2000" b="1" spc="-5" dirty="0">
                <a:latin typeface="Calibri"/>
                <a:cs typeface="Calibri"/>
              </a:rPr>
              <a:t>е  </a:t>
            </a:r>
            <a:r>
              <a:rPr sz="2000" b="1" spc="-10" dirty="0">
                <a:latin typeface="Calibri"/>
                <a:cs typeface="Calibri"/>
              </a:rPr>
              <a:t>знания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3635883" y="3272535"/>
            <a:ext cx="4608830" cy="711200"/>
          </a:xfrm>
          <a:custGeom>
            <a:avLst/>
            <a:gdLst/>
            <a:ahLst/>
            <a:cxnLst/>
            <a:rect l="l" t="t" r="r" b="b"/>
            <a:pathLst>
              <a:path w="4608830" h="711200">
                <a:moveTo>
                  <a:pt x="4608576" y="660527"/>
                </a:moveTo>
                <a:lnTo>
                  <a:pt x="4544568" y="562610"/>
                </a:lnTo>
                <a:lnTo>
                  <a:pt x="4536694" y="560959"/>
                </a:lnTo>
                <a:lnTo>
                  <a:pt x="4524883" y="568706"/>
                </a:lnTo>
                <a:lnTo>
                  <a:pt x="4523232" y="576580"/>
                </a:lnTo>
                <a:lnTo>
                  <a:pt x="4527169" y="582422"/>
                </a:lnTo>
                <a:lnTo>
                  <a:pt x="4549749" y="616966"/>
                </a:lnTo>
                <a:lnTo>
                  <a:pt x="3318002" y="1143"/>
                </a:lnTo>
                <a:lnTo>
                  <a:pt x="3312350" y="12446"/>
                </a:lnTo>
                <a:lnTo>
                  <a:pt x="3309874" y="0"/>
                </a:lnTo>
                <a:lnTo>
                  <a:pt x="68376" y="646125"/>
                </a:lnTo>
                <a:lnTo>
                  <a:pt x="99187" y="618871"/>
                </a:lnTo>
                <a:lnTo>
                  <a:pt x="104394" y="614172"/>
                </a:lnTo>
                <a:lnTo>
                  <a:pt x="104902" y="606171"/>
                </a:lnTo>
                <a:lnTo>
                  <a:pt x="95631" y="595630"/>
                </a:lnTo>
                <a:lnTo>
                  <a:pt x="87503" y="595122"/>
                </a:lnTo>
                <a:lnTo>
                  <a:pt x="82296" y="599821"/>
                </a:lnTo>
                <a:lnTo>
                  <a:pt x="0" y="672719"/>
                </a:lnTo>
                <a:lnTo>
                  <a:pt x="110617" y="710819"/>
                </a:lnTo>
                <a:lnTo>
                  <a:pt x="117856" y="707263"/>
                </a:lnTo>
                <a:lnTo>
                  <a:pt x="120142" y="700659"/>
                </a:lnTo>
                <a:lnTo>
                  <a:pt x="122428" y="693928"/>
                </a:lnTo>
                <a:lnTo>
                  <a:pt x="118872" y="686816"/>
                </a:lnTo>
                <a:lnTo>
                  <a:pt x="99682" y="680212"/>
                </a:lnTo>
                <a:lnTo>
                  <a:pt x="73088" y="671068"/>
                </a:lnTo>
                <a:lnTo>
                  <a:pt x="27178" y="680212"/>
                </a:lnTo>
                <a:lnTo>
                  <a:pt x="41821" y="677291"/>
                </a:lnTo>
                <a:lnTo>
                  <a:pt x="73088" y="671068"/>
                </a:lnTo>
                <a:lnTo>
                  <a:pt x="3310648" y="25730"/>
                </a:lnTo>
                <a:lnTo>
                  <a:pt x="4538332" y="639635"/>
                </a:lnTo>
                <a:lnTo>
                  <a:pt x="4490212" y="642747"/>
                </a:lnTo>
                <a:lnTo>
                  <a:pt x="4484878" y="648716"/>
                </a:lnTo>
                <a:lnTo>
                  <a:pt x="4485398" y="656209"/>
                </a:lnTo>
                <a:lnTo>
                  <a:pt x="4485767" y="662813"/>
                </a:lnTo>
                <a:lnTo>
                  <a:pt x="4491863" y="668020"/>
                </a:lnTo>
                <a:lnTo>
                  <a:pt x="4498848" y="667639"/>
                </a:lnTo>
                <a:lnTo>
                  <a:pt x="4606607" y="660654"/>
                </a:lnTo>
                <a:lnTo>
                  <a:pt x="4608576" y="660527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1907667" y="4077017"/>
            <a:ext cx="3024505" cy="400685"/>
          </a:xfrm>
          <a:prstGeom prst="rect">
            <a:avLst/>
          </a:prstGeom>
          <a:solidFill>
            <a:srgbClr val="F9C090"/>
          </a:solidFill>
        </p:spPr>
        <p:txBody>
          <a:bodyPr vert="horz" wrap="square" lIns="0" tIns="31115" rIns="0" bIns="0" rtlCol="0">
            <a:spAutoFit/>
          </a:bodyPr>
          <a:lstStyle/>
          <a:p>
            <a:pPr marL="729615">
              <a:lnSpc>
                <a:spcPct val="100000"/>
              </a:lnSpc>
              <a:spcBef>
                <a:spcPts val="245"/>
              </a:spcBef>
            </a:pPr>
            <a:r>
              <a:rPr sz="2000" b="1" i="1" spc="-5" dirty="0">
                <a:latin typeface="Calibri"/>
                <a:cs typeface="Calibri"/>
              </a:rPr>
              <a:t>рецептивные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6084189" y="4077017"/>
            <a:ext cx="2808605" cy="400685"/>
          </a:xfrm>
          <a:prstGeom prst="rect">
            <a:avLst/>
          </a:prstGeom>
          <a:solidFill>
            <a:srgbClr val="F9C090"/>
          </a:solidFill>
        </p:spPr>
        <p:txBody>
          <a:bodyPr vert="horz" wrap="square" lIns="0" tIns="31115" rIns="0" bIns="0" rtlCol="0">
            <a:spAutoFit/>
          </a:bodyPr>
          <a:lstStyle/>
          <a:p>
            <a:pPr marL="563245">
              <a:lnSpc>
                <a:spcPct val="100000"/>
              </a:lnSpc>
              <a:spcBef>
                <a:spcPts val="245"/>
              </a:spcBef>
            </a:pPr>
            <a:r>
              <a:rPr sz="2000" b="1" i="1" spc="-10" dirty="0">
                <a:latin typeface="Calibri"/>
                <a:cs typeface="Calibri"/>
              </a:rPr>
              <a:t>продуктивные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979676" y="4941125"/>
            <a:ext cx="1512570" cy="400685"/>
          </a:xfrm>
          <a:prstGeom prst="rect">
            <a:avLst/>
          </a:prstGeom>
          <a:solidFill>
            <a:srgbClr val="F9C090"/>
          </a:solidFill>
        </p:spPr>
        <p:txBody>
          <a:bodyPr vert="horz" wrap="square" lIns="0" tIns="31750" rIns="0" bIns="0" rtlCol="0">
            <a:spAutoFit/>
          </a:bodyPr>
          <a:lstStyle/>
          <a:p>
            <a:pPr marL="229235">
              <a:lnSpc>
                <a:spcPct val="100000"/>
              </a:lnSpc>
              <a:spcBef>
                <a:spcPts val="250"/>
              </a:spcBef>
            </a:pPr>
            <a:r>
              <a:rPr sz="2000" spc="-10" dirty="0">
                <a:latin typeface="Calibri"/>
                <a:cs typeface="Calibri"/>
              </a:rPr>
              <a:t>слушание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635883" y="4941125"/>
            <a:ext cx="1296670" cy="400685"/>
          </a:xfrm>
          <a:prstGeom prst="rect">
            <a:avLst/>
          </a:prstGeom>
          <a:solidFill>
            <a:srgbClr val="F9C090"/>
          </a:solidFill>
        </p:spPr>
        <p:txBody>
          <a:bodyPr vert="horz" wrap="square" lIns="0" tIns="31750" rIns="0" bIns="0" rtlCol="0">
            <a:spAutoFit/>
          </a:bodyPr>
          <a:lstStyle/>
          <a:p>
            <a:pPr marL="382270" indent="-201295">
              <a:lnSpc>
                <a:spcPct val="100000"/>
              </a:lnSpc>
              <a:spcBef>
                <a:spcPts val="250"/>
              </a:spcBef>
              <a:buSzPct val="95000"/>
              <a:buFont typeface="Wingdings"/>
              <a:buChar char=""/>
              <a:tabLst>
                <a:tab pos="382270" algn="l"/>
              </a:tabLst>
            </a:pPr>
            <a:r>
              <a:rPr sz="2000" u="heavy" spc="-1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чтение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5868161" y="4941125"/>
            <a:ext cx="1512570" cy="400685"/>
          </a:xfrm>
          <a:prstGeom prst="rect">
            <a:avLst/>
          </a:prstGeom>
          <a:solidFill>
            <a:srgbClr val="F9C090"/>
          </a:solidFill>
        </p:spPr>
        <p:txBody>
          <a:bodyPr vert="horz" wrap="square" lIns="0" tIns="31750" rIns="0" bIns="0" rtlCol="0">
            <a:spAutoFit/>
          </a:bodyPr>
          <a:lstStyle/>
          <a:p>
            <a:pPr marL="190500">
              <a:lnSpc>
                <a:spcPct val="100000"/>
              </a:lnSpc>
              <a:spcBef>
                <a:spcPts val="250"/>
              </a:spcBef>
            </a:pPr>
            <a:r>
              <a:rPr sz="2000" spc="-10" dirty="0">
                <a:latin typeface="Calibri"/>
                <a:cs typeface="Calibri"/>
              </a:rPr>
              <a:t>говорение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7596378" y="4941125"/>
            <a:ext cx="1296670" cy="400685"/>
          </a:xfrm>
          <a:prstGeom prst="rect">
            <a:avLst/>
          </a:prstGeom>
          <a:solidFill>
            <a:srgbClr val="F9C090"/>
          </a:solidFill>
        </p:spPr>
        <p:txBody>
          <a:bodyPr vert="horz" wrap="square" lIns="0" tIns="31750" rIns="0" bIns="0" rtlCol="0">
            <a:spAutoFit/>
          </a:bodyPr>
          <a:lstStyle/>
          <a:p>
            <a:pPr marL="349885" indent="-201930">
              <a:lnSpc>
                <a:spcPct val="100000"/>
              </a:lnSpc>
              <a:spcBef>
                <a:spcPts val="250"/>
              </a:spcBef>
              <a:buSzPct val="95000"/>
              <a:buFont typeface="Wingdings"/>
              <a:buChar char=""/>
              <a:tabLst>
                <a:tab pos="350520" algn="l"/>
              </a:tabLst>
            </a:pPr>
            <a:r>
              <a:rPr sz="2000" u="heavy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письмо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6804152" y="4498213"/>
            <a:ext cx="1152525" cy="403225"/>
          </a:xfrm>
          <a:custGeom>
            <a:avLst/>
            <a:gdLst/>
            <a:ahLst/>
            <a:cxnLst/>
            <a:rect l="l" t="t" r="r" b="b"/>
            <a:pathLst>
              <a:path w="1152525" h="403225">
                <a:moveTo>
                  <a:pt x="1152271" y="402971"/>
                </a:moveTo>
                <a:lnTo>
                  <a:pt x="1151026" y="400685"/>
                </a:lnTo>
                <a:lnTo>
                  <a:pt x="1099693" y="306324"/>
                </a:lnTo>
                <a:lnTo>
                  <a:pt x="1096264" y="300101"/>
                </a:lnTo>
                <a:lnTo>
                  <a:pt x="1088644" y="297942"/>
                </a:lnTo>
                <a:lnTo>
                  <a:pt x="1082421" y="301244"/>
                </a:lnTo>
                <a:lnTo>
                  <a:pt x="1076325" y="304546"/>
                </a:lnTo>
                <a:lnTo>
                  <a:pt x="1074039" y="312293"/>
                </a:lnTo>
                <a:lnTo>
                  <a:pt x="1077341" y="318516"/>
                </a:lnTo>
                <a:lnTo>
                  <a:pt x="1096962" y="354596"/>
                </a:lnTo>
                <a:lnTo>
                  <a:pt x="510667" y="0"/>
                </a:lnTo>
                <a:lnTo>
                  <a:pt x="504101" y="10896"/>
                </a:lnTo>
                <a:lnTo>
                  <a:pt x="496316" y="889"/>
                </a:lnTo>
                <a:lnTo>
                  <a:pt x="49225" y="348640"/>
                </a:lnTo>
                <a:lnTo>
                  <a:pt x="64643" y="310261"/>
                </a:lnTo>
                <a:lnTo>
                  <a:pt x="67183" y="303784"/>
                </a:lnTo>
                <a:lnTo>
                  <a:pt x="64008" y="296418"/>
                </a:lnTo>
                <a:lnTo>
                  <a:pt x="57531" y="293751"/>
                </a:lnTo>
                <a:lnTo>
                  <a:pt x="51054" y="291211"/>
                </a:lnTo>
                <a:lnTo>
                  <a:pt x="43688" y="294386"/>
                </a:lnTo>
                <a:lnTo>
                  <a:pt x="41021" y="300863"/>
                </a:lnTo>
                <a:lnTo>
                  <a:pt x="0" y="402971"/>
                </a:lnTo>
                <a:lnTo>
                  <a:pt x="40779" y="397510"/>
                </a:lnTo>
                <a:lnTo>
                  <a:pt x="116078" y="387477"/>
                </a:lnTo>
                <a:lnTo>
                  <a:pt x="120904" y="381000"/>
                </a:lnTo>
                <a:lnTo>
                  <a:pt x="120015" y="374015"/>
                </a:lnTo>
                <a:lnTo>
                  <a:pt x="118999" y="367157"/>
                </a:lnTo>
                <a:lnTo>
                  <a:pt x="112649" y="362204"/>
                </a:lnTo>
                <a:lnTo>
                  <a:pt x="105664" y="363220"/>
                </a:lnTo>
                <a:lnTo>
                  <a:pt x="64744" y="368693"/>
                </a:lnTo>
                <a:lnTo>
                  <a:pt x="505104" y="26276"/>
                </a:lnTo>
                <a:lnTo>
                  <a:pt x="1083995" y="376453"/>
                </a:lnTo>
                <a:lnTo>
                  <a:pt x="1035685" y="375666"/>
                </a:lnTo>
                <a:lnTo>
                  <a:pt x="1029970" y="381254"/>
                </a:lnTo>
                <a:lnTo>
                  <a:pt x="1029716" y="395224"/>
                </a:lnTo>
                <a:lnTo>
                  <a:pt x="1035304" y="401066"/>
                </a:lnTo>
                <a:lnTo>
                  <a:pt x="1152271" y="402971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2915793" y="4498213"/>
            <a:ext cx="1152525" cy="403225"/>
          </a:xfrm>
          <a:custGeom>
            <a:avLst/>
            <a:gdLst/>
            <a:ahLst/>
            <a:cxnLst/>
            <a:rect l="l" t="t" r="r" b="b"/>
            <a:pathLst>
              <a:path w="1152525" h="403225">
                <a:moveTo>
                  <a:pt x="1152144" y="402971"/>
                </a:moveTo>
                <a:lnTo>
                  <a:pt x="1150899" y="400685"/>
                </a:lnTo>
                <a:lnTo>
                  <a:pt x="1099566" y="306324"/>
                </a:lnTo>
                <a:lnTo>
                  <a:pt x="1096264" y="300101"/>
                </a:lnTo>
                <a:lnTo>
                  <a:pt x="1088517" y="297942"/>
                </a:lnTo>
                <a:lnTo>
                  <a:pt x="1082421" y="301244"/>
                </a:lnTo>
                <a:lnTo>
                  <a:pt x="1076198" y="304546"/>
                </a:lnTo>
                <a:lnTo>
                  <a:pt x="1073912" y="312293"/>
                </a:lnTo>
                <a:lnTo>
                  <a:pt x="1077341" y="318516"/>
                </a:lnTo>
                <a:lnTo>
                  <a:pt x="1097026" y="354698"/>
                </a:lnTo>
                <a:lnTo>
                  <a:pt x="510667" y="0"/>
                </a:lnTo>
                <a:lnTo>
                  <a:pt x="504063" y="10858"/>
                </a:lnTo>
                <a:lnTo>
                  <a:pt x="496316" y="889"/>
                </a:lnTo>
                <a:lnTo>
                  <a:pt x="49098" y="348653"/>
                </a:lnTo>
                <a:lnTo>
                  <a:pt x="64516" y="310261"/>
                </a:lnTo>
                <a:lnTo>
                  <a:pt x="67183" y="303784"/>
                </a:lnTo>
                <a:lnTo>
                  <a:pt x="64008" y="296418"/>
                </a:lnTo>
                <a:lnTo>
                  <a:pt x="57404" y="293751"/>
                </a:lnTo>
                <a:lnTo>
                  <a:pt x="50927" y="291211"/>
                </a:lnTo>
                <a:lnTo>
                  <a:pt x="43561" y="294386"/>
                </a:lnTo>
                <a:lnTo>
                  <a:pt x="40894" y="300863"/>
                </a:lnTo>
                <a:lnTo>
                  <a:pt x="0" y="402971"/>
                </a:lnTo>
                <a:lnTo>
                  <a:pt x="40741" y="397510"/>
                </a:lnTo>
                <a:lnTo>
                  <a:pt x="115951" y="387477"/>
                </a:lnTo>
                <a:lnTo>
                  <a:pt x="120777" y="381000"/>
                </a:lnTo>
                <a:lnTo>
                  <a:pt x="118999" y="367157"/>
                </a:lnTo>
                <a:lnTo>
                  <a:pt x="112522" y="362204"/>
                </a:lnTo>
                <a:lnTo>
                  <a:pt x="105664" y="363220"/>
                </a:lnTo>
                <a:lnTo>
                  <a:pt x="64757" y="368693"/>
                </a:lnTo>
                <a:lnTo>
                  <a:pt x="505040" y="26314"/>
                </a:lnTo>
                <a:lnTo>
                  <a:pt x="1083995" y="376453"/>
                </a:lnTo>
                <a:lnTo>
                  <a:pt x="1035558" y="375666"/>
                </a:lnTo>
                <a:lnTo>
                  <a:pt x="1029843" y="381254"/>
                </a:lnTo>
                <a:lnTo>
                  <a:pt x="1029589" y="395224"/>
                </a:lnTo>
                <a:lnTo>
                  <a:pt x="1035177" y="401066"/>
                </a:lnTo>
                <a:lnTo>
                  <a:pt x="1152144" y="402971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258267" y="3376421"/>
            <a:ext cx="1539240" cy="19469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92405" indent="-180340">
              <a:lnSpc>
                <a:spcPct val="100000"/>
              </a:lnSpc>
              <a:spcBef>
                <a:spcPts val="100"/>
              </a:spcBef>
              <a:buSzPct val="94444"/>
              <a:buFont typeface="Wingdings"/>
              <a:buChar char=""/>
              <a:tabLst>
                <a:tab pos="193040" algn="l"/>
              </a:tabLst>
            </a:pPr>
            <a:r>
              <a:rPr sz="1800" spc="-5" dirty="0">
                <a:latin typeface="Calibri"/>
                <a:cs typeface="Calibri"/>
              </a:rPr>
              <a:t>Чтение</a:t>
            </a:r>
            <a:r>
              <a:rPr sz="1800" spc="-9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текста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800" dirty="0">
                <a:latin typeface="Calibri"/>
                <a:cs typeface="Calibri"/>
              </a:rPr>
              <a:t>и</a:t>
            </a:r>
            <a:r>
              <a:rPr sz="1800" spc="-4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заданий</a:t>
            </a:r>
            <a:r>
              <a:rPr sz="1800" spc="-4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к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800" spc="-5" dirty="0">
                <a:latin typeface="Calibri"/>
                <a:cs typeface="Calibri"/>
              </a:rPr>
              <a:t>нему</a:t>
            </a:r>
            <a:endParaRPr sz="1800">
              <a:latin typeface="Calibri"/>
              <a:cs typeface="Calibri"/>
            </a:endParaRPr>
          </a:p>
          <a:p>
            <a:pPr marL="12700" marR="14604">
              <a:lnSpc>
                <a:spcPct val="100000"/>
              </a:lnSpc>
              <a:buSzPct val="94444"/>
              <a:buFont typeface="Wingdings"/>
              <a:buChar char=""/>
              <a:tabLst>
                <a:tab pos="193040" algn="l"/>
              </a:tabLst>
            </a:pPr>
            <a:r>
              <a:rPr sz="1800" spc="5" dirty="0">
                <a:latin typeface="Calibri"/>
                <a:cs typeface="Calibri"/>
              </a:rPr>
              <a:t>О</a:t>
            </a:r>
            <a:r>
              <a:rPr sz="1800" dirty="0">
                <a:latin typeface="Calibri"/>
                <a:cs typeface="Calibri"/>
              </a:rPr>
              <a:t>п</a:t>
            </a:r>
            <a:r>
              <a:rPr sz="1800" spc="-10" dirty="0">
                <a:latin typeface="Calibri"/>
                <a:cs typeface="Calibri"/>
              </a:rPr>
              <a:t>р</a:t>
            </a:r>
            <a:r>
              <a:rPr sz="1800" spc="-35" dirty="0">
                <a:latin typeface="Calibri"/>
                <a:cs typeface="Calibri"/>
              </a:rPr>
              <a:t>е</a:t>
            </a:r>
            <a:r>
              <a:rPr sz="1800" spc="-20" dirty="0">
                <a:latin typeface="Calibri"/>
                <a:cs typeface="Calibri"/>
              </a:rPr>
              <a:t>д</a:t>
            </a:r>
            <a:r>
              <a:rPr sz="1800" spc="-35" dirty="0">
                <a:latin typeface="Calibri"/>
                <a:cs typeface="Calibri"/>
              </a:rPr>
              <a:t>е</a:t>
            </a:r>
            <a:r>
              <a:rPr sz="1800" spc="-10" dirty="0">
                <a:latin typeface="Calibri"/>
                <a:cs typeface="Calibri"/>
              </a:rPr>
              <a:t>ле</a:t>
            </a:r>
            <a:r>
              <a:rPr sz="1800" dirty="0">
                <a:latin typeface="Calibri"/>
                <a:cs typeface="Calibri"/>
              </a:rPr>
              <a:t>н</a:t>
            </a:r>
            <a:r>
              <a:rPr sz="1800" spc="5" dirty="0">
                <a:latin typeface="Calibri"/>
                <a:cs typeface="Calibri"/>
              </a:rPr>
              <a:t>и</a:t>
            </a:r>
            <a:r>
              <a:rPr sz="1800" dirty="0">
                <a:latin typeface="Calibri"/>
                <a:cs typeface="Calibri"/>
              </a:rPr>
              <a:t>е  основной 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мысли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800" spc="-10" dirty="0">
                <a:latin typeface="Calibri"/>
                <a:cs typeface="Calibri"/>
              </a:rPr>
              <a:t>//микротемы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258267" y="5297551"/>
            <a:ext cx="1440180" cy="8489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  <a:buSzPct val="94444"/>
              <a:buFont typeface="Wingdings"/>
              <a:buChar char=""/>
              <a:tabLst>
                <a:tab pos="193040" algn="l"/>
              </a:tabLst>
            </a:pPr>
            <a:r>
              <a:rPr sz="1800" spc="-5" dirty="0">
                <a:latin typeface="Calibri"/>
                <a:cs typeface="Calibri"/>
              </a:rPr>
              <a:t>С</a:t>
            </a:r>
            <a:r>
              <a:rPr sz="1800" spc="10" dirty="0">
                <a:latin typeface="Calibri"/>
                <a:cs typeface="Calibri"/>
              </a:rPr>
              <a:t>о</a:t>
            </a:r>
            <a:r>
              <a:rPr sz="1800" spc="5" dirty="0">
                <a:latin typeface="Calibri"/>
                <a:cs typeface="Calibri"/>
              </a:rPr>
              <a:t>с</a:t>
            </a:r>
            <a:r>
              <a:rPr sz="1800" spc="-5" dirty="0">
                <a:latin typeface="Calibri"/>
                <a:cs typeface="Calibri"/>
              </a:rPr>
              <a:t>та</a:t>
            </a:r>
            <a:r>
              <a:rPr sz="1800" spc="-25" dirty="0">
                <a:latin typeface="Calibri"/>
                <a:cs typeface="Calibri"/>
              </a:rPr>
              <a:t>в</a:t>
            </a:r>
            <a:r>
              <a:rPr sz="1800" spc="-10" dirty="0">
                <a:latin typeface="Calibri"/>
                <a:cs typeface="Calibri"/>
              </a:rPr>
              <a:t>ле</a:t>
            </a:r>
            <a:r>
              <a:rPr sz="1800" dirty="0">
                <a:latin typeface="Calibri"/>
                <a:cs typeface="Calibri"/>
              </a:rPr>
              <a:t>н</a:t>
            </a:r>
            <a:r>
              <a:rPr sz="1800" spc="5" dirty="0">
                <a:latin typeface="Calibri"/>
                <a:cs typeface="Calibri"/>
              </a:rPr>
              <a:t>и</a:t>
            </a:r>
            <a:r>
              <a:rPr sz="1800" dirty="0">
                <a:latin typeface="Calibri"/>
                <a:cs typeface="Calibri"/>
              </a:rPr>
              <a:t>е  </a:t>
            </a:r>
            <a:r>
              <a:rPr sz="1800" spc="-5" dirty="0">
                <a:latin typeface="Calibri"/>
                <a:cs typeface="Calibri"/>
              </a:rPr>
              <a:t>плана</a:t>
            </a:r>
            <a:r>
              <a:rPr sz="1800" spc="-40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текста</a:t>
            </a:r>
            <a:endParaRPr sz="1800">
              <a:latin typeface="Calibri"/>
              <a:cs typeface="Calibri"/>
            </a:endParaRPr>
          </a:p>
          <a:p>
            <a:pPr marL="192405" indent="-180340">
              <a:lnSpc>
                <a:spcPct val="100000"/>
              </a:lnSpc>
              <a:buSzPct val="94444"/>
              <a:buFont typeface="Wingdings"/>
              <a:buChar char=""/>
              <a:tabLst>
                <a:tab pos="193040" algn="l"/>
              </a:tabLst>
            </a:pPr>
            <a:r>
              <a:rPr sz="1800" spc="-5" dirty="0">
                <a:latin typeface="Calibri"/>
                <a:cs typeface="Calibri"/>
              </a:rPr>
              <a:t>Ответ</a:t>
            </a:r>
            <a:r>
              <a:rPr sz="1800" spc="-6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на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258267" y="6120790"/>
            <a:ext cx="151765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Calibri"/>
                <a:cs typeface="Calibri"/>
              </a:rPr>
              <a:t>вопрос</a:t>
            </a:r>
            <a:r>
              <a:rPr sz="1800" spc="-9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текста…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1763648" y="5373242"/>
            <a:ext cx="7200900" cy="648335"/>
          </a:xfrm>
          <a:custGeom>
            <a:avLst/>
            <a:gdLst/>
            <a:ahLst/>
            <a:cxnLst/>
            <a:rect l="l" t="t" r="r" b="b"/>
            <a:pathLst>
              <a:path w="7200900" h="648335">
                <a:moveTo>
                  <a:pt x="7200900" y="0"/>
                </a:moveTo>
                <a:lnTo>
                  <a:pt x="7199469" y="74291"/>
                </a:lnTo>
                <a:lnTo>
                  <a:pt x="7195394" y="142488"/>
                </a:lnTo>
                <a:lnTo>
                  <a:pt x="7189003" y="202647"/>
                </a:lnTo>
                <a:lnTo>
                  <a:pt x="7180621" y="252823"/>
                </a:lnTo>
                <a:lnTo>
                  <a:pt x="7170575" y="291070"/>
                </a:lnTo>
                <a:lnTo>
                  <a:pt x="7146798" y="324002"/>
                </a:lnTo>
                <a:lnTo>
                  <a:pt x="3641598" y="324002"/>
                </a:lnTo>
                <a:lnTo>
                  <a:pt x="3629203" y="332560"/>
                </a:lnTo>
                <a:lnTo>
                  <a:pt x="3607774" y="395192"/>
                </a:lnTo>
                <a:lnTo>
                  <a:pt x="3599392" y="445375"/>
                </a:lnTo>
                <a:lnTo>
                  <a:pt x="3593001" y="505541"/>
                </a:lnTo>
                <a:lnTo>
                  <a:pt x="3588926" y="573745"/>
                </a:lnTo>
                <a:lnTo>
                  <a:pt x="3587496" y="648042"/>
                </a:lnTo>
                <a:lnTo>
                  <a:pt x="3586072" y="573746"/>
                </a:lnTo>
                <a:lnTo>
                  <a:pt x="3582016" y="505543"/>
                </a:lnTo>
                <a:lnTo>
                  <a:pt x="3575649" y="445379"/>
                </a:lnTo>
                <a:lnTo>
                  <a:pt x="3567294" y="395197"/>
                </a:lnTo>
                <a:lnTo>
                  <a:pt x="3557273" y="356945"/>
                </a:lnTo>
                <a:lnTo>
                  <a:pt x="3533521" y="324002"/>
                </a:lnTo>
                <a:lnTo>
                  <a:pt x="54101" y="324002"/>
                </a:lnTo>
                <a:lnTo>
                  <a:pt x="41707" y="315445"/>
                </a:lnTo>
                <a:lnTo>
                  <a:pt x="30324" y="291070"/>
                </a:lnTo>
                <a:lnTo>
                  <a:pt x="20278" y="252823"/>
                </a:lnTo>
                <a:lnTo>
                  <a:pt x="11896" y="202647"/>
                </a:lnTo>
                <a:lnTo>
                  <a:pt x="5505" y="142488"/>
                </a:lnTo>
                <a:lnTo>
                  <a:pt x="1430" y="74291"/>
                </a:lnTo>
                <a:lnTo>
                  <a:pt x="0" y="0"/>
                </a:lnTo>
              </a:path>
            </a:pathLst>
          </a:custGeom>
          <a:ln w="2540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2509266" y="5969914"/>
            <a:ext cx="5851525" cy="63436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52400" marR="5080" indent="-140335">
              <a:lnSpc>
                <a:spcPct val="100000"/>
              </a:lnSpc>
              <a:spcBef>
                <a:spcPts val="90"/>
              </a:spcBef>
            </a:pPr>
            <a:r>
              <a:rPr sz="2000" b="1" i="1" spc="-25" dirty="0">
                <a:solidFill>
                  <a:srgbClr val="FF0000"/>
                </a:solidFill>
                <a:latin typeface="Calibri"/>
                <a:cs typeface="Calibri"/>
              </a:rPr>
              <a:t>Текстовая</a:t>
            </a:r>
            <a:r>
              <a:rPr sz="2000" b="1" i="1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000" b="1" i="1" spc="-10" dirty="0">
                <a:solidFill>
                  <a:srgbClr val="FF0000"/>
                </a:solidFill>
                <a:latin typeface="Calibri"/>
                <a:cs typeface="Calibri"/>
              </a:rPr>
              <a:t>деятельность:</a:t>
            </a:r>
            <a:r>
              <a:rPr sz="2000" b="1" i="1" spc="4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000" b="1" i="1" spc="-10" dirty="0">
                <a:solidFill>
                  <a:srgbClr val="FF0000"/>
                </a:solidFill>
                <a:latin typeface="Calibri"/>
                <a:cs typeface="Calibri"/>
              </a:rPr>
              <a:t>адекватное</a:t>
            </a:r>
            <a:r>
              <a:rPr sz="2000" b="1" i="1" spc="1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000" b="1" i="1" spc="-10" dirty="0">
                <a:solidFill>
                  <a:srgbClr val="FF0000"/>
                </a:solidFill>
                <a:latin typeface="Calibri"/>
                <a:cs typeface="Calibri"/>
              </a:rPr>
              <a:t>восприятие </a:t>
            </a:r>
            <a:r>
              <a:rPr sz="2000" b="1" i="1" spc="-434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000" b="1" i="1" spc="-10" dirty="0">
                <a:solidFill>
                  <a:srgbClr val="FF0000"/>
                </a:solidFill>
                <a:latin typeface="Calibri"/>
                <a:cs typeface="Calibri"/>
              </a:rPr>
              <a:t>текста, извлечение</a:t>
            </a:r>
            <a:r>
              <a:rPr sz="2000" b="1" i="1" spc="-1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000" b="1" i="1" spc="-5" dirty="0">
                <a:solidFill>
                  <a:srgbClr val="FF0000"/>
                </a:solidFill>
                <a:latin typeface="Calibri"/>
                <a:cs typeface="Calibri"/>
              </a:rPr>
              <a:t>и</a:t>
            </a:r>
            <a:r>
              <a:rPr sz="2000" b="1" i="1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000" b="1" i="1" spc="-10" dirty="0">
                <a:solidFill>
                  <a:srgbClr val="FF0000"/>
                </a:solidFill>
                <a:latin typeface="Calibri"/>
                <a:cs typeface="Calibri"/>
              </a:rPr>
              <a:t>переработка</a:t>
            </a:r>
            <a:r>
              <a:rPr sz="2000" b="1" i="1" spc="-2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000" b="1" i="1" spc="-5" dirty="0">
                <a:solidFill>
                  <a:srgbClr val="FF0000"/>
                </a:solidFill>
                <a:latin typeface="Calibri"/>
                <a:cs typeface="Calibri"/>
              </a:rPr>
              <a:t>информации</a:t>
            </a:r>
            <a:endParaRPr sz="200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535505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352666" y="614298"/>
          <a:ext cx="8607423" cy="57889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9403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97548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97548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11645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04597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marR="24130" algn="ctr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1200" b="1" dirty="0">
                          <a:latin typeface="Calibri"/>
                          <a:cs typeface="Calibri"/>
                        </a:rPr>
                        <a:t>Зад.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68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1200" b="1" dirty="0">
                          <a:latin typeface="Calibri"/>
                          <a:cs typeface="Calibri"/>
                        </a:rPr>
                        <a:t>5</a:t>
                      </a:r>
                      <a:r>
                        <a:rPr sz="1200" b="1" spc="-5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5" dirty="0">
                          <a:latin typeface="Calibri"/>
                          <a:cs typeface="Calibri"/>
                        </a:rPr>
                        <a:t>кл.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68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1200" b="1" dirty="0">
                          <a:latin typeface="Calibri"/>
                          <a:cs typeface="Calibri"/>
                        </a:rPr>
                        <a:t>6</a:t>
                      </a:r>
                      <a:r>
                        <a:rPr sz="1200" b="1" spc="-5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5" dirty="0">
                          <a:latin typeface="Calibri"/>
                          <a:cs typeface="Calibri"/>
                        </a:rPr>
                        <a:t>кл.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68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1200" b="1" dirty="0">
                          <a:latin typeface="Calibri"/>
                          <a:cs typeface="Calibri"/>
                        </a:rPr>
                        <a:t>7</a:t>
                      </a:r>
                      <a:r>
                        <a:rPr sz="1200" b="1" spc="-5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5" dirty="0">
                          <a:latin typeface="Calibri"/>
                          <a:cs typeface="Calibri"/>
                        </a:rPr>
                        <a:t>кл.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68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1200" b="1" dirty="0">
                          <a:latin typeface="Calibri"/>
                          <a:cs typeface="Calibri"/>
                        </a:rPr>
                        <a:t>8</a:t>
                      </a:r>
                      <a:r>
                        <a:rPr sz="1200" b="1" spc="-5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5" dirty="0">
                          <a:latin typeface="Calibri"/>
                          <a:cs typeface="Calibri"/>
                        </a:rPr>
                        <a:t>кл.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68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1200" spc="-10" dirty="0">
                          <a:latin typeface="Calibri"/>
                          <a:cs typeface="Calibri"/>
                        </a:rPr>
                        <a:t>1.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68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 marR="369570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1200" b="1" spc="-15" dirty="0">
                          <a:latin typeface="Calibri"/>
                          <a:cs typeface="Calibri"/>
                        </a:rPr>
                        <a:t>ТЕКСТ </a:t>
                      </a:r>
                      <a:r>
                        <a:rPr sz="1200" b="1" spc="-5" dirty="0">
                          <a:latin typeface="Calibri"/>
                          <a:cs typeface="Calibri"/>
                        </a:rPr>
                        <a:t>1.</a:t>
                      </a:r>
                      <a:r>
                        <a:rPr sz="1200" b="1" spc="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Орфография</a:t>
                      </a:r>
                      <a:r>
                        <a:rPr sz="1200" spc="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и </a:t>
                      </a:r>
                      <a:r>
                        <a:rPr sz="1200" spc="-254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пунктуация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68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368935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1200" b="1" spc="-15" dirty="0">
                          <a:latin typeface="Calibri"/>
                          <a:cs typeface="Calibri"/>
                        </a:rPr>
                        <a:t>ТЕКСТ </a:t>
                      </a:r>
                      <a:r>
                        <a:rPr sz="1200" b="1" spc="-5" dirty="0">
                          <a:latin typeface="Calibri"/>
                          <a:cs typeface="Calibri"/>
                        </a:rPr>
                        <a:t>1.</a:t>
                      </a:r>
                      <a:r>
                        <a:rPr sz="1200" b="1" spc="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Орфография</a:t>
                      </a:r>
                      <a:r>
                        <a:rPr sz="1200" spc="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и </a:t>
                      </a:r>
                      <a:r>
                        <a:rPr sz="1200" spc="-254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пунктуация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68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92710" marR="509270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1200" b="1" spc="-15" dirty="0">
                          <a:latin typeface="Calibri"/>
                          <a:cs typeface="Calibri"/>
                        </a:rPr>
                        <a:t>ТЕКСТ </a:t>
                      </a:r>
                      <a:r>
                        <a:rPr sz="1200" b="1" spc="-5" dirty="0">
                          <a:latin typeface="Calibri"/>
                          <a:cs typeface="Calibri"/>
                        </a:rPr>
                        <a:t>1.</a:t>
                      </a:r>
                      <a:r>
                        <a:rPr sz="1200" b="1" spc="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Орфография</a:t>
                      </a:r>
                      <a:r>
                        <a:rPr sz="1200" spc="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и </a:t>
                      </a:r>
                      <a:r>
                        <a:rPr sz="1200" spc="-254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пунктуация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68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93345" marR="438150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1200" b="1" spc="-15" dirty="0">
                          <a:latin typeface="Calibri"/>
                          <a:cs typeface="Calibri"/>
                        </a:rPr>
                        <a:t>ТЕКСТ </a:t>
                      </a:r>
                      <a:r>
                        <a:rPr sz="1200" b="1" spc="-5" dirty="0">
                          <a:latin typeface="Calibri"/>
                          <a:cs typeface="Calibri"/>
                        </a:rPr>
                        <a:t>1.</a:t>
                      </a:r>
                      <a:r>
                        <a:rPr sz="1200" b="1" spc="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Орфография</a:t>
                      </a:r>
                      <a:r>
                        <a:rPr sz="1200" spc="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и </a:t>
                      </a:r>
                      <a:r>
                        <a:rPr sz="1200" spc="-254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пунктуация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68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00583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200" spc="-5" dirty="0">
                          <a:latin typeface="Calibri"/>
                          <a:cs typeface="Calibri"/>
                        </a:rPr>
                        <a:t>2.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 marR="55054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200" b="1" dirty="0">
                          <a:latin typeface="Calibri"/>
                          <a:cs typeface="Calibri"/>
                        </a:rPr>
                        <a:t>Я</a:t>
                      </a:r>
                      <a:r>
                        <a:rPr sz="1200" b="1" spc="-10" dirty="0">
                          <a:latin typeface="Calibri"/>
                          <a:cs typeface="Calibri"/>
                        </a:rPr>
                        <a:t>з</a:t>
                      </a:r>
                      <a:r>
                        <a:rPr sz="1200" b="1" spc="5" dirty="0">
                          <a:latin typeface="Calibri"/>
                          <a:cs typeface="Calibri"/>
                        </a:rPr>
                        <a:t>ы</a:t>
                      </a:r>
                      <a:r>
                        <a:rPr sz="1200" b="1" spc="-20" dirty="0">
                          <a:latin typeface="Calibri"/>
                          <a:cs typeface="Calibri"/>
                        </a:rPr>
                        <a:t>к</a:t>
                      </a:r>
                      <a:r>
                        <a:rPr sz="1200" b="1" dirty="0">
                          <a:latin typeface="Calibri"/>
                          <a:cs typeface="Calibri"/>
                        </a:rPr>
                        <a:t>о</a:t>
                      </a:r>
                      <a:r>
                        <a:rPr sz="1200" b="1" spc="5" dirty="0">
                          <a:latin typeface="Calibri"/>
                          <a:cs typeface="Calibri"/>
                        </a:rPr>
                        <a:t>вы</a:t>
                      </a:r>
                      <a:r>
                        <a:rPr sz="1200" b="1" dirty="0">
                          <a:latin typeface="Calibri"/>
                          <a:cs typeface="Calibri"/>
                        </a:rPr>
                        <a:t>е</a:t>
                      </a:r>
                      <a:r>
                        <a:rPr sz="1200" b="1" spc="-8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dirty="0">
                          <a:latin typeface="Calibri"/>
                          <a:cs typeface="Calibri"/>
                        </a:rPr>
                        <a:t>р</a:t>
                      </a:r>
                      <a:r>
                        <a:rPr sz="1200" b="1" spc="5" dirty="0">
                          <a:latin typeface="Calibri"/>
                          <a:cs typeface="Calibri"/>
                        </a:rPr>
                        <a:t>а</a:t>
                      </a:r>
                      <a:r>
                        <a:rPr sz="1200" b="1" spc="-10" dirty="0">
                          <a:latin typeface="Calibri"/>
                          <a:cs typeface="Calibri"/>
                        </a:rPr>
                        <a:t>з</a:t>
                      </a:r>
                      <a:r>
                        <a:rPr sz="1200" b="1" spc="5" dirty="0">
                          <a:latin typeface="Calibri"/>
                          <a:cs typeface="Calibri"/>
                        </a:rPr>
                        <a:t>б</a:t>
                      </a:r>
                      <a:r>
                        <a:rPr sz="1200" b="1" dirty="0">
                          <a:latin typeface="Calibri"/>
                          <a:cs typeface="Calibri"/>
                        </a:rPr>
                        <a:t>ор</a:t>
                      </a:r>
                      <a:r>
                        <a:rPr sz="1200" b="1" spc="10" dirty="0">
                          <a:latin typeface="Calibri"/>
                          <a:cs typeface="Calibri"/>
                        </a:rPr>
                        <a:t>ы</a:t>
                      </a:r>
                      <a:r>
                        <a:rPr sz="1200" b="1" dirty="0">
                          <a:latin typeface="Calibri"/>
                          <a:cs typeface="Calibri"/>
                        </a:rPr>
                        <a:t>:  </a:t>
                      </a:r>
                      <a:r>
                        <a:rPr sz="1200" i="1" spc="-5" dirty="0">
                          <a:latin typeface="Calibri"/>
                          <a:cs typeface="Calibri"/>
                        </a:rPr>
                        <a:t>фонетический, </a:t>
                      </a:r>
                      <a:r>
                        <a:rPr sz="1200" i="1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морфемный,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морфологический,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синтаксический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29210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200" b="1" dirty="0">
                          <a:latin typeface="Calibri"/>
                          <a:cs typeface="Calibri"/>
                        </a:rPr>
                        <a:t>Я</a:t>
                      </a:r>
                      <a:r>
                        <a:rPr sz="1200" b="1" spc="-10" dirty="0">
                          <a:latin typeface="Calibri"/>
                          <a:cs typeface="Calibri"/>
                        </a:rPr>
                        <a:t>з</a:t>
                      </a:r>
                      <a:r>
                        <a:rPr sz="1200" b="1" spc="5" dirty="0">
                          <a:latin typeface="Calibri"/>
                          <a:cs typeface="Calibri"/>
                        </a:rPr>
                        <a:t>ы</a:t>
                      </a:r>
                      <a:r>
                        <a:rPr sz="1200" b="1" spc="-20" dirty="0">
                          <a:latin typeface="Calibri"/>
                          <a:cs typeface="Calibri"/>
                        </a:rPr>
                        <a:t>к</a:t>
                      </a:r>
                      <a:r>
                        <a:rPr sz="1200" b="1" dirty="0">
                          <a:latin typeface="Calibri"/>
                          <a:cs typeface="Calibri"/>
                        </a:rPr>
                        <a:t>о</a:t>
                      </a:r>
                      <a:r>
                        <a:rPr sz="1200" b="1" spc="5" dirty="0">
                          <a:latin typeface="Calibri"/>
                          <a:cs typeface="Calibri"/>
                        </a:rPr>
                        <a:t>вы</a:t>
                      </a:r>
                      <a:r>
                        <a:rPr sz="1200" b="1" dirty="0">
                          <a:latin typeface="Calibri"/>
                          <a:cs typeface="Calibri"/>
                        </a:rPr>
                        <a:t>е</a:t>
                      </a:r>
                      <a:r>
                        <a:rPr sz="1200" b="1" spc="-8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dirty="0">
                          <a:latin typeface="Calibri"/>
                          <a:cs typeface="Calibri"/>
                        </a:rPr>
                        <a:t>р</a:t>
                      </a:r>
                      <a:r>
                        <a:rPr sz="1200" b="1" spc="5" dirty="0">
                          <a:latin typeface="Calibri"/>
                          <a:cs typeface="Calibri"/>
                        </a:rPr>
                        <a:t>а</a:t>
                      </a:r>
                      <a:r>
                        <a:rPr sz="1200" b="1" spc="-10" dirty="0">
                          <a:latin typeface="Calibri"/>
                          <a:cs typeface="Calibri"/>
                        </a:rPr>
                        <a:t>з</a:t>
                      </a:r>
                      <a:r>
                        <a:rPr sz="1200" b="1" spc="5" dirty="0">
                          <a:latin typeface="Calibri"/>
                          <a:cs typeface="Calibri"/>
                        </a:rPr>
                        <a:t>б</a:t>
                      </a:r>
                      <a:r>
                        <a:rPr sz="1200" b="1" dirty="0">
                          <a:latin typeface="Calibri"/>
                          <a:cs typeface="Calibri"/>
                        </a:rPr>
                        <a:t>ор</a:t>
                      </a:r>
                      <a:r>
                        <a:rPr sz="1200" b="1" spc="10" dirty="0">
                          <a:latin typeface="Calibri"/>
                          <a:cs typeface="Calibri"/>
                        </a:rPr>
                        <a:t>ы</a:t>
                      </a:r>
                      <a:r>
                        <a:rPr sz="1200" b="1" dirty="0">
                          <a:latin typeface="Calibri"/>
                          <a:cs typeface="Calibri"/>
                        </a:rPr>
                        <a:t>: 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морфемный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и </a:t>
                      </a:r>
                      <a:r>
                        <a:rPr sz="12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i="1" dirty="0">
                          <a:latin typeface="Calibri"/>
                          <a:cs typeface="Calibri"/>
                        </a:rPr>
                        <a:t>с</a:t>
                      </a:r>
                      <a:r>
                        <a:rPr sz="1200" i="1" spc="10" dirty="0">
                          <a:latin typeface="Calibri"/>
                          <a:cs typeface="Calibri"/>
                        </a:rPr>
                        <a:t>л</a:t>
                      </a:r>
                      <a:r>
                        <a:rPr sz="1200" i="1" spc="5" dirty="0">
                          <a:latin typeface="Calibri"/>
                          <a:cs typeface="Calibri"/>
                        </a:rPr>
                        <a:t>о</a:t>
                      </a:r>
                      <a:r>
                        <a:rPr sz="1200" i="1" dirty="0">
                          <a:latin typeface="Calibri"/>
                          <a:cs typeface="Calibri"/>
                        </a:rPr>
                        <a:t>в</a:t>
                      </a:r>
                      <a:r>
                        <a:rPr sz="1200" i="1" spc="5" dirty="0">
                          <a:latin typeface="Calibri"/>
                          <a:cs typeface="Calibri"/>
                        </a:rPr>
                        <a:t>ообр</a:t>
                      </a:r>
                      <a:r>
                        <a:rPr sz="1200" i="1" spc="-20" dirty="0">
                          <a:latin typeface="Calibri"/>
                          <a:cs typeface="Calibri"/>
                        </a:rPr>
                        <a:t>а</a:t>
                      </a:r>
                      <a:r>
                        <a:rPr sz="1200" i="1" spc="-5" dirty="0">
                          <a:latin typeface="Calibri"/>
                          <a:cs typeface="Calibri"/>
                        </a:rPr>
                        <a:t>з</a:t>
                      </a:r>
                      <a:r>
                        <a:rPr sz="1200" i="1" spc="5" dirty="0">
                          <a:latin typeface="Calibri"/>
                          <a:cs typeface="Calibri"/>
                        </a:rPr>
                        <a:t>о</a:t>
                      </a:r>
                      <a:r>
                        <a:rPr sz="1200" i="1" dirty="0">
                          <a:latin typeface="Calibri"/>
                          <a:cs typeface="Calibri"/>
                        </a:rPr>
                        <a:t>в</a:t>
                      </a:r>
                      <a:r>
                        <a:rPr sz="1200" i="1" spc="5" dirty="0">
                          <a:latin typeface="Calibri"/>
                          <a:cs typeface="Calibri"/>
                        </a:rPr>
                        <a:t>а</a:t>
                      </a:r>
                      <a:r>
                        <a:rPr sz="1200" i="1" spc="-15" dirty="0">
                          <a:latin typeface="Calibri"/>
                          <a:cs typeface="Calibri"/>
                        </a:rPr>
                        <a:t>т</a:t>
                      </a:r>
                      <a:r>
                        <a:rPr sz="1200" i="1" spc="-25" dirty="0">
                          <a:latin typeface="Calibri"/>
                          <a:cs typeface="Calibri"/>
                        </a:rPr>
                        <a:t>е</a:t>
                      </a:r>
                      <a:r>
                        <a:rPr sz="1200" i="1" spc="10" dirty="0">
                          <a:latin typeface="Calibri"/>
                          <a:cs typeface="Calibri"/>
                        </a:rPr>
                        <a:t>л</a:t>
                      </a:r>
                      <a:r>
                        <a:rPr sz="1200" i="1" spc="-10" dirty="0">
                          <a:latin typeface="Calibri"/>
                          <a:cs typeface="Calibri"/>
                        </a:rPr>
                        <a:t>ьны</a:t>
                      </a:r>
                      <a:r>
                        <a:rPr sz="1200" i="1" dirty="0">
                          <a:latin typeface="Calibri"/>
                          <a:cs typeface="Calibri"/>
                        </a:rPr>
                        <a:t>й 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морфологический,</a:t>
                      </a:r>
                      <a:endParaRPr sz="1200">
                        <a:latin typeface="Calibri"/>
                        <a:cs typeface="Calibri"/>
                      </a:endParaRPr>
                    </a:p>
                    <a:p>
                      <a:pPr marL="92075">
                        <a:lnSpc>
                          <a:spcPct val="100000"/>
                        </a:lnSpc>
                      </a:pPr>
                      <a:r>
                        <a:rPr sz="1200" spc="-10" dirty="0">
                          <a:latin typeface="Calibri"/>
                          <a:cs typeface="Calibri"/>
                        </a:rPr>
                        <a:t>синтаксический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92710" marR="432434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200" b="1" dirty="0">
                          <a:latin typeface="Calibri"/>
                          <a:cs typeface="Calibri"/>
                        </a:rPr>
                        <a:t>Я</a:t>
                      </a:r>
                      <a:r>
                        <a:rPr sz="1200" b="1" spc="-10" dirty="0">
                          <a:latin typeface="Calibri"/>
                          <a:cs typeface="Calibri"/>
                        </a:rPr>
                        <a:t>з</a:t>
                      </a:r>
                      <a:r>
                        <a:rPr sz="1200" b="1" spc="5" dirty="0">
                          <a:latin typeface="Calibri"/>
                          <a:cs typeface="Calibri"/>
                        </a:rPr>
                        <a:t>ы</a:t>
                      </a:r>
                      <a:r>
                        <a:rPr sz="1200" b="1" spc="-20" dirty="0">
                          <a:latin typeface="Calibri"/>
                          <a:cs typeface="Calibri"/>
                        </a:rPr>
                        <a:t>к</a:t>
                      </a:r>
                      <a:r>
                        <a:rPr sz="1200" b="1" dirty="0">
                          <a:latin typeface="Calibri"/>
                          <a:cs typeface="Calibri"/>
                        </a:rPr>
                        <a:t>о</a:t>
                      </a:r>
                      <a:r>
                        <a:rPr sz="1200" b="1" spc="5" dirty="0">
                          <a:latin typeface="Calibri"/>
                          <a:cs typeface="Calibri"/>
                        </a:rPr>
                        <a:t>вы</a:t>
                      </a:r>
                      <a:r>
                        <a:rPr sz="1200" b="1" dirty="0">
                          <a:latin typeface="Calibri"/>
                          <a:cs typeface="Calibri"/>
                        </a:rPr>
                        <a:t>е</a:t>
                      </a:r>
                      <a:r>
                        <a:rPr sz="1200" b="1" spc="-8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dirty="0">
                          <a:latin typeface="Calibri"/>
                          <a:cs typeface="Calibri"/>
                        </a:rPr>
                        <a:t>р</a:t>
                      </a:r>
                      <a:r>
                        <a:rPr sz="1200" b="1" spc="5" dirty="0">
                          <a:latin typeface="Calibri"/>
                          <a:cs typeface="Calibri"/>
                        </a:rPr>
                        <a:t>а</a:t>
                      </a:r>
                      <a:r>
                        <a:rPr sz="1200" b="1" spc="-10" dirty="0">
                          <a:latin typeface="Calibri"/>
                          <a:cs typeface="Calibri"/>
                        </a:rPr>
                        <a:t>з</a:t>
                      </a:r>
                      <a:r>
                        <a:rPr sz="1200" b="1" spc="5" dirty="0">
                          <a:latin typeface="Calibri"/>
                          <a:cs typeface="Calibri"/>
                        </a:rPr>
                        <a:t>б</a:t>
                      </a:r>
                      <a:r>
                        <a:rPr sz="1200" b="1" dirty="0">
                          <a:latin typeface="Calibri"/>
                          <a:cs typeface="Calibri"/>
                        </a:rPr>
                        <a:t>ор</a:t>
                      </a:r>
                      <a:r>
                        <a:rPr sz="1200" b="1" spc="10" dirty="0">
                          <a:latin typeface="Calibri"/>
                          <a:cs typeface="Calibri"/>
                        </a:rPr>
                        <a:t>ы</a:t>
                      </a:r>
                      <a:r>
                        <a:rPr sz="1200" b="1" dirty="0">
                          <a:latin typeface="Calibri"/>
                          <a:cs typeface="Calibri"/>
                        </a:rPr>
                        <a:t>: 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морфемный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и </a:t>
                      </a:r>
                      <a:r>
                        <a:rPr sz="12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i="1" dirty="0">
                          <a:latin typeface="Calibri"/>
                          <a:cs typeface="Calibri"/>
                        </a:rPr>
                        <a:t>с</a:t>
                      </a:r>
                      <a:r>
                        <a:rPr sz="1200" i="1" spc="10" dirty="0">
                          <a:latin typeface="Calibri"/>
                          <a:cs typeface="Calibri"/>
                        </a:rPr>
                        <a:t>л</a:t>
                      </a:r>
                      <a:r>
                        <a:rPr sz="1200" i="1" spc="5" dirty="0">
                          <a:latin typeface="Calibri"/>
                          <a:cs typeface="Calibri"/>
                        </a:rPr>
                        <a:t>о</a:t>
                      </a:r>
                      <a:r>
                        <a:rPr sz="1200" i="1" dirty="0">
                          <a:latin typeface="Calibri"/>
                          <a:cs typeface="Calibri"/>
                        </a:rPr>
                        <a:t>в</a:t>
                      </a:r>
                      <a:r>
                        <a:rPr sz="1200" i="1" spc="5" dirty="0">
                          <a:latin typeface="Calibri"/>
                          <a:cs typeface="Calibri"/>
                        </a:rPr>
                        <a:t>ообр</a:t>
                      </a:r>
                      <a:r>
                        <a:rPr sz="1200" i="1" spc="-20" dirty="0">
                          <a:latin typeface="Calibri"/>
                          <a:cs typeface="Calibri"/>
                        </a:rPr>
                        <a:t>а</a:t>
                      </a:r>
                      <a:r>
                        <a:rPr sz="1200" i="1" spc="-5" dirty="0">
                          <a:latin typeface="Calibri"/>
                          <a:cs typeface="Calibri"/>
                        </a:rPr>
                        <a:t>з</a:t>
                      </a:r>
                      <a:r>
                        <a:rPr sz="1200" i="1" spc="5" dirty="0">
                          <a:latin typeface="Calibri"/>
                          <a:cs typeface="Calibri"/>
                        </a:rPr>
                        <a:t>о</a:t>
                      </a:r>
                      <a:r>
                        <a:rPr sz="1200" i="1" dirty="0">
                          <a:latin typeface="Calibri"/>
                          <a:cs typeface="Calibri"/>
                        </a:rPr>
                        <a:t>в</a:t>
                      </a:r>
                      <a:r>
                        <a:rPr sz="1200" i="1" spc="5" dirty="0">
                          <a:latin typeface="Calibri"/>
                          <a:cs typeface="Calibri"/>
                        </a:rPr>
                        <a:t>а</a:t>
                      </a:r>
                      <a:r>
                        <a:rPr sz="1200" i="1" spc="-15" dirty="0">
                          <a:latin typeface="Calibri"/>
                          <a:cs typeface="Calibri"/>
                        </a:rPr>
                        <a:t>т</a:t>
                      </a:r>
                      <a:r>
                        <a:rPr sz="1200" i="1" spc="-25" dirty="0">
                          <a:latin typeface="Calibri"/>
                          <a:cs typeface="Calibri"/>
                        </a:rPr>
                        <a:t>е</a:t>
                      </a:r>
                      <a:r>
                        <a:rPr sz="1200" i="1" spc="10" dirty="0">
                          <a:latin typeface="Calibri"/>
                          <a:cs typeface="Calibri"/>
                        </a:rPr>
                        <a:t>л</a:t>
                      </a:r>
                      <a:r>
                        <a:rPr sz="1200" i="1" spc="-10" dirty="0">
                          <a:latin typeface="Calibri"/>
                          <a:cs typeface="Calibri"/>
                        </a:rPr>
                        <a:t>ьны</a:t>
                      </a:r>
                      <a:r>
                        <a:rPr sz="1200" i="1" dirty="0">
                          <a:latin typeface="Calibri"/>
                          <a:cs typeface="Calibri"/>
                        </a:rPr>
                        <a:t>й 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морфологический,</a:t>
                      </a:r>
                      <a:endParaRPr sz="1200">
                        <a:latin typeface="Calibri"/>
                        <a:cs typeface="Calibri"/>
                      </a:endParaRPr>
                    </a:p>
                    <a:p>
                      <a:pPr marL="92710">
                        <a:lnSpc>
                          <a:spcPct val="100000"/>
                        </a:lnSpc>
                      </a:pPr>
                      <a:r>
                        <a:rPr sz="1200" spc="-10" dirty="0">
                          <a:latin typeface="Calibri"/>
                          <a:cs typeface="Calibri"/>
                        </a:rPr>
                        <a:t>синтаксический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93345" marR="61976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200" b="1" dirty="0">
                          <a:latin typeface="Calibri"/>
                          <a:cs typeface="Calibri"/>
                        </a:rPr>
                        <a:t>Я</a:t>
                      </a:r>
                      <a:r>
                        <a:rPr sz="1200" b="1" spc="-10" dirty="0">
                          <a:latin typeface="Calibri"/>
                          <a:cs typeface="Calibri"/>
                        </a:rPr>
                        <a:t>з</a:t>
                      </a:r>
                      <a:r>
                        <a:rPr sz="1200" b="1" spc="5" dirty="0">
                          <a:latin typeface="Calibri"/>
                          <a:cs typeface="Calibri"/>
                        </a:rPr>
                        <a:t>ы</a:t>
                      </a:r>
                      <a:r>
                        <a:rPr sz="1200" b="1" spc="-20" dirty="0">
                          <a:latin typeface="Calibri"/>
                          <a:cs typeface="Calibri"/>
                        </a:rPr>
                        <a:t>к</a:t>
                      </a:r>
                      <a:r>
                        <a:rPr sz="1200" b="1" dirty="0">
                          <a:latin typeface="Calibri"/>
                          <a:cs typeface="Calibri"/>
                        </a:rPr>
                        <a:t>о</a:t>
                      </a:r>
                      <a:r>
                        <a:rPr sz="1200" b="1" spc="5" dirty="0">
                          <a:latin typeface="Calibri"/>
                          <a:cs typeface="Calibri"/>
                        </a:rPr>
                        <a:t>вы</a:t>
                      </a:r>
                      <a:r>
                        <a:rPr sz="1200" b="1" dirty="0">
                          <a:latin typeface="Calibri"/>
                          <a:cs typeface="Calibri"/>
                        </a:rPr>
                        <a:t>е</a:t>
                      </a:r>
                      <a:r>
                        <a:rPr sz="1200" b="1" spc="-8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dirty="0">
                          <a:latin typeface="Calibri"/>
                          <a:cs typeface="Calibri"/>
                        </a:rPr>
                        <a:t>р</a:t>
                      </a:r>
                      <a:r>
                        <a:rPr sz="1200" b="1" spc="5" dirty="0">
                          <a:latin typeface="Calibri"/>
                          <a:cs typeface="Calibri"/>
                        </a:rPr>
                        <a:t>а</a:t>
                      </a:r>
                      <a:r>
                        <a:rPr sz="1200" b="1" spc="-10" dirty="0">
                          <a:latin typeface="Calibri"/>
                          <a:cs typeface="Calibri"/>
                        </a:rPr>
                        <a:t>з</a:t>
                      </a:r>
                      <a:r>
                        <a:rPr sz="1200" b="1" spc="5" dirty="0">
                          <a:latin typeface="Calibri"/>
                          <a:cs typeface="Calibri"/>
                        </a:rPr>
                        <a:t>б</a:t>
                      </a:r>
                      <a:r>
                        <a:rPr sz="1200" b="1" dirty="0">
                          <a:latin typeface="Calibri"/>
                          <a:cs typeface="Calibri"/>
                        </a:rPr>
                        <a:t>ор</a:t>
                      </a:r>
                      <a:r>
                        <a:rPr sz="1200" b="1" spc="10" dirty="0">
                          <a:latin typeface="Calibri"/>
                          <a:cs typeface="Calibri"/>
                        </a:rPr>
                        <a:t>ы</a:t>
                      </a:r>
                      <a:r>
                        <a:rPr sz="1200" b="1" dirty="0">
                          <a:latin typeface="Calibri"/>
                          <a:cs typeface="Calibri"/>
                        </a:rPr>
                        <a:t>: 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морфемный,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морфологический,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 синтаксический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4007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200" spc="-5" dirty="0">
                          <a:latin typeface="Calibri"/>
                          <a:cs typeface="Calibri"/>
                        </a:rPr>
                        <a:t>3.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200" b="1" spc="-15" dirty="0">
                          <a:latin typeface="Calibri"/>
                          <a:cs typeface="Calibri"/>
                        </a:rPr>
                        <a:t>Ударение.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200" b="1" spc="-5" dirty="0">
                          <a:latin typeface="Calibri"/>
                          <a:cs typeface="Calibri"/>
                        </a:rPr>
                        <a:t>Фонетика.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710" marR="113664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200" b="1" dirty="0">
                          <a:latin typeface="Calibri"/>
                          <a:cs typeface="Calibri"/>
                        </a:rPr>
                        <a:t>Орфография.</a:t>
                      </a:r>
                      <a:r>
                        <a:rPr sz="1200" b="1" spc="-5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Опознавание</a:t>
                      </a:r>
                      <a:r>
                        <a:rPr sz="12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и </a:t>
                      </a:r>
                      <a:r>
                        <a:rPr sz="1200" spc="-26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правописание</a:t>
                      </a:r>
                      <a:r>
                        <a:rPr sz="12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предлогов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334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200" b="1" dirty="0">
                          <a:latin typeface="Calibri"/>
                          <a:cs typeface="Calibri"/>
                        </a:rPr>
                        <a:t>Орфография.</a:t>
                      </a:r>
                      <a:endParaRPr sz="1200">
                        <a:latin typeface="Calibri"/>
                        <a:cs typeface="Calibri"/>
                      </a:endParaRPr>
                    </a:p>
                    <a:p>
                      <a:pPr marL="93345" marR="457200">
                        <a:lnSpc>
                          <a:spcPct val="100000"/>
                        </a:lnSpc>
                      </a:pPr>
                      <a:r>
                        <a:rPr sz="1200" spc="-5" dirty="0">
                          <a:latin typeface="Calibri"/>
                          <a:cs typeface="Calibri"/>
                        </a:rPr>
                        <a:t>Правописание</a:t>
                      </a:r>
                      <a:r>
                        <a:rPr sz="12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НЕ</a:t>
                      </a:r>
                      <a:r>
                        <a:rPr sz="1200" spc="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с </a:t>
                      </a:r>
                      <a:r>
                        <a:rPr sz="12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разными</a:t>
                      </a:r>
                      <a:r>
                        <a:rPr sz="1200" spc="-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частями</a:t>
                      </a:r>
                      <a:r>
                        <a:rPr sz="12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речи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200" spc="-5" dirty="0">
                          <a:latin typeface="Calibri"/>
                          <a:cs typeface="Calibri"/>
                        </a:rPr>
                        <a:t>4.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200" b="1" spc="-5" dirty="0">
                          <a:latin typeface="Calibri"/>
                          <a:cs typeface="Calibri"/>
                        </a:rPr>
                        <a:t>Морфология.</a:t>
                      </a:r>
                      <a:endParaRPr sz="1200">
                        <a:latin typeface="Calibri"/>
                        <a:cs typeface="Calibri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sz="1200" spc="-5" dirty="0">
                          <a:latin typeface="Calibri"/>
                          <a:cs typeface="Calibri"/>
                        </a:rPr>
                        <a:t>Опознавание</a:t>
                      </a:r>
                      <a:r>
                        <a:rPr sz="12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частей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речи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200" b="1" spc="-15" dirty="0">
                          <a:latin typeface="Calibri"/>
                          <a:cs typeface="Calibri"/>
                        </a:rPr>
                        <a:t>Ударение.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>
                  <a:txBody>
                    <a:bodyPr/>
                    <a:lstStyle/>
                    <a:p>
                      <a:pPr marL="92710" marR="113664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200" b="1" dirty="0">
                          <a:latin typeface="Calibri"/>
                          <a:cs typeface="Calibri"/>
                        </a:rPr>
                        <a:t>Орфография.</a:t>
                      </a:r>
                      <a:r>
                        <a:rPr sz="1200" b="1" spc="-5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Опознавание</a:t>
                      </a:r>
                      <a:r>
                        <a:rPr sz="12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и </a:t>
                      </a:r>
                      <a:r>
                        <a:rPr sz="1200" spc="-26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правописание</a:t>
                      </a:r>
                      <a:r>
                        <a:rPr sz="12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союзов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334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200" b="1" dirty="0">
                          <a:latin typeface="Calibri"/>
                          <a:cs typeface="Calibri"/>
                        </a:rPr>
                        <a:t>Орфография.</a:t>
                      </a:r>
                      <a:endParaRPr sz="1200">
                        <a:latin typeface="Calibri"/>
                        <a:cs typeface="Calibri"/>
                      </a:endParaRPr>
                    </a:p>
                    <a:p>
                      <a:pPr marL="93345">
                        <a:lnSpc>
                          <a:spcPct val="100000"/>
                        </a:lnSpc>
                      </a:pPr>
                      <a:r>
                        <a:rPr sz="1200" spc="-5" dirty="0">
                          <a:latin typeface="Calibri"/>
                          <a:cs typeface="Calibri"/>
                        </a:rPr>
                        <a:t>Правописание</a:t>
                      </a:r>
                      <a:r>
                        <a:rPr sz="12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Н-НН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200" spc="-5" dirty="0">
                          <a:latin typeface="Calibri"/>
                          <a:cs typeface="Calibri"/>
                        </a:rPr>
                        <a:t>5.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 marR="126364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200" b="1" spc="10" dirty="0">
                          <a:latin typeface="Calibri"/>
                          <a:cs typeface="Calibri"/>
                        </a:rPr>
                        <a:t>П</a:t>
                      </a:r>
                      <a:r>
                        <a:rPr sz="1200" b="1" spc="5" dirty="0">
                          <a:latin typeface="Calibri"/>
                          <a:cs typeface="Calibri"/>
                        </a:rPr>
                        <a:t>у</a:t>
                      </a:r>
                      <a:r>
                        <a:rPr sz="1200" b="1" spc="-10" dirty="0">
                          <a:latin typeface="Calibri"/>
                          <a:cs typeface="Calibri"/>
                        </a:rPr>
                        <a:t>н</a:t>
                      </a:r>
                      <a:r>
                        <a:rPr sz="1200" b="1" spc="5" dirty="0">
                          <a:latin typeface="Calibri"/>
                          <a:cs typeface="Calibri"/>
                        </a:rPr>
                        <a:t>к</a:t>
                      </a:r>
                      <a:r>
                        <a:rPr sz="1200" b="1" spc="-15" dirty="0">
                          <a:latin typeface="Calibri"/>
                          <a:cs typeface="Calibri"/>
                        </a:rPr>
                        <a:t>т</a:t>
                      </a:r>
                      <a:r>
                        <a:rPr sz="1200" b="1" spc="5" dirty="0">
                          <a:latin typeface="Calibri"/>
                          <a:cs typeface="Calibri"/>
                        </a:rPr>
                        <a:t>уа</a:t>
                      </a:r>
                      <a:r>
                        <a:rPr sz="1200" b="1" dirty="0">
                          <a:latin typeface="Calibri"/>
                          <a:cs typeface="Calibri"/>
                        </a:rPr>
                        <a:t>ци</a:t>
                      </a:r>
                      <a:r>
                        <a:rPr sz="1200" b="1" spc="10" dirty="0">
                          <a:latin typeface="Calibri"/>
                          <a:cs typeface="Calibri"/>
                        </a:rPr>
                        <a:t>я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.</a:t>
                      </a:r>
                      <a:r>
                        <a:rPr sz="1200" spc="-1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П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р</a:t>
                      </a:r>
                      <a:r>
                        <a:rPr sz="1200" spc="-25" dirty="0">
                          <a:latin typeface="Calibri"/>
                          <a:cs typeface="Calibri"/>
                        </a:rPr>
                        <a:t>е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д</a:t>
                      </a:r>
                      <a:r>
                        <a:rPr sz="1200" spc="10" dirty="0">
                          <a:latin typeface="Calibri"/>
                          <a:cs typeface="Calibri"/>
                        </a:rPr>
                        <a:t>л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о</a:t>
                      </a:r>
                      <a:r>
                        <a:rPr sz="1200" spc="-35" dirty="0">
                          <a:latin typeface="Calibri"/>
                          <a:cs typeface="Calibri"/>
                        </a:rPr>
                        <a:t>ж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е</a:t>
                      </a:r>
                      <a:r>
                        <a:rPr sz="1200" spc="5" dirty="0">
                          <a:latin typeface="Calibri"/>
                          <a:cs typeface="Calibri"/>
                        </a:rPr>
                        <a:t>н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ия  с</a:t>
                      </a:r>
                      <a:r>
                        <a:rPr sz="12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прямой</a:t>
                      </a:r>
                      <a:r>
                        <a:rPr sz="12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речью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200" b="1" spc="-5" dirty="0">
                          <a:latin typeface="Calibri"/>
                          <a:cs typeface="Calibri"/>
                        </a:rPr>
                        <a:t>Морфология.</a:t>
                      </a:r>
                      <a:endParaRPr sz="1200">
                        <a:latin typeface="Calibri"/>
                        <a:cs typeface="Calibri"/>
                      </a:endParaRPr>
                    </a:p>
                    <a:p>
                      <a:pPr marL="92075">
                        <a:lnSpc>
                          <a:spcPct val="100000"/>
                        </a:lnSpc>
                      </a:pPr>
                      <a:r>
                        <a:rPr sz="1200" spc="-5" dirty="0">
                          <a:latin typeface="Calibri"/>
                          <a:cs typeface="Calibri"/>
                        </a:rPr>
                        <a:t>Опознавание</a:t>
                      </a:r>
                      <a:r>
                        <a:rPr sz="12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частей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речи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9271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200" spc="-5" dirty="0">
                          <a:latin typeface="Calibri"/>
                          <a:cs typeface="Calibri"/>
                        </a:rPr>
                        <a:t>У</a:t>
                      </a:r>
                      <a:r>
                        <a:rPr sz="1200" b="1" spc="-5" dirty="0">
                          <a:latin typeface="Calibri"/>
                          <a:cs typeface="Calibri"/>
                        </a:rPr>
                        <a:t>дарение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>
                  <a:txBody>
                    <a:bodyPr/>
                    <a:lstStyle/>
                    <a:p>
                      <a:pPr marL="9334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200" b="1" spc="-15" dirty="0">
                          <a:latin typeface="Calibri"/>
                          <a:cs typeface="Calibri"/>
                        </a:rPr>
                        <a:t>Ударение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8867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200" spc="-5" dirty="0">
                          <a:latin typeface="Calibri"/>
                          <a:cs typeface="Calibri"/>
                        </a:rPr>
                        <a:t>6.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200" b="1" spc="5" dirty="0">
                          <a:latin typeface="Calibri"/>
                          <a:cs typeface="Calibri"/>
                        </a:rPr>
                        <a:t>Пу</a:t>
                      </a:r>
                      <a:r>
                        <a:rPr sz="1200" b="1" spc="-10" dirty="0">
                          <a:latin typeface="Calibri"/>
                          <a:cs typeface="Calibri"/>
                        </a:rPr>
                        <a:t>н</a:t>
                      </a:r>
                      <a:r>
                        <a:rPr sz="1200" b="1" dirty="0">
                          <a:latin typeface="Calibri"/>
                          <a:cs typeface="Calibri"/>
                        </a:rPr>
                        <a:t>к</a:t>
                      </a:r>
                      <a:r>
                        <a:rPr sz="1200" b="1" spc="-15" dirty="0">
                          <a:latin typeface="Calibri"/>
                          <a:cs typeface="Calibri"/>
                        </a:rPr>
                        <a:t>т</a:t>
                      </a:r>
                      <a:r>
                        <a:rPr sz="1200" b="1" spc="5" dirty="0">
                          <a:latin typeface="Calibri"/>
                          <a:cs typeface="Calibri"/>
                        </a:rPr>
                        <a:t>уа</a:t>
                      </a:r>
                      <a:r>
                        <a:rPr sz="1200" b="1" spc="-5" dirty="0">
                          <a:latin typeface="Calibri"/>
                          <a:cs typeface="Calibri"/>
                        </a:rPr>
                        <a:t>ц</a:t>
                      </a:r>
                      <a:r>
                        <a:rPr sz="1200" b="1" dirty="0">
                          <a:latin typeface="Calibri"/>
                          <a:cs typeface="Calibri"/>
                        </a:rPr>
                        <a:t>ия.</a:t>
                      </a:r>
                      <a:r>
                        <a:rPr sz="1200" b="1" spc="-8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О</a:t>
                      </a:r>
                      <a:r>
                        <a:rPr sz="1200" spc="5" dirty="0">
                          <a:latin typeface="Calibri"/>
                          <a:cs typeface="Calibri"/>
                        </a:rPr>
                        <a:t>б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р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а</a:t>
                      </a:r>
                      <a:r>
                        <a:rPr sz="1200" spc="-15" dirty="0">
                          <a:latin typeface="Calibri"/>
                          <a:cs typeface="Calibri"/>
                        </a:rPr>
                        <a:t>щ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е</a:t>
                      </a:r>
                      <a:r>
                        <a:rPr sz="1200" spc="5" dirty="0">
                          <a:latin typeface="Calibri"/>
                          <a:cs typeface="Calibri"/>
                        </a:rPr>
                        <a:t>н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ие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200" b="1" dirty="0">
                          <a:latin typeface="Calibri"/>
                          <a:cs typeface="Calibri"/>
                        </a:rPr>
                        <a:t>Мор</a:t>
                      </a:r>
                      <a:r>
                        <a:rPr sz="1200" b="1" spc="5" dirty="0">
                          <a:latin typeface="Calibri"/>
                          <a:cs typeface="Calibri"/>
                        </a:rPr>
                        <a:t>ф</a:t>
                      </a:r>
                      <a:r>
                        <a:rPr sz="1200" b="1" spc="-25" dirty="0">
                          <a:latin typeface="Calibri"/>
                          <a:cs typeface="Calibri"/>
                        </a:rPr>
                        <a:t>о</a:t>
                      </a:r>
                      <a:r>
                        <a:rPr sz="1200" b="1" spc="-10" dirty="0">
                          <a:latin typeface="Calibri"/>
                          <a:cs typeface="Calibri"/>
                        </a:rPr>
                        <a:t>л</a:t>
                      </a:r>
                      <a:r>
                        <a:rPr sz="1200" b="1" dirty="0">
                          <a:latin typeface="Calibri"/>
                          <a:cs typeface="Calibri"/>
                        </a:rPr>
                        <a:t>о</a:t>
                      </a:r>
                      <a:r>
                        <a:rPr sz="1200" b="1" spc="5" dirty="0">
                          <a:latin typeface="Calibri"/>
                          <a:cs typeface="Calibri"/>
                        </a:rPr>
                        <a:t>г</a:t>
                      </a:r>
                      <a:r>
                        <a:rPr sz="1200" b="1" dirty="0">
                          <a:latin typeface="Calibri"/>
                          <a:cs typeface="Calibri"/>
                        </a:rPr>
                        <a:t>и</a:t>
                      </a:r>
                      <a:r>
                        <a:rPr sz="1200" b="1" spc="-10" dirty="0">
                          <a:latin typeface="Calibri"/>
                          <a:cs typeface="Calibri"/>
                        </a:rPr>
                        <a:t>че</a:t>
                      </a:r>
                      <a:r>
                        <a:rPr sz="1200" b="1" spc="-5" dirty="0">
                          <a:latin typeface="Calibri"/>
                          <a:cs typeface="Calibri"/>
                        </a:rPr>
                        <a:t>с</a:t>
                      </a:r>
                      <a:r>
                        <a:rPr sz="1200" b="1" dirty="0">
                          <a:latin typeface="Calibri"/>
                          <a:cs typeface="Calibri"/>
                        </a:rPr>
                        <a:t>кие</a:t>
                      </a:r>
                      <a:r>
                        <a:rPr sz="1200" b="1" spc="-6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10" dirty="0">
                          <a:latin typeface="Calibri"/>
                          <a:cs typeface="Calibri"/>
                        </a:rPr>
                        <a:t>н</a:t>
                      </a:r>
                      <a:r>
                        <a:rPr sz="1200" b="1" dirty="0">
                          <a:latin typeface="Calibri"/>
                          <a:cs typeface="Calibri"/>
                        </a:rPr>
                        <a:t>ор</a:t>
                      </a:r>
                      <a:r>
                        <a:rPr sz="1200" b="1" spc="5" dirty="0">
                          <a:latin typeface="Calibri"/>
                          <a:cs typeface="Calibri"/>
                        </a:rPr>
                        <a:t>м</a:t>
                      </a:r>
                      <a:r>
                        <a:rPr sz="1200" b="1" dirty="0">
                          <a:latin typeface="Calibri"/>
                          <a:cs typeface="Calibri"/>
                        </a:rPr>
                        <a:t>ы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4BC96"/>
                    </a:solidFill>
                  </a:tcPr>
                </a:tc>
                <a:tc>
                  <a:txBody>
                    <a:bodyPr/>
                    <a:lstStyle/>
                    <a:p>
                      <a:pPr marL="9271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200" b="1" spc="-65" dirty="0">
                          <a:latin typeface="Calibri"/>
                          <a:cs typeface="Calibri"/>
                        </a:rPr>
                        <a:t>Г</a:t>
                      </a:r>
                      <a:r>
                        <a:rPr sz="1200" b="1" dirty="0">
                          <a:latin typeface="Calibri"/>
                          <a:cs typeface="Calibri"/>
                        </a:rPr>
                        <a:t>р</a:t>
                      </a:r>
                      <a:r>
                        <a:rPr sz="1200" b="1" spc="5" dirty="0">
                          <a:latin typeface="Calibri"/>
                          <a:cs typeface="Calibri"/>
                        </a:rPr>
                        <a:t>амма</a:t>
                      </a:r>
                      <a:r>
                        <a:rPr sz="1200" b="1" spc="-15" dirty="0">
                          <a:latin typeface="Calibri"/>
                          <a:cs typeface="Calibri"/>
                        </a:rPr>
                        <a:t>т</a:t>
                      </a:r>
                      <a:r>
                        <a:rPr sz="1200" b="1" dirty="0">
                          <a:latin typeface="Calibri"/>
                          <a:cs typeface="Calibri"/>
                        </a:rPr>
                        <a:t>и</a:t>
                      </a:r>
                      <a:r>
                        <a:rPr sz="1200" b="1" spc="-10" dirty="0">
                          <a:latin typeface="Calibri"/>
                          <a:cs typeface="Calibri"/>
                        </a:rPr>
                        <a:t>че</a:t>
                      </a:r>
                      <a:r>
                        <a:rPr sz="1200" b="1" spc="-5" dirty="0">
                          <a:latin typeface="Calibri"/>
                          <a:cs typeface="Calibri"/>
                        </a:rPr>
                        <a:t>с</a:t>
                      </a:r>
                      <a:r>
                        <a:rPr sz="1200" b="1" dirty="0">
                          <a:latin typeface="Calibri"/>
                          <a:cs typeface="Calibri"/>
                        </a:rPr>
                        <a:t>кие</a:t>
                      </a:r>
                      <a:r>
                        <a:rPr sz="1200" b="1" spc="-10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dirty="0">
                          <a:latin typeface="Calibri"/>
                          <a:cs typeface="Calibri"/>
                        </a:rPr>
                        <a:t>о</a:t>
                      </a:r>
                      <a:r>
                        <a:rPr sz="1200" b="1" spc="-5" dirty="0">
                          <a:latin typeface="Calibri"/>
                          <a:cs typeface="Calibri"/>
                        </a:rPr>
                        <a:t>ш</a:t>
                      </a:r>
                      <a:r>
                        <a:rPr sz="1200" b="1" dirty="0">
                          <a:latin typeface="Calibri"/>
                          <a:cs typeface="Calibri"/>
                        </a:rPr>
                        <a:t>и</a:t>
                      </a:r>
                      <a:r>
                        <a:rPr sz="1200" b="1" spc="10" dirty="0">
                          <a:latin typeface="Calibri"/>
                          <a:cs typeface="Calibri"/>
                        </a:rPr>
                        <a:t>б</a:t>
                      </a:r>
                      <a:r>
                        <a:rPr sz="1200" b="1" dirty="0">
                          <a:latin typeface="Calibri"/>
                          <a:cs typeface="Calibri"/>
                        </a:rPr>
                        <a:t>ки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4BC96"/>
                    </a:solidFill>
                  </a:tcPr>
                </a:tc>
                <a:tc>
                  <a:txBody>
                    <a:bodyPr/>
                    <a:lstStyle/>
                    <a:p>
                      <a:pPr marL="9334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200" b="1" spc="-65" dirty="0">
                          <a:latin typeface="Calibri"/>
                          <a:cs typeface="Calibri"/>
                        </a:rPr>
                        <a:t>Г</a:t>
                      </a:r>
                      <a:r>
                        <a:rPr sz="1200" b="1" dirty="0">
                          <a:latin typeface="Calibri"/>
                          <a:cs typeface="Calibri"/>
                        </a:rPr>
                        <a:t>р</a:t>
                      </a:r>
                      <a:r>
                        <a:rPr sz="1200" b="1" spc="5" dirty="0">
                          <a:latin typeface="Calibri"/>
                          <a:cs typeface="Calibri"/>
                        </a:rPr>
                        <a:t>амма</a:t>
                      </a:r>
                      <a:r>
                        <a:rPr sz="1200" b="1" spc="-15" dirty="0">
                          <a:latin typeface="Calibri"/>
                          <a:cs typeface="Calibri"/>
                        </a:rPr>
                        <a:t>т</a:t>
                      </a:r>
                      <a:r>
                        <a:rPr sz="1200" b="1" dirty="0">
                          <a:latin typeface="Calibri"/>
                          <a:cs typeface="Calibri"/>
                        </a:rPr>
                        <a:t>и</a:t>
                      </a:r>
                      <a:r>
                        <a:rPr sz="1200" b="1" spc="-10" dirty="0">
                          <a:latin typeface="Calibri"/>
                          <a:cs typeface="Calibri"/>
                        </a:rPr>
                        <a:t>че</a:t>
                      </a:r>
                      <a:r>
                        <a:rPr sz="1200" b="1" spc="-5" dirty="0">
                          <a:latin typeface="Calibri"/>
                          <a:cs typeface="Calibri"/>
                        </a:rPr>
                        <a:t>с</a:t>
                      </a:r>
                      <a:r>
                        <a:rPr sz="1200" b="1" dirty="0">
                          <a:latin typeface="Calibri"/>
                          <a:cs typeface="Calibri"/>
                        </a:rPr>
                        <a:t>кие</a:t>
                      </a:r>
                      <a:r>
                        <a:rPr sz="1200" b="1" spc="-10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dirty="0">
                          <a:latin typeface="Calibri"/>
                          <a:cs typeface="Calibri"/>
                        </a:rPr>
                        <a:t>о</a:t>
                      </a:r>
                      <a:r>
                        <a:rPr sz="1200" b="1" spc="-5" dirty="0">
                          <a:latin typeface="Calibri"/>
                          <a:cs typeface="Calibri"/>
                        </a:rPr>
                        <a:t>ш</a:t>
                      </a:r>
                      <a:r>
                        <a:rPr sz="1200" b="1" dirty="0">
                          <a:latin typeface="Calibri"/>
                          <a:cs typeface="Calibri"/>
                        </a:rPr>
                        <a:t>и</a:t>
                      </a:r>
                      <a:r>
                        <a:rPr sz="1200" b="1" spc="10" dirty="0">
                          <a:latin typeface="Calibri"/>
                          <a:cs typeface="Calibri"/>
                        </a:rPr>
                        <a:t>б</a:t>
                      </a:r>
                      <a:r>
                        <a:rPr sz="1200" b="1" dirty="0">
                          <a:latin typeface="Calibri"/>
                          <a:cs typeface="Calibri"/>
                        </a:rPr>
                        <a:t>ки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4BC9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200" spc="-5" dirty="0">
                          <a:latin typeface="Calibri"/>
                          <a:cs typeface="Calibri"/>
                        </a:rPr>
                        <a:t>7.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 marR="33845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200" b="1" dirty="0">
                          <a:latin typeface="Calibri"/>
                          <a:cs typeface="Calibri"/>
                        </a:rPr>
                        <a:t>Пунктуация.</a:t>
                      </a:r>
                      <a:r>
                        <a:rPr sz="1200" b="1" spc="15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Простое</a:t>
                      </a:r>
                      <a:r>
                        <a:rPr sz="1200" spc="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и </a:t>
                      </a:r>
                      <a:r>
                        <a:rPr sz="1200" spc="-254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сложное</a:t>
                      </a:r>
                      <a:r>
                        <a:rPr sz="12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предложение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200" b="1" spc="10" dirty="0">
                          <a:latin typeface="Calibri"/>
                          <a:cs typeface="Calibri"/>
                        </a:rPr>
                        <a:t>П</a:t>
                      </a:r>
                      <a:r>
                        <a:rPr sz="1200" b="1" spc="5" dirty="0">
                          <a:latin typeface="Calibri"/>
                          <a:cs typeface="Calibri"/>
                        </a:rPr>
                        <a:t>у</a:t>
                      </a:r>
                      <a:r>
                        <a:rPr sz="1200" b="1" spc="-10" dirty="0">
                          <a:latin typeface="Calibri"/>
                          <a:cs typeface="Calibri"/>
                        </a:rPr>
                        <a:t>н</a:t>
                      </a:r>
                      <a:r>
                        <a:rPr sz="1200" b="1" spc="5" dirty="0">
                          <a:latin typeface="Calibri"/>
                          <a:cs typeface="Calibri"/>
                        </a:rPr>
                        <a:t>к</a:t>
                      </a:r>
                      <a:r>
                        <a:rPr sz="1200" b="1" spc="-15" dirty="0">
                          <a:latin typeface="Calibri"/>
                          <a:cs typeface="Calibri"/>
                        </a:rPr>
                        <a:t>т</a:t>
                      </a:r>
                      <a:r>
                        <a:rPr sz="1200" b="1" spc="5" dirty="0">
                          <a:latin typeface="Calibri"/>
                          <a:cs typeface="Calibri"/>
                        </a:rPr>
                        <a:t>уа</a:t>
                      </a:r>
                      <a:r>
                        <a:rPr sz="1200" b="1" dirty="0">
                          <a:latin typeface="Calibri"/>
                          <a:cs typeface="Calibri"/>
                        </a:rPr>
                        <a:t>ция.</a:t>
                      </a:r>
                      <a:r>
                        <a:rPr sz="1200" b="1" spc="-8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105" dirty="0">
                          <a:latin typeface="Calibri"/>
                          <a:cs typeface="Calibri"/>
                        </a:rPr>
                        <a:t>Т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и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р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е</a:t>
                      </a:r>
                      <a:r>
                        <a:rPr sz="1200" spc="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в</a:t>
                      </a:r>
                      <a:endParaRPr sz="1200">
                        <a:latin typeface="Calibri"/>
                        <a:cs typeface="Calibri"/>
                      </a:endParaRPr>
                    </a:p>
                    <a:p>
                      <a:pPr marL="9207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200" spc="-10" dirty="0">
                          <a:latin typeface="Calibri"/>
                          <a:cs typeface="Calibri"/>
                        </a:rPr>
                        <a:t>простом</a:t>
                      </a:r>
                      <a:r>
                        <a:rPr sz="12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предложении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710" marR="15049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200" b="1" dirty="0">
                          <a:latin typeface="Calibri"/>
                          <a:cs typeface="Calibri"/>
                        </a:rPr>
                        <a:t>Пунктуация.</a:t>
                      </a:r>
                      <a:r>
                        <a:rPr sz="1200" b="1" spc="1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Обособленные </a:t>
                      </a:r>
                      <a:r>
                        <a:rPr sz="1200" spc="-254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члены</a:t>
                      </a:r>
                      <a:r>
                        <a:rPr sz="1200" spc="-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предложения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3345" marR="28829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200" b="1" spc="-15" dirty="0">
                          <a:latin typeface="Calibri"/>
                          <a:cs typeface="Calibri"/>
                        </a:rPr>
                        <a:t>ТЕКСТ </a:t>
                      </a:r>
                      <a:r>
                        <a:rPr sz="1200" b="1" spc="-5" dirty="0">
                          <a:latin typeface="Calibri"/>
                          <a:cs typeface="Calibri"/>
                        </a:rPr>
                        <a:t>2.</a:t>
                      </a:r>
                      <a:r>
                        <a:rPr sz="1200" b="1" spc="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Основная</a:t>
                      </a:r>
                      <a:r>
                        <a:rPr sz="12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мысль </a:t>
                      </a:r>
                      <a:r>
                        <a:rPr sz="1200" spc="-254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текста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9966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82295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200" spc="-5" dirty="0">
                          <a:latin typeface="Calibri"/>
                          <a:cs typeface="Calibri"/>
                        </a:rPr>
                        <a:t>8.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 marR="21971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200" b="1" spc="-15" dirty="0">
                          <a:latin typeface="Calibri"/>
                          <a:cs typeface="Calibri"/>
                        </a:rPr>
                        <a:t>ТЕКСТ</a:t>
                      </a:r>
                      <a:r>
                        <a:rPr sz="1200" b="1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5" dirty="0">
                          <a:latin typeface="Calibri"/>
                          <a:cs typeface="Calibri"/>
                        </a:rPr>
                        <a:t>2.</a:t>
                      </a:r>
                      <a:r>
                        <a:rPr sz="1200" b="1" spc="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Основная</a:t>
                      </a:r>
                      <a:r>
                        <a:rPr sz="12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мысль </a:t>
                      </a:r>
                      <a:r>
                        <a:rPr sz="1200" spc="-254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текста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9966FF"/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18732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200" b="1" dirty="0">
                          <a:latin typeface="Calibri"/>
                          <a:cs typeface="Calibri"/>
                        </a:rPr>
                        <a:t>Пунктуация.</a:t>
                      </a:r>
                      <a:r>
                        <a:rPr sz="1200" b="1" spc="1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Обращение. </a:t>
                      </a:r>
                      <a:r>
                        <a:rPr sz="1200" spc="-254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Простое</a:t>
                      </a:r>
                      <a:r>
                        <a:rPr sz="1200" spc="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предложение</a:t>
                      </a:r>
                      <a:r>
                        <a:rPr sz="12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с </a:t>
                      </a:r>
                      <a:r>
                        <a:rPr sz="12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однородными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членами. </a:t>
                      </a:r>
                      <a:r>
                        <a:rPr sz="12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Сложное</a:t>
                      </a:r>
                      <a:r>
                        <a:rPr sz="1200" spc="-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предложение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710" marR="32829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200" b="1" dirty="0">
                          <a:latin typeface="Calibri"/>
                          <a:cs typeface="Calibri"/>
                        </a:rPr>
                        <a:t>Пунктуация.</a:t>
                      </a:r>
                      <a:r>
                        <a:rPr sz="1200" b="1" spc="1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Обращение. </a:t>
                      </a:r>
                      <a:r>
                        <a:rPr sz="1200" spc="-254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Простое</a:t>
                      </a:r>
                      <a:r>
                        <a:rPr sz="1200" spc="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предложение</a:t>
                      </a:r>
                      <a:r>
                        <a:rPr sz="12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с </a:t>
                      </a:r>
                      <a:r>
                        <a:rPr sz="12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однородными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членами. </a:t>
                      </a:r>
                      <a:r>
                        <a:rPr sz="12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Сложное</a:t>
                      </a:r>
                      <a:r>
                        <a:rPr sz="1200" spc="-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предложение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 marL="93345">
                        <a:lnSpc>
                          <a:spcPct val="100000"/>
                        </a:lnSpc>
                      </a:pPr>
                      <a:r>
                        <a:rPr sz="1200" b="1" spc="5" dirty="0">
                          <a:latin typeface="Calibri"/>
                          <a:cs typeface="Calibri"/>
                        </a:rPr>
                        <a:t>М</a:t>
                      </a:r>
                      <a:r>
                        <a:rPr sz="1200" b="1" dirty="0">
                          <a:latin typeface="Calibri"/>
                          <a:cs typeface="Calibri"/>
                        </a:rPr>
                        <a:t>и</a:t>
                      </a:r>
                      <a:r>
                        <a:rPr sz="1200" b="1" spc="5" dirty="0">
                          <a:latin typeface="Calibri"/>
                          <a:cs typeface="Calibri"/>
                        </a:rPr>
                        <a:t>к</a:t>
                      </a:r>
                      <a:r>
                        <a:rPr sz="1200" b="1" dirty="0">
                          <a:latin typeface="Calibri"/>
                          <a:cs typeface="Calibri"/>
                        </a:rPr>
                        <a:t>ро</a:t>
                      </a:r>
                      <a:r>
                        <a:rPr sz="1200" b="1" spc="-10" dirty="0">
                          <a:latin typeface="Calibri"/>
                          <a:cs typeface="Calibri"/>
                        </a:rPr>
                        <a:t>т</a:t>
                      </a:r>
                      <a:r>
                        <a:rPr sz="1200" b="1" spc="-5" dirty="0">
                          <a:latin typeface="Calibri"/>
                          <a:cs typeface="Calibri"/>
                        </a:rPr>
                        <a:t>е</a:t>
                      </a:r>
                      <a:r>
                        <a:rPr sz="1200" b="1" spc="5" dirty="0">
                          <a:latin typeface="Calibri"/>
                          <a:cs typeface="Calibri"/>
                        </a:rPr>
                        <a:t>м</a:t>
                      </a:r>
                      <a:r>
                        <a:rPr sz="1200" b="1" dirty="0">
                          <a:latin typeface="Calibri"/>
                          <a:cs typeface="Calibri"/>
                        </a:rPr>
                        <a:t>а</a:t>
                      </a:r>
                      <a:r>
                        <a:rPr sz="1200" b="1" spc="-6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т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е</a:t>
                      </a:r>
                      <a:r>
                        <a:rPr sz="1200" spc="-30" dirty="0">
                          <a:latin typeface="Calibri"/>
                          <a:cs typeface="Calibri"/>
                        </a:rPr>
                        <a:t>к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с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т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а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25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45716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200" spc="-5" dirty="0">
                          <a:latin typeface="Calibri"/>
                          <a:cs typeface="Calibri"/>
                        </a:rPr>
                        <a:t>9.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200" b="1" spc="5" dirty="0">
                          <a:latin typeface="Calibri"/>
                          <a:cs typeface="Calibri"/>
                        </a:rPr>
                        <a:t>И</a:t>
                      </a:r>
                      <a:r>
                        <a:rPr sz="1200" b="1" spc="-10" dirty="0">
                          <a:latin typeface="Calibri"/>
                          <a:cs typeface="Calibri"/>
                        </a:rPr>
                        <a:t>з</a:t>
                      </a:r>
                      <a:r>
                        <a:rPr sz="1200" b="1" spc="5" dirty="0">
                          <a:latin typeface="Calibri"/>
                          <a:cs typeface="Calibri"/>
                        </a:rPr>
                        <a:t>в</a:t>
                      </a:r>
                      <a:r>
                        <a:rPr sz="1200" b="1" spc="-10" dirty="0">
                          <a:latin typeface="Calibri"/>
                          <a:cs typeface="Calibri"/>
                        </a:rPr>
                        <a:t>л</a:t>
                      </a:r>
                      <a:r>
                        <a:rPr sz="1200" b="1" spc="-5" dirty="0">
                          <a:latin typeface="Calibri"/>
                          <a:cs typeface="Calibri"/>
                        </a:rPr>
                        <a:t>е</a:t>
                      </a:r>
                      <a:r>
                        <a:rPr sz="1200" b="1" spc="-10" dirty="0">
                          <a:latin typeface="Calibri"/>
                          <a:cs typeface="Calibri"/>
                        </a:rPr>
                        <a:t>ч</a:t>
                      </a:r>
                      <a:r>
                        <a:rPr sz="1200" b="1" spc="-5" dirty="0">
                          <a:latin typeface="Calibri"/>
                          <a:cs typeface="Calibri"/>
                        </a:rPr>
                        <a:t>е</a:t>
                      </a:r>
                      <a:r>
                        <a:rPr sz="1200" b="1" spc="-10" dirty="0">
                          <a:latin typeface="Calibri"/>
                          <a:cs typeface="Calibri"/>
                        </a:rPr>
                        <a:t>н</a:t>
                      </a:r>
                      <a:r>
                        <a:rPr sz="1200" b="1" dirty="0">
                          <a:latin typeface="Calibri"/>
                          <a:cs typeface="Calibri"/>
                        </a:rPr>
                        <a:t>ие</a:t>
                      </a:r>
                      <a:r>
                        <a:rPr sz="1200" b="1" spc="-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dirty="0">
                          <a:latin typeface="Calibri"/>
                          <a:cs typeface="Calibri"/>
                        </a:rPr>
                        <a:t>и</a:t>
                      </a:r>
                      <a:r>
                        <a:rPr sz="1200" b="1" spc="-10" dirty="0">
                          <a:latin typeface="Calibri"/>
                          <a:cs typeface="Calibri"/>
                        </a:rPr>
                        <a:t>н</a:t>
                      </a:r>
                      <a:r>
                        <a:rPr sz="1200" b="1" dirty="0">
                          <a:latin typeface="Calibri"/>
                          <a:cs typeface="Calibri"/>
                        </a:rPr>
                        <a:t>фо</a:t>
                      </a:r>
                      <a:r>
                        <a:rPr sz="1200" b="1" spc="5" dirty="0">
                          <a:latin typeface="Calibri"/>
                          <a:cs typeface="Calibri"/>
                        </a:rPr>
                        <a:t>рма</a:t>
                      </a:r>
                      <a:r>
                        <a:rPr sz="1200" b="1" dirty="0">
                          <a:latin typeface="Calibri"/>
                          <a:cs typeface="Calibri"/>
                        </a:rPr>
                        <a:t>ции</a:t>
                      </a:r>
                      <a:endParaRPr sz="1200">
                        <a:latin typeface="Calibri"/>
                        <a:cs typeface="Calibri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из</a:t>
                      </a:r>
                      <a:r>
                        <a:rPr sz="1200" spc="-5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текста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21907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200" b="1" spc="-15" dirty="0">
                          <a:latin typeface="Calibri"/>
                          <a:cs typeface="Calibri"/>
                        </a:rPr>
                        <a:t>ТЕКСТ</a:t>
                      </a:r>
                      <a:r>
                        <a:rPr sz="1200" b="1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5" dirty="0">
                          <a:latin typeface="Calibri"/>
                          <a:cs typeface="Calibri"/>
                        </a:rPr>
                        <a:t>2.</a:t>
                      </a:r>
                      <a:r>
                        <a:rPr sz="1200" b="1" spc="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Основная</a:t>
                      </a:r>
                      <a:r>
                        <a:rPr sz="12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мысль </a:t>
                      </a:r>
                      <a:r>
                        <a:rPr sz="1200" spc="-254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текста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9966FF"/>
                    </a:solidFill>
                  </a:tcPr>
                </a:tc>
                <a:tc>
                  <a:txBody>
                    <a:bodyPr/>
                    <a:lstStyle/>
                    <a:p>
                      <a:pPr marL="92710" marR="35941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200" b="1" spc="-15" dirty="0">
                          <a:latin typeface="Calibri"/>
                          <a:cs typeface="Calibri"/>
                        </a:rPr>
                        <a:t>ТЕКСТ</a:t>
                      </a:r>
                      <a:r>
                        <a:rPr sz="1200" b="1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5" dirty="0">
                          <a:latin typeface="Calibri"/>
                          <a:cs typeface="Calibri"/>
                        </a:rPr>
                        <a:t>2.</a:t>
                      </a:r>
                      <a:r>
                        <a:rPr sz="1200" b="1" spc="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Основная</a:t>
                      </a:r>
                      <a:r>
                        <a:rPr sz="12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мысль </a:t>
                      </a:r>
                      <a:r>
                        <a:rPr sz="1200" spc="-254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текста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9966FF"/>
                    </a:solidFill>
                  </a:tcPr>
                </a:tc>
                <a:tc>
                  <a:txBody>
                    <a:bodyPr/>
                    <a:lstStyle/>
                    <a:p>
                      <a:pPr marL="9334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200" b="1" spc="-10" dirty="0">
                          <a:latin typeface="Calibri"/>
                          <a:cs typeface="Calibri"/>
                        </a:rPr>
                        <a:t>Средства</a:t>
                      </a:r>
                      <a:r>
                        <a:rPr sz="1200" b="1" spc="-5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5" dirty="0">
                          <a:latin typeface="Calibri"/>
                          <a:cs typeface="Calibri"/>
                        </a:rPr>
                        <a:t>выразительности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47113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9"/>
                        </a:spcBef>
                      </a:pPr>
                      <a:r>
                        <a:rPr sz="1200" spc="-10" dirty="0">
                          <a:latin typeface="Calibri"/>
                          <a:cs typeface="Calibri"/>
                        </a:rPr>
                        <a:t>10.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936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09"/>
                        </a:spcBef>
                      </a:pPr>
                      <a:r>
                        <a:rPr sz="1200" b="1" spc="-70" dirty="0">
                          <a:latin typeface="Calibri"/>
                          <a:cs typeface="Calibri"/>
                        </a:rPr>
                        <a:t>Т</a:t>
                      </a:r>
                      <a:r>
                        <a:rPr sz="1200" b="1" dirty="0">
                          <a:latin typeface="Calibri"/>
                          <a:cs typeface="Calibri"/>
                        </a:rPr>
                        <a:t>ип</a:t>
                      </a:r>
                      <a:r>
                        <a:rPr sz="1200" b="1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dirty="0">
                          <a:latin typeface="Calibri"/>
                          <a:cs typeface="Calibri"/>
                        </a:rPr>
                        <a:t>р</a:t>
                      </a:r>
                      <a:r>
                        <a:rPr sz="1200" b="1" spc="-5" dirty="0">
                          <a:latin typeface="Calibri"/>
                          <a:cs typeface="Calibri"/>
                        </a:rPr>
                        <a:t>е</a:t>
                      </a:r>
                      <a:r>
                        <a:rPr sz="1200" b="1" spc="-10" dirty="0">
                          <a:latin typeface="Calibri"/>
                          <a:cs typeface="Calibri"/>
                        </a:rPr>
                        <a:t>ч</a:t>
                      </a:r>
                      <a:r>
                        <a:rPr sz="1200" b="1" dirty="0">
                          <a:latin typeface="Calibri"/>
                          <a:cs typeface="Calibri"/>
                        </a:rPr>
                        <a:t>и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936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09"/>
                        </a:spcBef>
                      </a:pPr>
                      <a:r>
                        <a:rPr sz="1200" b="1" spc="10" dirty="0">
                          <a:latin typeface="Calibri"/>
                          <a:cs typeface="Calibri"/>
                        </a:rPr>
                        <a:t>П</a:t>
                      </a:r>
                      <a:r>
                        <a:rPr sz="1200" b="1" spc="-10" dirty="0">
                          <a:latin typeface="Calibri"/>
                          <a:cs typeface="Calibri"/>
                        </a:rPr>
                        <a:t>л</a:t>
                      </a:r>
                      <a:r>
                        <a:rPr sz="1200" b="1" spc="5" dirty="0">
                          <a:latin typeface="Calibri"/>
                          <a:cs typeface="Calibri"/>
                        </a:rPr>
                        <a:t>а</a:t>
                      </a:r>
                      <a:r>
                        <a:rPr sz="1200" b="1" dirty="0">
                          <a:latin typeface="Calibri"/>
                          <a:cs typeface="Calibri"/>
                        </a:rPr>
                        <a:t>н</a:t>
                      </a:r>
                      <a:r>
                        <a:rPr sz="1200" b="1" spc="-6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15" dirty="0">
                          <a:latin typeface="Calibri"/>
                          <a:cs typeface="Calibri"/>
                        </a:rPr>
                        <a:t>т</a:t>
                      </a:r>
                      <a:r>
                        <a:rPr sz="1200" b="1" spc="-5" dirty="0">
                          <a:latin typeface="Calibri"/>
                          <a:cs typeface="Calibri"/>
                        </a:rPr>
                        <a:t>е</a:t>
                      </a:r>
                      <a:r>
                        <a:rPr sz="1200" b="1" spc="-20" dirty="0">
                          <a:latin typeface="Calibri"/>
                          <a:cs typeface="Calibri"/>
                        </a:rPr>
                        <a:t>к</a:t>
                      </a:r>
                      <a:r>
                        <a:rPr sz="1200" b="1" spc="-5" dirty="0">
                          <a:latin typeface="Calibri"/>
                          <a:cs typeface="Calibri"/>
                        </a:rPr>
                        <a:t>с</a:t>
                      </a:r>
                      <a:r>
                        <a:rPr sz="1200" b="1" spc="-15" dirty="0">
                          <a:latin typeface="Calibri"/>
                          <a:cs typeface="Calibri"/>
                        </a:rPr>
                        <a:t>т</a:t>
                      </a:r>
                      <a:r>
                        <a:rPr sz="1200" b="1" dirty="0">
                          <a:latin typeface="Calibri"/>
                          <a:cs typeface="Calibri"/>
                        </a:rPr>
                        <a:t>а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936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710">
                        <a:lnSpc>
                          <a:spcPct val="100000"/>
                        </a:lnSpc>
                        <a:spcBef>
                          <a:spcPts val="309"/>
                        </a:spcBef>
                      </a:pPr>
                      <a:r>
                        <a:rPr sz="1200" b="1" spc="-70" dirty="0">
                          <a:latin typeface="Calibri"/>
                          <a:cs typeface="Calibri"/>
                        </a:rPr>
                        <a:t>Т</a:t>
                      </a:r>
                      <a:r>
                        <a:rPr sz="1200" b="1" dirty="0">
                          <a:latin typeface="Calibri"/>
                          <a:cs typeface="Calibri"/>
                        </a:rPr>
                        <a:t>ип</a:t>
                      </a:r>
                      <a:r>
                        <a:rPr sz="1200" b="1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dirty="0">
                          <a:latin typeface="Calibri"/>
                          <a:cs typeface="Calibri"/>
                        </a:rPr>
                        <a:t>р</a:t>
                      </a:r>
                      <a:r>
                        <a:rPr sz="1200" b="1" spc="-5" dirty="0">
                          <a:latin typeface="Calibri"/>
                          <a:cs typeface="Calibri"/>
                        </a:rPr>
                        <a:t>е</a:t>
                      </a:r>
                      <a:r>
                        <a:rPr sz="1200" b="1" spc="-10" dirty="0">
                          <a:latin typeface="Calibri"/>
                          <a:cs typeface="Calibri"/>
                        </a:rPr>
                        <a:t>ч</a:t>
                      </a:r>
                      <a:r>
                        <a:rPr sz="1200" b="1" dirty="0">
                          <a:latin typeface="Calibri"/>
                          <a:cs typeface="Calibri"/>
                        </a:rPr>
                        <a:t>и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936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93345">
                        <a:lnSpc>
                          <a:spcPct val="100000"/>
                        </a:lnSpc>
                        <a:spcBef>
                          <a:spcPts val="309"/>
                        </a:spcBef>
                      </a:pPr>
                      <a:r>
                        <a:rPr sz="1200" spc="-10" dirty="0">
                          <a:latin typeface="Calibri"/>
                          <a:cs typeface="Calibri"/>
                        </a:rPr>
                        <a:t>Лексическое</a:t>
                      </a:r>
                      <a:r>
                        <a:rPr sz="1200" spc="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значение</a:t>
                      </a:r>
                      <a:endParaRPr sz="1200">
                        <a:latin typeface="Calibri"/>
                        <a:cs typeface="Calibri"/>
                      </a:endParaRPr>
                    </a:p>
                    <a:p>
                      <a:pPr marL="93345">
                        <a:lnSpc>
                          <a:spcPct val="100000"/>
                        </a:lnSpc>
                      </a:pPr>
                      <a:r>
                        <a:rPr sz="1200" spc="-5" dirty="0">
                          <a:latin typeface="Calibri"/>
                          <a:cs typeface="Calibri"/>
                        </a:rPr>
                        <a:t>слова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936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66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858136" y="206451"/>
            <a:ext cx="6149975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5" dirty="0"/>
              <a:t>Содержание</a:t>
            </a:r>
            <a:r>
              <a:rPr sz="1800" spc="-20" dirty="0"/>
              <a:t> </a:t>
            </a:r>
            <a:r>
              <a:rPr sz="1800" spc="-5" dirty="0"/>
              <a:t>ВПР:</a:t>
            </a:r>
            <a:r>
              <a:rPr sz="1800" spc="10" dirty="0"/>
              <a:t> </a:t>
            </a:r>
            <a:r>
              <a:rPr sz="1800" dirty="0"/>
              <a:t>5-8 </a:t>
            </a:r>
            <a:r>
              <a:rPr sz="1800" spc="-10" dirty="0"/>
              <a:t>классы.</a:t>
            </a:r>
            <a:r>
              <a:rPr sz="1800" spc="50" dirty="0"/>
              <a:t> </a:t>
            </a:r>
            <a:r>
              <a:rPr sz="1800" spc="-10" dirty="0"/>
              <a:t>Проверяемые</a:t>
            </a:r>
            <a:r>
              <a:rPr sz="1800" dirty="0"/>
              <a:t> знания</a:t>
            </a:r>
            <a:r>
              <a:rPr sz="1800" spc="20" dirty="0"/>
              <a:t> </a:t>
            </a:r>
            <a:r>
              <a:rPr sz="1800" dirty="0"/>
              <a:t>и умения</a:t>
            </a:r>
            <a:endParaRPr sz="1800"/>
          </a:p>
        </p:txBody>
      </p:sp>
    </p:spTree>
    <p:extLst>
      <p:ext uri="{BB962C8B-B14F-4D97-AF65-F5344CB8AC3E}">
        <p14:creationId xmlns:p14="http://schemas.microsoft.com/office/powerpoint/2010/main" val="152187604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418</TotalTime>
  <Words>4093</Words>
  <Application>Microsoft Office PowerPoint</Application>
  <PresentationFormat>Экран (4:3)</PresentationFormat>
  <Paragraphs>717</Paragraphs>
  <Slides>52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52</vt:i4>
      </vt:variant>
    </vt:vector>
  </HeadingPairs>
  <TitlesOfParts>
    <vt:vector size="53" baseType="lpstr">
      <vt:lpstr>Тема Office</vt:lpstr>
      <vt:lpstr>Анализ результатов муниципального и регионального этапов ВсОШ по русскому языку </vt:lpstr>
      <vt:lpstr>15 января 2021</vt:lpstr>
      <vt:lpstr>Победители и призеры регионального этапа</vt:lpstr>
      <vt:lpstr>Методические рекомендации по оцениванию ответов участников ВПР по русскому языку в соответствии с установленными критериями</vt:lpstr>
      <vt:lpstr>ВПР: цель проведения, специфика, назначение</vt:lpstr>
      <vt:lpstr>ВПР по русскому языку проверяет уровень сформированности всех видов компетенций</vt:lpstr>
      <vt:lpstr>Презентация PowerPoint</vt:lpstr>
      <vt:lpstr>Презентация PowerPoint</vt:lpstr>
      <vt:lpstr>Содержание ВПР: 5-8 классы. Проверяемые знания и умения</vt:lpstr>
      <vt:lpstr>Презентация PowerPoint</vt:lpstr>
      <vt:lpstr>ВПР-5  (в 6 классе по программе 5 класса)</vt:lpstr>
      <vt:lpstr>ВПР-6  (в 7 классе по программе 6 класса)</vt:lpstr>
      <vt:lpstr>ВПР-7  (в 8 классе по программе 7 класса)</vt:lpstr>
      <vt:lpstr>Задание 1 (аналогичное в 5 и 6 классе)</vt:lpstr>
      <vt:lpstr>Презентация PowerPoint</vt:lpstr>
      <vt:lpstr>Презентация PowerPoint</vt:lpstr>
      <vt:lpstr>Задание 2 (аналогичное в 6 классе)</vt:lpstr>
      <vt:lpstr>Презентация PowerPoint</vt:lpstr>
      <vt:lpstr>Задание 3</vt:lpstr>
      <vt:lpstr>Презентация PowerPoint</vt:lpstr>
      <vt:lpstr>Задание 4</vt:lpstr>
      <vt:lpstr>Презентация PowerPoint</vt:lpstr>
      <vt:lpstr>Задание 5 (аналогичное в 5 и 6 классе)</vt:lpstr>
      <vt:lpstr>Презентация PowerPoint</vt:lpstr>
      <vt:lpstr>Задание 6 (подобное в 6 классе) </vt:lpstr>
      <vt:lpstr>Презентация PowerPoint</vt:lpstr>
      <vt:lpstr>Задания 7 и 8  (подобные в 5 и 6 классе)</vt:lpstr>
      <vt:lpstr>Презентация PowerPoint</vt:lpstr>
      <vt:lpstr>Презентация PowerPoint</vt:lpstr>
      <vt:lpstr>Задание 9  (аналогичное в 5 и 6 классе)</vt:lpstr>
      <vt:lpstr>Презентация PowerPoint</vt:lpstr>
      <vt:lpstr>Презентация PowerPoint</vt:lpstr>
      <vt:lpstr>Задание 10</vt:lpstr>
      <vt:lpstr>Задание 11  (подобное в 5 и 6 классе)</vt:lpstr>
      <vt:lpstr>Презентация PowerPoint</vt:lpstr>
      <vt:lpstr>Презентация PowerPoint</vt:lpstr>
      <vt:lpstr>Задание 12 (подобное в 6 классе)</vt:lpstr>
      <vt:lpstr>Задание 13 (подобное в 6 классе)</vt:lpstr>
      <vt:lpstr>Презентация PowerPoint</vt:lpstr>
      <vt:lpstr>Задание 14</vt:lpstr>
      <vt:lpstr>Презентация PowerPoint</vt:lpstr>
      <vt:lpstr>Особенности преподавания предметной области «Родной язык и родная литература» </vt:lpstr>
      <vt:lpstr>Концепция преподавания родных языков народов России (утв. 1 октября 2019 года)</vt:lpstr>
      <vt:lpstr>Значение учебного предмета «Родной язык» в системе общего образования</vt:lpstr>
      <vt:lpstr>Проблемы изучения и преподавания учебного предмета «Родной язык» в системе общего образования</vt:lpstr>
      <vt:lpstr>Основные направления реализации Концепции</vt:lpstr>
      <vt:lpstr>Презентация PowerPoint</vt:lpstr>
      <vt:lpstr>Федеральный перечень учебников</vt:lpstr>
      <vt:lpstr>Федеральный перечень учебников</vt:lpstr>
      <vt:lpstr>Федеральный перечень учебников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Методические рекомендации по оцениванию выполнения заданий Всероссийских проверочных работ по русскому языку в соответствии с установленными критериями</dc:title>
  <dc:creator>Boss</dc:creator>
  <cp:lastModifiedBy>Boss</cp:lastModifiedBy>
  <cp:revision>51</cp:revision>
  <dcterms:created xsi:type="dcterms:W3CDTF">2019-02-28T14:17:03Z</dcterms:created>
  <dcterms:modified xsi:type="dcterms:W3CDTF">2021-03-28T13:28:56Z</dcterms:modified>
</cp:coreProperties>
</file>