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  <p:sldId id="264" r:id="rId4"/>
    <p:sldId id="265" r:id="rId5"/>
    <p:sldId id="267" r:id="rId6"/>
    <p:sldId id="268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4" r:id="rId20"/>
    <p:sldId id="282" r:id="rId21"/>
    <p:sldId id="285" r:id="rId22"/>
    <p:sldId id="286" r:id="rId23"/>
    <p:sldId id="283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589C"/>
    <a:srgbClr val="075597"/>
    <a:srgbClr val="075595"/>
    <a:srgbClr val="06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800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005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521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E2638BE2-D053-4991-ACFD-AF3CC6B807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3077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293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30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138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468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336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722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270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270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030D7-2C23-4595-848D-DE604C0CBF8C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752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867" y="1935693"/>
            <a:ext cx="6206067" cy="1785408"/>
          </a:xfrm>
        </p:spPr>
        <p:txBody>
          <a:bodyPr anchor="t" anchorCtr="0">
            <a:normAutofit/>
          </a:bodyPr>
          <a:lstStyle/>
          <a:p>
            <a:r>
              <a:rPr lang="ru-RU" sz="3600" b="1" dirty="0" smtClean="0">
                <a:solidFill>
                  <a:srgbClr val="05589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Коррекционно-развивающий потенциал современного урока </a:t>
            </a:r>
            <a:endParaRPr lang="ru-RU" sz="3600" b="1" dirty="0">
              <a:solidFill>
                <a:srgbClr val="05589C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41867" y="3721101"/>
            <a:ext cx="6206067" cy="15875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rgbClr val="05589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ПОДЗАГОЛОВОК ПРЕЗЕНТАЦИИ</a:t>
            </a:r>
            <a:endParaRPr lang="ru-RU" sz="1800" dirty="0">
              <a:solidFill>
                <a:srgbClr val="05589C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890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07504" y="546652"/>
            <a:ext cx="8368748" cy="1144036"/>
          </a:xfrm>
        </p:spPr>
        <p:txBody>
          <a:bodyPr/>
          <a:lstStyle/>
          <a:p>
            <a:pPr algn="ctr"/>
            <a:r>
              <a:rPr lang="ru-RU" altLang="ru-RU" sz="3600" b="1" dirty="0">
                <a:solidFill>
                  <a:srgbClr val="06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Продуктивная обработка информации</a:t>
            </a:r>
            <a:r>
              <a:rPr lang="ru-RU" altLang="ru-RU" sz="3400" dirty="0">
                <a:solidFill>
                  <a:srgbClr val="06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6896" y="1600201"/>
            <a:ext cx="10161104" cy="4924425"/>
          </a:xfrm>
        </p:spPr>
        <p:txBody>
          <a:bodyPr/>
          <a:lstStyle/>
          <a:p>
            <a:r>
              <a:rPr lang="ru-RU" altLang="ru-RU" sz="3800" dirty="0">
                <a:latin typeface="Segoe UI" panose="020B0502040204020203" pitchFamily="34" charset="0"/>
                <a:cs typeface="Segoe UI" panose="020B0502040204020203" pitchFamily="34" charset="0"/>
              </a:rPr>
              <a:t>Задания, предполагающие самостоятельную обработку информации</a:t>
            </a:r>
          </a:p>
          <a:p>
            <a:r>
              <a:rPr lang="ru-RU" altLang="ru-RU" sz="3800" dirty="0">
                <a:latin typeface="Segoe UI" panose="020B0502040204020203" pitchFamily="34" charset="0"/>
                <a:cs typeface="Segoe UI" panose="020B0502040204020203" pitchFamily="34" charset="0"/>
              </a:rPr>
              <a:t>Дозированное, поэтапное усвоение материала</a:t>
            </a:r>
          </a:p>
          <a:p>
            <a:r>
              <a:rPr lang="ru-RU" altLang="ru-RU" sz="3800" dirty="0">
                <a:latin typeface="Segoe UI" panose="020B0502040204020203" pitchFamily="34" charset="0"/>
                <a:cs typeface="Segoe UI" panose="020B0502040204020203" pitchFamily="34" charset="0"/>
              </a:rPr>
              <a:t>Перенос способа обработки информации на свое индивидуальное задание </a:t>
            </a:r>
          </a:p>
        </p:txBody>
      </p:sp>
    </p:spTree>
    <p:extLst>
      <p:ext uri="{BB962C8B-B14F-4D97-AF65-F5344CB8AC3E}">
        <p14:creationId xmlns:p14="http://schemas.microsoft.com/office/powerpoint/2010/main" val="38981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87018" y="646042"/>
            <a:ext cx="8328992" cy="771595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600" b="1" dirty="0">
                <a:solidFill>
                  <a:srgbClr val="075595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Развитие и коррекция высших психических функций</a:t>
            </a:r>
            <a:r>
              <a:rPr lang="ru-RU" altLang="ru-RU" sz="3400" dirty="0">
                <a:solidFill>
                  <a:srgbClr val="075595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844676"/>
            <a:ext cx="9144000" cy="5013325"/>
          </a:xfrm>
        </p:spPr>
        <p:txBody>
          <a:bodyPr/>
          <a:lstStyle/>
          <a:p>
            <a:r>
              <a:rPr lang="ru-RU" altLang="ru-RU" sz="3800" dirty="0">
                <a:latin typeface="Segoe UI" panose="020B0502040204020203" pitchFamily="34" charset="0"/>
                <a:cs typeface="Segoe UI" panose="020B0502040204020203" pitchFamily="34" charset="0"/>
              </a:rPr>
              <a:t>Включение в урок специальных упражнений по коррекции высших психических функций</a:t>
            </a:r>
          </a:p>
          <a:p>
            <a:r>
              <a:rPr lang="ru-RU" altLang="ru-RU" sz="3800" dirty="0">
                <a:latin typeface="Segoe UI" panose="020B0502040204020203" pitchFamily="34" charset="0"/>
                <a:cs typeface="Segoe UI" panose="020B0502040204020203" pitchFamily="34" charset="0"/>
              </a:rPr>
              <a:t>Задания с опорой на несколько анализаторов</a:t>
            </a:r>
          </a:p>
          <a:p>
            <a:r>
              <a:rPr lang="ru-RU" altLang="ru-RU" sz="3800" dirty="0">
                <a:latin typeface="Segoe UI" panose="020B0502040204020203" pitchFamily="34" charset="0"/>
                <a:cs typeface="Segoe UI" panose="020B0502040204020203" pitchFamily="34" charset="0"/>
              </a:rPr>
              <a:t>Использование компенсаторных возможностей ребенка </a:t>
            </a:r>
          </a:p>
        </p:txBody>
      </p:sp>
    </p:spTree>
    <p:extLst>
      <p:ext uri="{BB962C8B-B14F-4D97-AF65-F5344CB8AC3E}">
        <p14:creationId xmlns:p14="http://schemas.microsoft.com/office/powerpoint/2010/main" val="20848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15009" y="467139"/>
            <a:ext cx="8030817" cy="585375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600" b="1" dirty="0">
                <a:solidFill>
                  <a:srgbClr val="07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Мотивация к учению</a:t>
            </a:r>
            <a:r>
              <a:rPr lang="ru-RU" altLang="ru-RU" dirty="0">
                <a:solidFill>
                  <a:srgbClr val="07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017" y="1381539"/>
            <a:ext cx="10180983" cy="5071650"/>
          </a:xfrm>
        </p:spPr>
        <p:txBody>
          <a:bodyPr/>
          <a:lstStyle/>
          <a:p>
            <a:r>
              <a:rPr lang="ru-RU" altLang="ru-RU" sz="3400" dirty="0">
                <a:latin typeface="Segoe UI" panose="020B0502040204020203" pitchFamily="34" charset="0"/>
                <a:cs typeface="Segoe UI" panose="020B0502040204020203" pitchFamily="34" charset="0"/>
              </a:rPr>
              <a:t>Постановка </a:t>
            </a:r>
            <a:r>
              <a:rPr lang="ru-RU" altLang="ru-RU" sz="3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четких законченных </a:t>
            </a:r>
            <a:r>
              <a:rPr lang="ru-RU" altLang="ru-RU" sz="3400" dirty="0">
                <a:latin typeface="Segoe UI" panose="020B0502040204020203" pitchFamily="34" charset="0"/>
                <a:cs typeface="Segoe UI" panose="020B0502040204020203" pitchFamily="34" charset="0"/>
              </a:rPr>
              <a:t>инструкций.</a:t>
            </a:r>
          </a:p>
          <a:p>
            <a:r>
              <a:rPr lang="ru-RU" altLang="ru-RU" sz="3400" dirty="0">
                <a:latin typeface="Segoe UI" panose="020B0502040204020203" pitchFamily="34" charset="0"/>
                <a:cs typeface="Segoe UI" panose="020B0502040204020203" pitchFamily="34" charset="0"/>
              </a:rPr>
              <a:t>Включение в урок материалов сегодняшней жизни.</a:t>
            </a:r>
          </a:p>
          <a:p>
            <a:r>
              <a:rPr lang="ru-RU" altLang="ru-RU" sz="3400" dirty="0">
                <a:latin typeface="Segoe UI" panose="020B0502040204020203" pitchFamily="34" charset="0"/>
                <a:cs typeface="Segoe UI" panose="020B0502040204020203" pitchFamily="34" charset="0"/>
              </a:rPr>
              <a:t>Создание   условий  для   зарабатывания,         а не </a:t>
            </a:r>
            <a:r>
              <a:rPr lang="ru-RU" altLang="ru-RU" sz="3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получения </a:t>
            </a:r>
            <a:r>
              <a:rPr lang="ru-RU" altLang="ru-RU" sz="3400" dirty="0">
                <a:latin typeface="Segoe UI" panose="020B0502040204020203" pitchFamily="34" charset="0"/>
                <a:cs typeface="Segoe UI" panose="020B0502040204020203" pitchFamily="34" charset="0"/>
              </a:rPr>
              <a:t>оценки.</a:t>
            </a:r>
          </a:p>
          <a:p>
            <a:r>
              <a:rPr lang="ru-RU" altLang="ru-RU" sz="3400" dirty="0">
                <a:latin typeface="Segoe UI" panose="020B0502040204020203" pitchFamily="34" charset="0"/>
                <a:cs typeface="Segoe UI" panose="020B0502040204020203" pitchFamily="34" charset="0"/>
              </a:rPr>
              <a:t>Проблемные задания, познавательные вопросы.</a:t>
            </a:r>
          </a:p>
          <a:p>
            <a:r>
              <a:rPr lang="ru-RU" altLang="ru-RU" sz="3400" dirty="0">
                <a:latin typeface="Segoe UI" panose="020B0502040204020203" pitchFamily="34" charset="0"/>
                <a:cs typeface="Segoe UI" panose="020B0502040204020203" pitchFamily="34" charset="0"/>
              </a:rPr>
              <a:t>Обучение на фоне положительных эмоций.</a:t>
            </a:r>
          </a:p>
          <a:p>
            <a:r>
              <a:rPr lang="ru-RU" altLang="ru-RU" sz="3400" dirty="0">
                <a:latin typeface="Segoe UI" panose="020B0502040204020203" pitchFamily="34" charset="0"/>
                <a:cs typeface="Segoe UI" panose="020B0502040204020203" pitchFamily="34" charset="0"/>
              </a:rPr>
              <a:t>Применение игровых методик. </a:t>
            </a:r>
          </a:p>
        </p:txBody>
      </p:sp>
    </p:spTree>
    <p:extLst>
      <p:ext uri="{BB962C8B-B14F-4D97-AF65-F5344CB8AC3E}">
        <p14:creationId xmlns:p14="http://schemas.microsoft.com/office/powerpoint/2010/main" val="9194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8661" y="655982"/>
            <a:ext cx="8627165" cy="1272209"/>
          </a:xfrm>
        </p:spPr>
        <p:txBody>
          <a:bodyPr>
            <a:normAutofit/>
          </a:bodyPr>
          <a:lstStyle/>
          <a:p>
            <a:pPr algn="ctr"/>
            <a:r>
              <a:rPr lang="ru-RU" altLang="ru-RU" sz="3600" b="1" dirty="0">
                <a:solidFill>
                  <a:srgbClr val="05589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Индивидуализация методов обучения</a:t>
            </a:r>
            <a:r>
              <a:rPr lang="ru-RU" altLang="ru-RU" sz="3400" dirty="0">
                <a:solidFill>
                  <a:srgbClr val="05589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276476"/>
            <a:ext cx="9144000" cy="4581525"/>
          </a:xfrm>
        </p:spPr>
        <p:txBody>
          <a:bodyPr/>
          <a:lstStyle/>
          <a:p>
            <a:r>
              <a:rPr lang="ru-RU" altLang="ru-RU" sz="3800" dirty="0">
                <a:latin typeface="Segoe UI" panose="020B0502040204020203" pitchFamily="34" charset="0"/>
                <a:cs typeface="Segoe UI" panose="020B0502040204020203" pitchFamily="34" charset="0"/>
              </a:rPr>
              <a:t>Оптимальный объем  работы для каждого ребенка.</a:t>
            </a:r>
          </a:p>
          <a:p>
            <a:r>
              <a:rPr lang="ru-RU" altLang="ru-RU" sz="3800" dirty="0">
                <a:latin typeface="Segoe UI" panose="020B0502040204020203" pitchFamily="34" charset="0"/>
                <a:cs typeface="Segoe UI" panose="020B0502040204020203" pitchFamily="34" charset="0"/>
              </a:rPr>
              <a:t>Учет индивидуальных особенностей: </a:t>
            </a:r>
            <a:r>
              <a:rPr lang="ru-RU" altLang="ru-RU" sz="3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altLang="ru-RU" sz="3800" dirty="0">
                <a:latin typeface="Segoe UI" panose="020B0502040204020203" pitchFamily="34" charset="0"/>
                <a:cs typeface="Segoe UI" panose="020B0502040204020203" pitchFamily="34" charset="0"/>
              </a:rPr>
              <a:t>возрастных, </a:t>
            </a:r>
            <a:r>
              <a:rPr lang="ru-RU" altLang="ru-RU" sz="3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психологических, психических. </a:t>
            </a:r>
            <a:endParaRPr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77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27384" y="485499"/>
            <a:ext cx="8388626" cy="1287739"/>
          </a:xfrm>
        </p:spPr>
        <p:txBody>
          <a:bodyPr/>
          <a:lstStyle/>
          <a:p>
            <a:pPr algn="ctr"/>
            <a:r>
              <a:rPr lang="ru-RU" altLang="ru-RU" sz="3400" b="1" dirty="0">
                <a:solidFill>
                  <a:srgbClr val="06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Развитие высших психических </a:t>
            </a:r>
            <a:r>
              <a:rPr lang="ru-RU" altLang="ru-RU" sz="3400" b="1" dirty="0" smtClean="0">
                <a:solidFill>
                  <a:srgbClr val="06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функций</a:t>
            </a:r>
            <a:endParaRPr lang="ru-RU" altLang="ru-RU" sz="3400" b="1" dirty="0">
              <a:solidFill>
                <a:srgbClr val="06559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146852"/>
            <a:ext cx="8229600" cy="3984074"/>
          </a:xfrm>
          <a:ln/>
          <a:extLst>
            <a:ext uri="{91240B29-F687-4F45-9708-019B960494DF}">
              <a14:hiddenLine xmlns:a14="http://schemas.microsoft.com/office/drawing/2010/main" w="317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 b="1" dirty="0">
                <a:latin typeface="Segoe UI" panose="020B0502040204020203" pitchFamily="34" charset="0"/>
                <a:cs typeface="Segoe UI" panose="020B0502040204020203" pitchFamily="34" charset="0"/>
              </a:rPr>
              <a:t>Диагностика    </a:t>
            </a:r>
            <a:r>
              <a:rPr lang="ru-RU" altLang="ru-RU" dirty="0">
                <a:latin typeface="Segoe UI" panose="020B0502040204020203" pitchFamily="34" charset="0"/>
                <a:cs typeface="Segoe UI" panose="020B0502040204020203" pitchFamily="34" charset="0"/>
              </a:rPr>
              <a:t> →   </a:t>
            </a:r>
            <a:r>
              <a:rPr lang="ru-RU" altLang="ru-RU" b="1" dirty="0">
                <a:latin typeface="Segoe UI" panose="020B0502040204020203" pitchFamily="34" charset="0"/>
                <a:cs typeface="Segoe UI" panose="020B0502040204020203" pitchFamily="34" charset="0"/>
              </a:rPr>
              <a:t> коррекция    → результат  компенсации     → адаптация   в   социуме</a:t>
            </a:r>
          </a:p>
          <a:p>
            <a:pPr algn="ctr"/>
            <a:endParaRPr lang="ru-RU" altLang="ru-RU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b="1" dirty="0">
                <a:latin typeface="Segoe UI" panose="020B0502040204020203" pitchFamily="34" charset="0"/>
                <a:cs typeface="Segoe UI" panose="020B0502040204020203" pitchFamily="34" charset="0"/>
              </a:rPr>
              <a:t>На </a:t>
            </a:r>
            <a:r>
              <a:rPr lang="ru-RU" altLang="ru-RU" b="1" u="sng" dirty="0">
                <a:latin typeface="Segoe UI" panose="020B0502040204020203" pitchFamily="34" charset="0"/>
                <a:cs typeface="Segoe UI" panose="020B0502040204020203" pitchFamily="34" charset="0"/>
              </a:rPr>
              <a:t>каждом</a:t>
            </a:r>
            <a:r>
              <a:rPr lang="ru-RU" altLang="ru-RU" b="1" dirty="0">
                <a:latin typeface="Segoe UI" panose="020B0502040204020203" pitchFamily="34" charset="0"/>
                <a:cs typeface="Segoe UI" panose="020B0502040204020203" pitchFamily="34" charset="0"/>
              </a:rPr>
              <a:t> уроке во главу ставится РЕБЕНОК!</a:t>
            </a:r>
            <a:r>
              <a:rPr lang="ru-RU" altLang="ru-RU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918884"/>
              </p:ext>
            </p:extLst>
          </p:nvPr>
        </p:nvGraphicFramePr>
        <p:xfrm>
          <a:off x="3430589" y="4589464"/>
          <a:ext cx="1584325" cy="154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orelDRAW" r:id="rId3" imgW="2771775" imgH="2686050" progId="CorelDRAW.Graphic.11">
                  <p:embed/>
                </p:oleObj>
              </mc:Choice>
              <mc:Fallback>
                <p:oleObj name="CorelDRAW" r:id="rId3" imgW="2771775" imgH="2686050" progId="CorelDRAW.Graphic.11">
                  <p:embed/>
                  <p:pic>
                    <p:nvPicPr>
                      <p:cNvPr id="1126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0589" y="4589464"/>
                        <a:ext cx="1584325" cy="1541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1524001" y="27347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389821"/>
              </p:ext>
            </p:extLst>
          </p:nvPr>
        </p:nvGraphicFramePr>
        <p:xfrm>
          <a:off x="704333" y="4667251"/>
          <a:ext cx="2160588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orelDRAW" r:id="rId5" imgW="2771775" imgH="1885950" progId="CorelDRAW.Graphic.11">
                  <p:embed/>
                </p:oleObj>
              </mc:Choice>
              <mc:Fallback>
                <p:oleObj name="CorelDRAW" r:id="rId5" imgW="2771775" imgH="1885950" progId="CorelDRAW.Graphic.11">
                  <p:embed/>
                  <p:pic>
                    <p:nvPicPr>
                      <p:cNvPr id="1127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333" y="4667251"/>
                        <a:ext cx="2160588" cy="1463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787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6707188" cy="1143000"/>
          </a:xfrm>
        </p:spPr>
        <p:txBody>
          <a:bodyPr/>
          <a:lstStyle/>
          <a:p>
            <a:pPr algn="ctr"/>
            <a:r>
              <a:rPr lang="ru-RU" altLang="ru-RU" sz="3600" b="1" dirty="0">
                <a:solidFill>
                  <a:srgbClr val="075595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Личность </a:t>
            </a:r>
            <a:r>
              <a:rPr lang="ru-RU" altLang="ru-RU" sz="3600" b="1" dirty="0" smtClean="0">
                <a:solidFill>
                  <a:srgbClr val="075595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учителя</a:t>
            </a:r>
            <a:endParaRPr lang="ru-RU" altLang="ru-RU" sz="3600" b="1" dirty="0">
              <a:solidFill>
                <a:srgbClr val="075595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600200"/>
            <a:ext cx="9144000" cy="506888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altLang="ru-RU" b="1" dirty="0">
                <a:latin typeface="Segoe UI" panose="020B0502040204020203" pitchFamily="34" charset="0"/>
                <a:cs typeface="Segoe UI" panose="020B0502040204020203" pitchFamily="34" charset="0"/>
              </a:rPr>
              <a:t>- умение управлять коллективом;</a:t>
            </a:r>
          </a:p>
          <a:p>
            <a:pPr>
              <a:lnSpc>
                <a:spcPct val="90000"/>
              </a:lnSpc>
            </a:pPr>
            <a:r>
              <a:rPr lang="ru-RU" altLang="ru-RU" b="1" dirty="0">
                <a:latin typeface="Segoe UI" panose="020B0502040204020203" pitchFamily="34" charset="0"/>
                <a:cs typeface="Segoe UI" panose="020B0502040204020203" pitchFamily="34" charset="0"/>
              </a:rPr>
              <a:t>- знание предмета;</a:t>
            </a:r>
          </a:p>
          <a:p>
            <a:pPr>
              <a:lnSpc>
                <a:spcPct val="90000"/>
              </a:lnSpc>
            </a:pPr>
            <a:r>
              <a:rPr lang="ru-RU" altLang="ru-RU" b="1" dirty="0">
                <a:latin typeface="Segoe UI" panose="020B0502040204020203" pitchFamily="34" charset="0"/>
                <a:cs typeface="Segoe UI" panose="020B0502040204020203" pitchFamily="34" charset="0"/>
              </a:rPr>
              <a:t>- знание психологии обучения и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b="1" dirty="0">
                <a:latin typeface="Segoe UI" panose="020B0502040204020203" pitchFamily="34" charset="0"/>
                <a:cs typeface="Segoe UI" panose="020B0502040204020203" pitchFamily="34" charset="0"/>
              </a:rPr>
              <a:t>            психологии аномального ребенка;</a:t>
            </a:r>
          </a:p>
          <a:p>
            <a:pPr>
              <a:lnSpc>
                <a:spcPct val="90000"/>
              </a:lnSpc>
            </a:pPr>
            <a:r>
              <a:rPr lang="ru-RU" altLang="ru-RU" b="1" dirty="0">
                <a:latin typeface="Segoe UI" panose="020B0502040204020203" pitchFamily="34" charset="0"/>
                <a:cs typeface="Segoe UI" panose="020B0502040204020203" pitchFamily="34" charset="0"/>
              </a:rPr>
              <a:t>- речевая культура: стиль, манера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b="1" dirty="0">
                <a:latin typeface="Segoe UI" panose="020B0502040204020203" pitchFamily="34" charset="0"/>
                <a:cs typeface="Segoe UI" panose="020B0502040204020203" pitchFamily="34" charset="0"/>
              </a:rPr>
              <a:t>            общения, четкость, громкость….</a:t>
            </a:r>
          </a:p>
          <a:p>
            <a:pPr>
              <a:lnSpc>
                <a:spcPct val="90000"/>
              </a:lnSpc>
            </a:pPr>
            <a:r>
              <a:rPr lang="ru-RU" altLang="ru-RU" b="1" dirty="0">
                <a:latin typeface="Segoe UI" panose="020B0502040204020203" pitchFamily="34" charset="0"/>
                <a:cs typeface="Segoe UI" panose="020B0502040204020203" pitchFamily="34" charset="0"/>
              </a:rPr>
              <a:t>- заинтересованность учителя в том,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b="1" dirty="0">
                <a:latin typeface="Segoe UI" panose="020B0502040204020203" pitchFamily="34" charset="0"/>
                <a:cs typeface="Segoe UI" panose="020B0502040204020203" pitchFamily="34" charset="0"/>
              </a:rPr>
              <a:t>            чтобы обучающие знали и любили                                          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b="1" dirty="0">
                <a:latin typeface="Segoe UI" panose="020B0502040204020203" pitchFamily="34" charset="0"/>
                <a:cs typeface="Segoe UI" panose="020B0502040204020203" pitchFamily="34" charset="0"/>
              </a:rPr>
              <a:t>            предмет;</a:t>
            </a:r>
          </a:p>
          <a:p>
            <a:pPr>
              <a:lnSpc>
                <a:spcPct val="90000"/>
              </a:lnSpc>
            </a:pPr>
            <a:r>
              <a:rPr lang="ru-RU" altLang="ru-RU" b="1" dirty="0">
                <a:latin typeface="Segoe UI" panose="020B0502040204020203" pitchFamily="34" charset="0"/>
                <a:cs typeface="Segoe UI" panose="020B0502040204020203" pitchFamily="34" charset="0"/>
              </a:rPr>
              <a:t>- личные качества педагога.</a:t>
            </a: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77150074"/>
              </p:ext>
            </p:extLst>
          </p:nvPr>
        </p:nvGraphicFramePr>
        <p:xfrm>
          <a:off x="8907257" y="2427082"/>
          <a:ext cx="2347913" cy="156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orelDRAW" r:id="rId3" imgW="2347874" imgH="1566062" progId="CorelDRAW.Graphic.11">
                  <p:embed/>
                </p:oleObj>
              </mc:Choice>
              <mc:Fallback>
                <p:oleObj name="CorelDRAW" r:id="rId3" imgW="2347874" imgH="1566062" progId="CorelDRAW.Graphic.11">
                  <p:embed/>
                  <p:pic>
                    <p:nvPicPr>
                      <p:cNvPr id="1946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7257" y="2427082"/>
                        <a:ext cx="2347913" cy="156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163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7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Цитата</a:t>
            </a:r>
            <a:endParaRPr lang="ru-RU" b="1" dirty="0">
              <a:solidFill>
                <a:srgbClr val="07559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Плохой учитель преподносит истину, хороший учит ее находить.</a:t>
            </a:r>
          </a:p>
          <a:p>
            <a:r>
              <a:rPr lang="ru-RU" sz="3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Без стремления к научной работе учитель попадает во власть трех демонов: механичности, рутинности, банальности. Он деревенеет, каменеет, опускается.</a:t>
            </a:r>
            <a:endParaRPr lang="ru-RU" sz="3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27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526773"/>
            <a:ext cx="7142922" cy="1311965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600" b="1" dirty="0">
                <a:solidFill>
                  <a:srgbClr val="05589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Комфортность психологического климата в </a:t>
            </a:r>
            <a:r>
              <a:rPr lang="ru-RU" altLang="ru-RU" sz="3600" b="1" dirty="0" smtClean="0">
                <a:solidFill>
                  <a:srgbClr val="05589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классе</a:t>
            </a:r>
            <a:endParaRPr lang="ru-RU" altLang="ru-RU" sz="3600" b="1" dirty="0">
              <a:solidFill>
                <a:srgbClr val="05589C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16114"/>
            <a:ext cx="9144000" cy="4941887"/>
          </a:xfrm>
        </p:spPr>
        <p:txBody>
          <a:bodyPr/>
          <a:lstStyle/>
          <a:p>
            <a:r>
              <a:rPr lang="ru-RU" altLang="ru-RU" sz="3400" dirty="0"/>
              <a:t>- </a:t>
            </a:r>
            <a:r>
              <a:rPr lang="ru-RU" altLang="ru-RU" dirty="0">
                <a:latin typeface="Segoe UI" panose="020B0502040204020203" pitchFamily="34" charset="0"/>
                <a:cs typeface="Segoe UI" panose="020B0502040204020203" pitchFamily="34" charset="0"/>
              </a:rPr>
              <a:t>урок освобожден от страха;</a:t>
            </a:r>
          </a:p>
          <a:p>
            <a:r>
              <a:rPr lang="ru-RU" altLang="ru-RU" dirty="0">
                <a:latin typeface="Segoe UI" panose="020B0502040204020203" pitchFamily="34" charset="0"/>
                <a:cs typeface="Segoe UI" panose="020B0502040204020203" pitchFamily="34" charset="0"/>
              </a:rPr>
              <a:t>- ситуация успеха - основной фактор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dirty="0">
                <a:latin typeface="Segoe UI" panose="020B0502040204020203" pitchFamily="34" charset="0"/>
                <a:cs typeface="Segoe UI" panose="020B0502040204020203" pitchFamily="34" charset="0"/>
              </a:rPr>
              <a:t>               развития личности;</a:t>
            </a:r>
          </a:p>
          <a:p>
            <a:r>
              <a:rPr lang="ru-RU" altLang="ru-RU" dirty="0">
                <a:latin typeface="Segoe UI" panose="020B0502040204020203" pitchFamily="34" charset="0"/>
                <a:cs typeface="Segoe UI" panose="020B0502040204020203" pitchFamily="34" charset="0"/>
              </a:rPr>
              <a:t>- все могут высказаться и имеют право на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dirty="0">
                <a:latin typeface="Segoe UI" panose="020B0502040204020203" pitchFamily="34" charset="0"/>
                <a:cs typeface="Segoe UI" panose="020B0502040204020203" pitchFamily="34" charset="0"/>
              </a:rPr>
              <a:t>               ошибку; </a:t>
            </a:r>
          </a:p>
          <a:p>
            <a:r>
              <a:rPr lang="ru-RU" altLang="ru-RU" dirty="0">
                <a:latin typeface="Segoe UI" panose="020B0502040204020203" pitchFamily="34" charset="0"/>
                <a:cs typeface="Segoe UI" panose="020B0502040204020203" pitchFamily="34" charset="0"/>
              </a:rPr>
              <a:t>-педагогическая поддержка; </a:t>
            </a:r>
          </a:p>
          <a:p>
            <a:r>
              <a:rPr lang="ru-RU" altLang="ru-RU" dirty="0">
                <a:latin typeface="Segoe UI" panose="020B0502040204020203" pitchFamily="34" charset="0"/>
                <a:cs typeface="Segoe UI" panose="020B0502040204020203" pitchFamily="34" charset="0"/>
              </a:rPr>
              <a:t>- замечания отрицательного характера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dirty="0">
                <a:latin typeface="Segoe UI" panose="020B0502040204020203" pitchFamily="34" charset="0"/>
                <a:cs typeface="Segoe UI" panose="020B0502040204020203" pitchFamily="34" charset="0"/>
              </a:rPr>
              <a:t>              стараться не делать вообще.</a:t>
            </a:r>
          </a:p>
        </p:txBody>
      </p:sp>
    </p:spTree>
    <p:extLst>
      <p:ext uri="{BB962C8B-B14F-4D97-AF65-F5344CB8AC3E}">
        <p14:creationId xmlns:p14="http://schemas.microsoft.com/office/powerpoint/2010/main" val="307157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661" y="457200"/>
            <a:ext cx="8557591" cy="123348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6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Конструирование современной системы требований к уроку</a:t>
            </a:r>
            <a:endParaRPr lang="ru-RU" sz="3200" b="1" dirty="0">
              <a:solidFill>
                <a:srgbClr val="06559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Segoe UI" panose="020B0502040204020203" pitchFamily="34" charset="0"/>
                <a:cs typeface="Segoe UI" panose="020B0502040204020203" pitchFamily="34" charset="0"/>
              </a:rPr>
              <a:t>На смену учебно-дисциплинарной модели образования приходит </a:t>
            </a:r>
            <a:r>
              <a:rPr lang="ru-RU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личностно-ориентированная модель, </a:t>
            </a:r>
            <a:r>
              <a:rPr lang="ru-RU" sz="3200" dirty="0">
                <a:latin typeface="Segoe UI" panose="020B0502040204020203" pitchFamily="34" charset="0"/>
                <a:cs typeface="Segoe UI" panose="020B0502040204020203" pitchFamily="34" charset="0"/>
              </a:rPr>
              <a:t>которая рассматривает </a:t>
            </a:r>
            <a:r>
              <a:rPr lang="ru-RU" sz="3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обучающихся </a:t>
            </a:r>
            <a:r>
              <a:rPr lang="ru-RU" sz="3200" dirty="0">
                <a:latin typeface="Segoe UI" panose="020B0502040204020203" pitchFamily="34" charset="0"/>
                <a:cs typeface="Segoe UI" panose="020B0502040204020203" pitchFamily="34" charset="0"/>
              </a:rPr>
              <a:t>как полноправных партнеров в условиях сотрудничества, характеризуется усилением внимания к ученику, к его саморазвитию и самопознанию, обращенностью ученика к окружающему миру и к себе, к воспитанию умения искать и находить свое место в жизни</a:t>
            </a:r>
            <a:r>
              <a:rPr lang="ru-RU" sz="3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ru-RU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27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6652" y="487016"/>
            <a:ext cx="8150087" cy="1133061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75595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Личностно-ориентированные технологии</a:t>
            </a:r>
            <a:endParaRPr lang="ru-RU" sz="3600" b="1" dirty="0">
              <a:solidFill>
                <a:srgbClr val="075595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98174" y="1620078"/>
            <a:ext cx="8130209" cy="48332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20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Технология</a:t>
            </a:r>
            <a:r>
              <a:rPr lang="de-DE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sz="20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личностно-ориентированного</a:t>
            </a:r>
            <a:r>
              <a:rPr lang="de-DE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sz="20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развивающего</a:t>
            </a:r>
            <a:r>
              <a:rPr lang="de-DE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sz="20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обучения</a:t>
            </a:r>
            <a:r>
              <a:rPr lang="de-DE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sz="2000" dirty="0">
                <a:latin typeface="Segoe UI" panose="020B0502040204020203" pitchFamily="34" charset="0"/>
                <a:cs typeface="Segoe UI" panose="020B0502040204020203" pitchFamily="34" charset="0"/>
              </a:rPr>
              <a:t>(И.С. </a:t>
            </a:r>
            <a:r>
              <a:rPr lang="de-DE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Якиманская</a:t>
            </a:r>
            <a:r>
              <a:rPr lang="de-DE" sz="2000" dirty="0">
                <a:latin typeface="Segoe UI" panose="020B0502040204020203" pitchFamily="34" charset="0"/>
                <a:cs typeface="Segoe UI" panose="020B0502040204020203" pitchFamily="34" charset="0"/>
              </a:rPr>
              <a:t>) </a:t>
            </a:r>
            <a:r>
              <a:rPr lang="de-DE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сочетает</a:t>
            </a:r>
            <a:r>
              <a:rPr lang="de-DE" sz="2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обучение</a:t>
            </a:r>
            <a:r>
              <a:rPr lang="de-DE" sz="2000" dirty="0">
                <a:latin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lang="de-DE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нормативно-сообразная</a:t>
            </a:r>
            <a:r>
              <a:rPr lang="de-DE" sz="2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деятельность</a:t>
            </a:r>
            <a:r>
              <a:rPr lang="de-DE" sz="2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общества</a:t>
            </a:r>
            <a:r>
              <a:rPr lang="de-DE" sz="2000" dirty="0">
                <a:latin typeface="Segoe UI" panose="020B0502040204020203" pitchFamily="34" charset="0"/>
                <a:cs typeface="Segoe UI" panose="020B0502040204020203" pitchFamily="34" charset="0"/>
              </a:rPr>
              <a:t>) и </a:t>
            </a:r>
            <a:r>
              <a:rPr lang="de-DE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учение</a:t>
            </a:r>
            <a:r>
              <a:rPr lang="de-DE" sz="2000" dirty="0">
                <a:latin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lang="de-DE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индивидуальная</a:t>
            </a:r>
            <a:r>
              <a:rPr lang="de-DE" sz="2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деятельность</a:t>
            </a:r>
            <a:r>
              <a:rPr lang="de-DE" sz="2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ребенка</a:t>
            </a:r>
            <a:r>
              <a:rPr lang="de-DE" sz="2000" dirty="0">
                <a:latin typeface="Segoe UI" panose="020B0502040204020203" pitchFamily="34" charset="0"/>
                <a:cs typeface="Segoe UI" panose="020B0502040204020203" pitchFamily="34" charset="0"/>
              </a:rPr>
              <a:t>). </a:t>
            </a:r>
            <a:endParaRPr lang="ru-R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Ставят в центр образовательной системы личность ребенка, обеспечение комфортных, бесконфликтных и безопасных условий ее развития, реализации ее природных потенциалов.</a:t>
            </a:r>
          </a:p>
          <a:p>
            <a:endParaRPr lang="ru-R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None/>
            </a:pPr>
            <a:r>
              <a:rPr lang="ru-RU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Цель</a:t>
            </a:r>
            <a:r>
              <a:rPr 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 технологии личностно-ориентированного обучения – максимальное развитие (а не формирование заранее заданных) индивидуальных </a:t>
            </a:r>
            <a:r>
              <a:rPr lang="ru-RU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познавательных способностей </a:t>
            </a:r>
            <a:r>
              <a:rPr 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ребенка на основе использования имеющегося у него опыта жизнедеятельности. </a:t>
            </a:r>
            <a:endParaRPr lang="ru-R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7411" name="Picture 3" descr="C:\Users\user\Desktop\л-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8383" y="2260646"/>
            <a:ext cx="3203848" cy="25649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5941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3100" y="533400"/>
            <a:ext cx="7607300" cy="8636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7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Потенциал, коррекция, развитие </a:t>
            </a:r>
            <a:endParaRPr lang="ru-RU" sz="3200" b="1" dirty="0">
              <a:solidFill>
                <a:srgbClr val="07559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3100" y="1562101"/>
            <a:ext cx="10845800" cy="3835400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Слово </a:t>
            </a:r>
            <a:r>
              <a:rPr lang="ru-RU" sz="24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«потенциал»</a:t>
            </a:r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 происходит от латинского </a:t>
            </a:r>
            <a:r>
              <a:rPr lang="ru-RU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potentia</a:t>
            </a:r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, что значит «сила». В современном русском языке </a:t>
            </a:r>
            <a:r>
              <a:rPr lang="ru-RU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потенциал </a:t>
            </a:r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определяется как скрытая возможность, способность, сила, могущая проявиться при известных условиях </a:t>
            </a:r>
            <a:r>
              <a:rPr lang="ru-RU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(Большая Советская Энциклопедия</a:t>
            </a:r>
            <a:r>
              <a:rPr lang="ru-RU" sz="2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).</a:t>
            </a:r>
          </a:p>
          <a:p>
            <a:r>
              <a:rPr lang="ru-RU" altLang="ru-RU" sz="2400" b="1" u="sng" dirty="0" smtClean="0">
                <a:latin typeface="Segoe UI" panose="020B0502040204020203" pitchFamily="34" charset="0"/>
                <a:cs typeface="Segoe UI" panose="020B0502040204020203" pitchFamily="34" charset="0"/>
              </a:rPr>
              <a:t>Коррекция</a:t>
            </a:r>
            <a:r>
              <a:rPr lang="ru-RU" altLang="ru-RU" sz="2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alt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– это исправление каких-либо недостатков в развитии личности ребенка</a:t>
            </a:r>
            <a:r>
              <a:rPr lang="ru-RU" altLang="ru-RU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r>
              <a:rPr lang="ru-RU" altLang="ru-RU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400" b="1" u="sng" dirty="0" smtClean="0">
                <a:latin typeface="Segoe UI" panose="020B0502040204020203" pitchFamily="34" charset="0"/>
                <a:cs typeface="Segoe UI" panose="020B0502040204020203" pitchFamily="34" charset="0"/>
              </a:rPr>
              <a:t>Развитие</a:t>
            </a:r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  <a:r>
              <a:rPr lang="ru-RU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— это процесс становления </a:t>
            </a:r>
            <a:r>
              <a:rPr lang="ru-RU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личности </a:t>
            </a:r>
            <a:r>
              <a:rPr lang="ru-RU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ребенка под </a:t>
            </a:r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влиянием внешних и внутренних, управляемых и неуправляемых социальных и природных факторов</a:t>
            </a:r>
            <a:endParaRPr lang="ru-RU" sz="2400" dirty="0">
              <a:solidFill>
                <a:srgbClr val="06559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134" y="6265334"/>
            <a:ext cx="4555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75595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Дополнительный тест</a:t>
            </a:r>
            <a:endParaRPr lang="ru-RU" b="1" dirty="0">
              <a:solidFill>
                <a:srgbClr val="075595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975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392" y="646043"/>
            <a:ext cx="8845826" cy="104464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7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Современные требования к уроку</a:t>
            </a:r>
            <a:endParaRPr lang="ru-RU" sz="3200" b="1" dirty="0">
              <a:solidFill>
                <a:srgbClr val="07559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>
              <a:buNone/>
            </a:pPr>
            <a:endParaRPr lang="ru-RU" dirty="0" smtClean="0"/>
          </a:p>
          <a:p>
            <a:pPr lvl="0"/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урок должен быть проблемным и развивающим: учитель сам нацеливается на сотрудничество с учениками и умеет направлять учеников на сотрудничество с учителем и одноклассниками;</a:t>
            </a:r>
          </a:p>
          <a:p>
            <a:pPr lvl="0"/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учитель организует проблемные и поисковые ситуации, активизирует деятельность учащихся;</a:t>
            </a:r>
          </a:p>
          <a:p>
            <a:pPr lvl="0"/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вывод делают сами учащиеся;</a:t>
            </a:r>
          </a:p>
          <a:p>
            <a:pPr lvl="0"/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минимум репродукции и максимум творчества и сотворчества;</a:t>
            </a:r>
          </a:p>
          <a:p>
            <a:pPr lvl="0"/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время-сбережение и здоровье-сбережение;</a:t>
            </a:r>
          </a:p>
          <a:p>
            <a:pPr lvl="0"/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в центре внимания урока – дети;</a:t>
            </a:r>
          </a:p>
          <a:p>
            <a:pPr lvl="0"/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учет уровня и возможностей учащихся, в котором учтены такие аспекты, как профиль класса, стремление учащихся, настроение детей;</a:t>
            </a:r>
          </a:p>
          <a:p>
            <a:pPr lvl="0"/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умение демонстрировать методическое искусство учителя;</a:t>
            </a:r>
          </a:p>
          <a:p>
            <a:pPr lvl="0"/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планирование обратной связи;</a:t>
            </a:r>
          </a:p>
          <a:p>
            <a:pPr lvl="0"/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урок должен быть добрым.</a:t>
            </a:r>
            <a:endParaRPr 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56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37930" y="685800"/>
            <a:ext cx="8368748" cy="1053548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600" b="1" dirty="0">
                <a:solidFill>
                  <a:srgbClr val="05589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Основные направления коррекционной работы </a:t>
            </a:r>
            <a:br>
              <a:rPr lang="ru-RU" altLang="ru-RU" sz="3600" b="1" dirty="0">
                <a:solidFill>
                  <a:srgbClr val="05589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ru-RU" altLang="ru-RU" sz="3600" b="1" dirty="0">
              <a:solidFill>
                <a:srgbClr val="05589C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739" y="1848678"/>
            <a:ext cx="9972261" cy="5009322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ru-RU" alt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Совершенствовать движение и сенсомоторное развитие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ru-RU" alt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Коррекция отдельных сторон </a:t>
            </a:r>
            <a:r>
              <a:rPr lang="ru-RU" altLang="ru-RU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психической </a:t>
            </a:r>
            <a:r>
              <a:rPr lang="ru-RU" alt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деятельности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ru-RU" alt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Развитие основных мыслительных операций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ru-RU" alt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Развитие различных видов мышления 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ru-RU" alt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Коррекция нарушений в развитии эмоционально-личностной сферы 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ru-RU" alt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Развитие речи, владение техникой речи 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ru-RU" alt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Расширение представлений об окружающем и обогащение словаря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ru-RU" alt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Коррекция индивидуальных пробелов в знаниях</a:t>
            </a:r>
          </a:p>
        </p:txBody>
      </p:sp>
    </p:spTree>
    <p:extLst>
      <p:ext uri="{BB962C8B-B14F-4D97-AF65-F5344CB8AC3E}">
        <p14:creationId xmlns:p14="http://schemas.microsoft.com/office/powerpoint/2010/main" val="302193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452" y="606286"/>
            <a:ext cx="8617226" cy="3614801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Психологи утверждают, что только 15-25% школьников несут задатки в области интеллектуальной деятельности, остальным 75-85% современные требования непосильны!</a:t>
            </a:r>
            <a:br>
              <a:rPr lang="ru-RU" sz="240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Подавляющее большинство детей теряет интерес к учению, находится в состоянии умственной перегрузки, чувствует свою неполноценность.</a:t>
            </a:r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Основная цель – установить соответствие между возможностями детей и предъявляемым к ним </a:t>
            </a:r>
            <a:r>
              <a:rPr lang="ru-RU" sz="2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требованиям.</a:t>
            </a:r>
            <a:endParaRPr lang="ru-RU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025" name="Picture 1" descr="C:\Users\user\Desktop\дети 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71453" y="2413686"/>
            <a:ext cx="3528392" cy="25051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6089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Сорок пять минут урока – одно из удивительных педагогических явлений, когда многообразные влияния сливаются в единый комплекс. </a:t>
            </a: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И, сливаясь, они образуют </a:t>
            </a:r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огромной силы фактор развития ребенка, становления его как личности… </a:t>
            </a:r>
            <a:endParaRPr lang="ru-RU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Воспитание </a:t>
            </a: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в школе надо строить, начиная с урока, этого важнейшего фактора развития личности вообще и нравственного развития в частности.</a:t>
            </a:r>
            <a:endParaRPr 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42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810" y="477078"/>
            <a:ext cx="8338930" cy="121361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75595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Урок </a:t>
            </a:r>
            <a:endParaRPr lang="ru-RU" b="1" dirty="0">
              <a:solidFill>
                <a:srgbClr val="075595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это </a:t>
            </a: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такая форма организации педагогического процесса, при которой педагог в течение точно установленного времени руководит познавательной коллективной и иной деятельностью постоянной группы учащихся (класса) </a:t>
            </a:r>
            <a:r>
              <a:rPr lang="ru-RU" b="1" dirty="0">
                <a:latin typeface="Segoe UI" panose="020B0502040204020203" pitchFamily="34" charset="0"/>
                <a:cs typeface="Segoe UI" panose="020B0502040204020203" pitchFamily="34" charset="0"/>
              </a:rPr>
              <a:t>с учетом особенностей каждого из них</a:t>
            </a: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, используя виды, средства и методы работы, создающие </a:t>
            </a:r>
            <a:r>
              <a:rPr lang="ru-RU" b="1" dirty="0">
                <a:latin typeface="Segoe UI" panose="020B0502040204020203" pitchFamily="34" charset="0"/>
                <a:cs typeface="Segoe UI" panose="020B0502040204020203" pitchFamily="34" charset="0"/>
              </a:rPr>
              <a:t>благоприятные условия </a:t>
            </a: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для того, чтобы все ученики овладевали основами изучаемого предмета непосредственно </a:t>
            </a:r>
            <a:r>
              <a:rPr lang="ru-RU" b="1" dirty="0">
                <a:latin typeface="Segoe UI" panose="020B0502040204020203" pitchFamily="34" charset="0"/>
                <a:cs typeface="Segoe UI" panose="020B0502040204020203" pitchFamily="34" charset="0"/>
              </a:rPr>
              <a:t>в процессе обучения</a:t>
            </a: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, а также для воспитания и развития познавательных способностей и духовных сил школьников.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194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96957"/>
            <a:ext cx="7957930" cy="1193731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7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Развитие личности</a:t>
            </a:r>
            <a:endParaRPr lang="ru-RU" b="1" dirty="0">
              <a:solidFill>
                <a:srgbClr val="07559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развитие психики личности в целом, т.е. мышления, памяти, чувств, воображения;</a:t>
            </a:r>
          </a:p>
          <a:p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формирование мировоззрения, т.е. системы взглядов и убеждений;</a:t>
            </a:r>
            <a:b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формирование черт характера (настойчивости, трудолюбия, целеустремленности, любознательности, настойчивости, активности);</a:t>
            </a:r>
          </a:p>
          <a:p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усвоение общепринятых норм поведения (вежливости, выдержанности, дисциплины, такта);</a:t>
            </a:r>
          </a:p>
          <a:p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развитие эстетических взглядов;</a:t>
            </a:r>
            <a:b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развитие различных склонностей и способностей, нужных нашему обществу;</a:t>
            </a:r>
          </a:p>
          <a:p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развитие потребностей в дальнейшем самообразовании.</a:t>
            </a:r>
            <a:b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2179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96958" y="397565"/>
            <a:ext cx="8020878" cy="10153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ОСОБЕННОСТЬ СОВРЕМЕННОГО  УРОКА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63750" y="1844676"/>
            <a:ext cx="1079500" cy="7921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Ф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63750" y="2924176"/>
            <a:ext cx="1079500" cy="7921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Г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63750" y="4005263"/>
            <a:ext cx="1079500" cy="79216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63750" y="5084763"/>
            <a:ext cx="1079500" cy="79216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03614" y="1844676"/>
            <a:ext cx="6624637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Ф</a:t>
            </a:r>
            <a:r>
              <a:rPr lang="ru-RU" sz="2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актические знания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75050" y="2924176"/>
            <a:ext cx="6624638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Г</a:t>
            </a:r>
            <a:r>
              <a:rPr lang="ru-RU" sz="2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рупповое или индивидуальное дифференцированное обучение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75050" y="4005263"/>
            <a:ext cx="6624638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</a:t>
            </a:r>
            <a:r>
              <a:rPr lang="ru-RU" sz="2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пора на проблемное обучение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75051" y="5084763"/>
            <a:ext cx="6697663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</a:t>
            </a:r>
            <a:r>
              <a:rPr lang="ru-RU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амостоятельное </a:t>
            </a:r>
            <a:r>
              <a:rPr lang="ru-RU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добывание </a:t>
            </a:r>
            <a:r>
              <a:rPr lang="ru-RU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знаний (деятельностный подход) </a:t>
            </a:r>
            <a:endParaRPr lang="ru-RU" sz="28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60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7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Деятельность?</a:t>
            </a:r>
            <a:endParaRPr lang="ru-RU" b="1" dirty="0">
              <a:solidFill>
                <a:srgbClr val="07559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Главным деятелем на уроке должен быть ребенок. </a:t>
            </a:r>
            <a:endParaRPr 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3" descr="Картинка 156 из 287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930" y="2500604"/>
            <a:ext cx="4271963" cy="335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651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6858000"/>
          </a:xfrm>
        </p:spPr>
        <p:txBody>
          <a:bodyPr/>
          <a:lstStyle/>
          <a:p>
            <a:pPr algn="ctr"/>
            <a:r>
              <a:rPr lang="ru-RU" altLang="ru-RU" sz="4800" b="1" i="1" dirty="0">
                <a:solidFill>
                  <a:srgbClr val="075595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Цель</a:t>
            </a:r>
            <a:r>
              <a:rPr lang="ru-RU" altLang="ru-RU" sz="4800" i="1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altLang="ru-RU" sz="4800" i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altLang="ru-RU" i="1" dirty="0">
                <a:latin typeface="Segoe UI" panose="020B0502040204020203" pitchFamily="34" charset="0"/>
                <a:cs typeface="Segoe UI" panose="020B0502040204020203" pitchFamily="34" charset="0"/>
              </a:rPr>
              <a:t>коррекционно-развивающего обучения   –   создать   условия,  способствующие    развитию личности ребенка </a:t>
            </a:r>
            <a:br>
              <a:rPr lang="ru-RU" altLang="ru-RU" i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altLang="ru-RU" i="1" dirty="0">
                <a:latin typeface="Segoe UI" panose="020B0502040204020203" pitchFamily="34" charset="0"/>
                <a:cs typeface="Segoe UI" panose="020B0502040204020203" pitchFamily="34" charset="0"/>
              </a:rPr>
              <a:t>и эффективному усвоению  </a:t>
            </a:r>
            <a:br>
              <a:rPr lang="ru-RU" altLang="ru-RU" i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altLang="ru-RU" i="1" dirty="0">
                <a:latin typeface="Segoe UI" panose="020B0502040204020203" pitchFamily="34" charset="0"/>
                <a:cs typeface="Segoe UI" panose="020B0502040204020203" pitchFamily="34" charset="0"/>
              </a:rPr>
              <a:t> учебного    материала.</a:t>
            </a:r>
          </a:p>
        </p:txBody>
      </p:sp>
    </p:spTree>
    <p:extLst>
      <p:ext uri="{BB962C8B-B14F-4D97-AF65-F5344CB8AC3E}">
        <p14:creationId xmlns:p14="http://schemas.microsoft.com/office/powerpoint/2010/main" val="334620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87016"/>
            <a:ext cx="7262191" cy="1429097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600" b="1" i="1" dirty="0">
                <a:solidFill>
                  <a:srgbClr val="06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Принципы </a:t>
            </a:r>
            <a:br>
              <a:rPr lang="ru-RU" altLang="ru-RU" sz="3600" b="1" i="1" dirty="0">
                <a:solidFill>
                  <a:srgbClr val="06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altLang="ru-RU" sz="3600" b="1" i="1" dirty="0">
                <a:solidFill>
                  <a:srgbClr val="06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коррекционно-развивающего обучения</a:t>
            </a:r>
            <a:r>
              <a:rPr lang="ru-RU" altLang="ru-RU" sz="3600" b="1" dirty="0">
                <a:solidFill>
                  <a:srgbClr val="06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16114"/>
            <a:ext cx="9144000" cy="4941887"/>
          </a:xfrm>
        </p:spPr>
        <p:txBody>
          <a:bodyPr/>
          <a:lstStyle/>
          <a:p>
            <a:r>
              <a:rPr lang="ru-RU" altLang="ru-RU" sz="3800" dirty="0">
                <a:latin typeface="Segoe UI" panose="020B0502040204020203" pitchFamily="34" charset="0"/>
                <a:cs typeface="Segoe UI" panose="020B0502040204020203" pitchFamily="34" charset="0"/>
              </a:rPr>
              <a:t>Динамичность восприятия </a:t>
            </a:r>
          </a:p>
          <a:p>
            <a:r>
              <a:rPr lang="ru-RU" altLang="ru-RU" sz="3800" dirty="0">
                <a:latin typeface="Segoe UI" panose="020B0502040204020203" pitchFamily="34" charset="0"/>
                <a:cs typeface="Segoe UI" panose="020B0502040204020203" pitchFamily="34" charset="0"/>
              </a:rPr>
              <a:t>Продуктивная обработка информации </a:t>
            </a:r>
          </a:p>
          <a:p>
            <a:r>
              <a:rPr lang="ru-RU" altLang="ru-RU" sz="3800" dirty="0">
                <a:latin typeface="Segoe UI" panose="020B0502040204020203" pitchFamily="34" charset="0"/>
                <a:cs typeface="Segoe UI" panose="020B0502040204020203" pitchFamily="34" charset="0"/>
              </a:rPr>
              <a:t>Развитие и коррекция высших психических функций </a:t>
            </a:r>
          </a:p>
          <a:p>
            <a:r>
              <a:rPr lang="ru-RU" altLang="ru-RU" sz="3800" dirty="0">
                <a:latin typeface="Segoe UI" panose="020B0502040204020203" pitchFamily="34" charset="0"/>
                <a:cs typeface="Segoe UI" panose="020B0502040204020203" pitchFamily="34" charset="0"/>
              </a:rPr>
              <a:t>Мотивация к учению </a:t>
            </a:r>
          </a:p>
          <a:p>
            <a:r>
              <a:rPr lang="ru-RU" altLang="ru-RU" sz="3800" dirty="0">
                <a:latin typeface="Segoe UI" panose="020B0502040204020203" pitchFamily="34" charset="0"/>
                <a:cs typeface="Segoe UI" panose="020B0502040204020203" pitchFamily="34" charset="0"/>
              </a:rPr>
              <a:t>Индивидуализация методов обучения </a:t>
            </a:r>
          </a:p>
        </p:txBody>
      </p:sp>
    </p:spTree>
    <p:extLst>
      <p:ext uri="{BB962C8B-B14F-4D97-AF65-F5344CB8AC3E}">
        <p14:creationId xmlns:p14="http://schemas.microsoft.com/office/powerpoint/2010/main" val="64372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25558" y="447260"/>
            <a:ext cx="7971182" cy="970377"/>
          </a:xfrm>
        </p:spPr>
        <p:txBody>
          <a:bodyPr/>
          <a:lstStyle/>
          <a:p>
            <a:pPr algn="ctr"/>
            <a:r>
              <a:rPr lang="ru-RU" altLang="ru-RU" sz="3600" b="1" dirty="0">
                <a:solidFill>
                  <a:srgbClr val="05589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Динамичность восприятия:</a:t>
            </a:r>
            <a:r>
              <a:rPr lang="ru-RU" altLang="ru-RU" dirty="0">
                <a:solidFill>
                  <a:srgbClr val="05589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139" y="1600200"/>
            <a:ext cx="10200861" cy="5068888"/>
          </a:xfrm>
        </p:spPr>
        <p:txBody>
          <a:bodyPr/>
          <a:lstStyle/>
          <a:p>
            <a:r>
              <a:rPr lang="ru-RU" altLang="ru-RU" sz="3800" dirty="0">
                <a:latin typeface="Segoe UI" panose="020B0502040204020203" pitchFamily="34" charset="0"/>
                <a:cs typeface="Segoe UI" panose="020B0502040204020203" pitchFamily="34" charset="0"/>
              </a:rPr>
              <a:t>Задания по степени нарастающей трудности</a:t>
            </a:r>
          </a:p>
          <a:p>
            <a:r>
              <a:rPr lang="ru-RU" altLang="ru-RU" sz="3800" dirty="0">
                <a:latin typeface="Segoe UI" panose="020B0502040204020203" pitchFamily="34" charset="0"/>
                <a:cs typeface="Segoe UI" panose="020B0502040204020203" pitchFamily="34" charset="0"/>
              </a:rPr>
              <a:t>Включение в урок заданий, предполагающих различный доминантный  характер</a:t>
            </a:r>
          </a:p>
          <a:p>
            <a:r>
              <a:rPr lang="ru-RU" altLang="ru-RU" sz="3800" dirty="0">
                <a:latin typeface="Segoe UI" panose="020B0502040204020203" pitchFamily="34" charset="0"/>
                <a:cs typeface="Segoe UI" panose="020B0502040204020203" pitchFamily="34" charset="0"/>
              </a:rPr>
              <a:t>Разнообразные типы структур уроков для смены видов деятельности  обучающихся</a:t>
            </a:r>
            <a:r>
              <a:rPr lang="ru-RU" altLang="ru-RU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740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" id="{A3AFAEC3-D6ED-446B-8109-3541A421CD12}" vid="{40FE017E-A7B5-421C-8698-FCB2233140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</Template>
  <TotalTime>106</TotalTime>
  <Words>873</Words>
  <Application>Microsoft Office PowerPoint</Application>
  <PresentationFormat>Широкоэкранный</PresentationFormat>
  <Paragraphs>113</Paragraphs>
  <Slides>23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Segoe UI</vt:lpstr>
      <vt:lpstr>Times New Roman</vt:lpstr>
      <vt:lpstr>Wingdings</vt:lpstr>
      <vt:lpstr>Тема Office</vt:lpstr>
      <vt:lpstr>CorelDRAW 11.0 Graphic</vt:lpstr>
      <vt:lpstr>Коррекционно-развивающий потенциал современного урока </vt:lpstr>
      <vt:lpstr>Потенциал, коррекция, развитие </vt:lpstr>
      <vt:lpstr>Урок </vt:lpstr>
      <vt:lpstr>Развитие личности</vt:lpstr>
      <vt:lpstr>Презентация PowerPoint</vt:lpstr>
      <vt:lpstr>Деятельность?</vt:lpstr>
      <vt:lpstr>Цель коррекционно-развивающего обучения   –   создать   условия,  способствующие    развитию личности ребенка  и эффективному усвоению    учебного    материала.</vt:lpstr>
      <vt:lpstr>Принципы  коррекционно-развивающего обучения:</vt:lpstr>
      <vt:lpstr>Динамичность восприятия: </vt:lpstr>
      <vt:lpstr>Продуктивная обработка информации </vt:lpstr>
      <vt:lpstr>Развитие и коррекция высших психических функций </vt:lpstr>
      <vt:lpstr>Мотивация к учению </vt:lpstr>
      <vt:lpstr>Индивидуализация методов обучения </vt:lpstr>
      <vt:lpstr>Развитие высших психических функций</vt:lpstr>
      <vt:lpstr>Личность учителя</vt:lpstr>
      <vt:lpstr>Цитата</vt:lpstr>
      <vt:lpstr>Комфортность психологического климата в классе</vt:lpstr>
      <vt:lpstr>Конструирование современной системы требований к уроку</vt:lpstr>
      <vt:lpstr>Личностно-ориентированные технологии</vt:lpstr>
      <vt:lpstr>Современные требования к уроку</vt:lpstr>
      <vt:lpstr>Основные направления коррекционной работы  </vt:lpstr>
      <vt:lpstr>Психологи утверждают, что только 15-25% школьников несут задатки в области интеллектуальной деятельности, остальным 75-85% современные требования непосильны! Подавляющее большинство детей теряет интерес к учению, находится в состоянии умственной перегрузки, чувствует свою неполноценность.  Основная цель – установить соответствие между возможностями детей и предъявляемым к ним требованиям.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Горев Максим Игоревич</dc:creator>
  <cp:lastModifiedBy>Смирнова Светлана Анатольевна</cp:lastModifiedBy>
  <cp:revision>16</cp:revision>
  <dcterms:created xsi:type="dcterms:W3CDTF">2020-09-29T11:05:40Z</dcterms:created>
  <dcterms:modified xsi:type="dcterms:W3CDTF">2021-03-12T08:50:22Z</dcterms:modified>
</cp:coreProperties>
</file>