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9" r:id="rId3"/>
    <p:sldId id="320" r:id="rId4"/>
    <p:sldId id="325" r:id="rId5"/>
    <p:sldId id="298" r:id="rId6"/>
    <p:sldId id="302" r:id="rId7"/>
    <p:sldId id="318" r:id="rId8"/>
    <p:sldId id="313" r:id="rId9"/>
    <p:sldId id="317" r:id="rId10"/>
    <p:sldId id="315" r:id="rId11"/>
    <p:sldId id="314" r:id="rId12"/>
    <p:sldId id="321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28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10" autoAdjust="0"/>
  </p:normalViewPr>
  <p:slideViewPr>
    <p:cSldViewPr snapToGrid="0">
      <p:cViewPr varScale="1">
        <p:scale>
          <a:sx n="70" d="100"/>
          <a:sy n="70" d="100"/>
        </p:scale>
        <p:origin x="-2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B9B43C-3676-41E1-8650-39FAE5AE48FF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3132" y="928940"/>
            <a:ext cx="7151915" cy="21795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технологии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дошкольного образования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07724" y="4132162"/>
            <a:ext cx="7458991" cy="180055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err="1">
                <a:solidFill>
                  <a:schemeClr val="tx1"/>
                </a:solidFill>
              </a:rPr>
              <a:t>Чухловина</a:t>
            </a:r>
            <a:r>
              <a:rPr lang="ru-RU" sz="2000" b="1" dirty="0">
                <a:solidFill>
                  <a:schemeClr val="tx1"/>
                </a:solidFill>
              </a:rPr>
              <a:t> Елена Алексеевна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sz="2000" b="0" dirty="0" smtClean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b="0" dirty="0" smtClean="0">
                <a:solidFill>
                  <a:schemeClr val="tx1"/>
                </a:solidFill>
              </a:rPr>
              <a:t>руководитель </a:t>
            </a:r>
            <a:r>
              <a:rPr lang="ru-RU" sz="2000" b="0" dirty="0">
                <a:solidFill>
                  <a:schemeClr val="tx1"/>
                </a:solidFill>
              </a:rPr>
              <a:t>областного методического объединения</a:t>
            </a:r>
            <a:r>
              <a:rPr lang="ru-RU" sz="2000" b="0" dirty="0" smtClean="0">
                <a:solidFill>
                  <a:schemeClr val="tx1"/>
                </a:solidFill>
              </a:rPr>
              <a:t>,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b="0" dirty="0" smtClean="0">
                <a:solidFill>
                  <a:schemeClr val="tx1"/>
                </a:solidFill>
              </a:rPr>
              <a:t>учитель-логопед </a:t>
            </a:r>
            <a:r>
              <a:rPr lang="ru-RU" sz="2000" b="0" dirty="0">
                <a:solidFill>
                  <a:schemeClr val="tx1"/>
                </a:solidFill>
              </a:rPr>
              <a:t>МКДОУ «Детский сад № 4» г. Кирова</a:t>
            </a:r>
            <a:endParaRPr lang="ru-RU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1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Процедура оценки качества</a:t>
            </a:r>
            <a:br>
              <a:rPr lang="ru-RU" dirty="0" smtClean="0"/>
            </a:br>
            <a:r>
              <a:rPr lang="ru-RU" dirty="0" smtClean="0"/>
              <a:t> включает две части: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2314937"/>
            <a:ext cx="10515600" cy="3862026"/>
          </a:xfrm>
        </p:spPr>
        <p:txBody>
          <a:bodyPr/>
          <a:lstStyle/>
          <a:p>
            <a:pPr algn="just"/>
            <a:r>
              <a:rPr lang="ru-RU" dirty="0" smtClean="0"/>
              <a:t>Самоанализ деятельности ДОО по предложенным критериям качества, конкретизирующим показатели (методы наблюдение, самоанализ документов, анкетирование)</a:t>
            </a:r>
          </a:p>
          <a:p>
            <a:pPr algn="just"/>
            <a:r>
              <a:rPr lang="ru-RU" dirty="0" smtClean="0"/>
              <a:t>Экспертная оценка качества дошкольного образования по тем же критериям  (</a:t>
            </a:r>
            <a:r>
              <a:rPr lang="ru-RU" dirty="0"/>
              <a:t>а</a:t>
            </a:r>
            <a:r>
              <a:rPr lang="ru-RU" dirty="0" smtClean="0"/>
              <a:t>нализ документов, анкетирование).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1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18582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Оценка качества дошкольного образования проводится по следующим параметрам: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01486" y="2385840"/>
            <a:ext cx="10341428" cy="31041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1-я группа параметров характеризует соответствие Программы требованиям </a:t>
            </a:r>
            <a:r>
              <a:rPr lang="ru-RU" dirty="0" smtClean="0"/>
              <a:t>стандарта </a:t>
            </a:r>
            <a:r>
              <a:rPr lang="ru-RU" dirty="0"/>
              <a:t>дошкольного образования;</a:t>
            </a:r>
          </a:p>
          <a:p>
            <a:pPr algn="just"/>
            <a:r>
              <a:rPr lang="ru-RU" dirty="0"/>
              <a:t>2-я группа параметров характеризует соответствие условий реализации Программы требованиям </a:t>
            </a:r>
            <a:r>
              <a:rPr lang="ru-RU" dirty="0" smtClean="0"/>
              <a:t>стандарта дошкольного образования;</a:t>
            </a:r>
            <a:endParaRPr lang="ru-RU" dirty="0"/>
          </a:p>
          <a:p>
            <a:pPr algn="just"/>
            <a:r>
              <a:rPr lang="ru-RU" dirty="0" smtClean="0"/>
              <a:t>3-я группа параметров </a:t>
            </a:r>
            <a:r>
              <a:rPr lang="ru-RU" dirty="0"/>
              <a:t>характеризует степень удовлетворенности родителей (законных представителей) деятельностью образовательной организации.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70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Виды шкал для оценки критериев по параметрам: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Для оценки параметра «</a:t>
            </a:r>
            <a:r>
              <a:rPr lang="ru-RU" dirty="0"/>
              <a:t>С</a:t>
            </a:r>
            <a:r>
              <a:rPr lang="ru-RU" dirty="0" smtClean="0"/>
              <a:t>оответствие Программы требованиям стандарта дошкольного образования» используется двух-бальная шкала (1- не соответствует критерию, 2- соответствует)</a:t>
            </a:r>
          </a:p>
          <a:p>
            <a:pPr algn="just"/>
            <a:r>
              <a:rPr lang="ru-RU" dirty="0" smtClean="0"/>
              <a:t>Для оценки параметров «</a:t>
            </a:r>
            <a:r>
              <a:rPr lang="ru-RU" dirty="0"/>
              <a:t>С</a:t>
            </a:r>
            <a:r>
              <a:rPr lang="ru-RU" dirty="0" smtClean="0"/>
              <a:t>оответствие условий реализации Программы требованиям стандарта дошкольного образования» и «</a:t>
            </a:r>
            <a:r>
              <a:rPr lang="ru-RU" dirty="0"/>
              <a:t>С</a:t>
            </a:r>
            <a:r>
              <a:rPr lang="ru-RU" dirty="0" smtClean="0"/>
              <a:t>тепень удовлетворенности родителей (законных представителей) деятельностью образовательной организации» трех-бальная шкала (1 – не соответствует, 2 – частично соответствует, 3- соответствует).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6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Федеральная система </a:t>
            </a:r>
            <a:r>
              <a:rPr lang="ru-RU" sz="3200" b="1" dirty="0">
                <a:solidFill>
                  <a:srgbClr val="FF0000"/>
                </a:solidFill>
              </a:rPr>
              <a:t>оценки качества образования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Мониторинга качества дошкольного </a:t>
            </a:r>
            <a:r>
              <a:rPr lang="ru-RU" b="1" dirty="0" smtClean="0"/>
              <a:t>образования (2019 г.):</a:t>
            </a:r>
          </a:p>
          <a:p>
            <a:r>
              <a:rPr lang="ru-RU" dirty="0"/>
              <a:t>к</a:t>
            </a:r>
            <a:r>
              <a:rPr lang="ru-RU" dirty="0" smtClean="0"/>
              <a:t>онцепция МКДО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механизмов, процедур, инструментарий </a:t>
            </a:r>
            <a:r>
              <a:rPr lang="ru-RU" dirty="0" smtClean="0"/>
              <a:t>МКДО</a:t>
            </a:r>
          </a:p>
          <a:p>
            <a:r>
              <a:rPr lang="ru-RU" dirty="0" smtClean="0"/>
              <a:t>методические </a:t>
            </a:r>
            <a:r>
              <a:rPr lang="ru-RU" dirty="0"/>
              <a:t>рекомендации по его использованию для региональных систем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4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193" y="124512"/>
            <a:ext cx="11245755" cy="1322151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Многоуровневый, комплексный и разносторонний мониторинг качества дошкольного образования на основе системы показателей качества, сгруппированных в девять областей: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образовательные </a:t>
            </a:r>
            <a:r>
              <a:rPr lang="ru-RU" dirty="0"/>
              <a:t>ориентиры; </a:t>
            </a:r>
            <a:endParaRPr lang="ru-RU" dirty="0" smtClean="0"/>
          </a:p>
          <a:p>
            <a:r>
              <a:rPr lang="ru-RU" dirty="0" smtClean="0"/>
              <a:t>образовательная </a:t>
            </a:r>
            <a:r>
              <a:rPr lang="ru-RU" dirty="0"/>
              <a:t>программа; </a:t>
            </a:r>
            <a:endParaRPr lang="ru-RU" dirty="0" smtClean="0"/>
          </a:p>
          <a:p>
            <a:r>
              <a:rPr lang="ru-RU" dirty="0" smtClean="0"/>
              <a:t>квалификация </a:t>
            </a:r>
            <a:r>
              <a:rPr lang="ru-RU" dirty="0"/>
              <a:t>педагогов; </a:t>
            </a:r>
            <a:endParaRPr lang="ru-RU" dirty="0" smtClean="0"/>
          </a:p>
          <a:p>
            <a:r>
              <a:rPr lang="ru-RU" dirty="0" smtClean="0"/>
              <a:t>содержание </a:t>
            </a:r>
            <a:r>
              <a:rPr lang="ru-RU" dirty="0"/>
              <a:t>образовательной деятельности; </a:t>
            </a:r>
            <a:r>
              <a:rPr lang="ru-RU" dirty="0" smtClean="0"/>
              <a:t>организация </a:t>
            </a:r>
            <a:r>
              <a:rPr lang="ru-RU" dirty="0"/>
              <a:t>образовательного процесса; </a:t>
            </a:r>
            <a:endParaRPr lang="ru-RU" dirty="0" smtClean="0"/>
          </a:p>
          <a:p>
            <a:r>
              <a:rPr lang="ru-RU" dirty="0" smtClean="0"/>
              <a:t>образовательные </a:t>
            </a:r>
            <a:r>
              <a:rPr lang="ru-RU" dirty="0"/>
              <a:t>условия; </a:t>
            </a:r>
            <a:endParaRPr lang="ru-RU" dirty="0" smtClean="0"/>
          </a:p>
          <a:p>
            <a:r>
              <a:rPr lang="ru-RU" dirty="0" smtClean="0"/>
              <a:t>создание </a:t>
            </a:r>
            <a:r>
              <a:rPr lang="ru-RU" dirty="0"/>
              <a:t>условий получения дошкольного образования детьми с ограниченными возможностями здоровья и инвалидами; </a:t>
            </a:r>
            <a:endParaRPr lang="ru-RU" dirty="0" smtClean="0"/>
          </a:p>
          <a:p>
            <a:r>
              <a:rPr lang="ru-RU" dirty="0" smtClean="0"/>
              <a:t>взаимодействие </a:t>
            </a:r>
            <a:r>
              <a:rPr lang="ru-RU" dirty="0"/>
              <a:t>с родителями; </a:t>
            </a: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/>
              <a:t>питания обучающихся и работников ДОО и охрана и укрепление здоровья детей и сотрудников ДОО; </a:t>
            </a:r>
            <a:endParaRPr lang="ru-RU" dirty="0" smtClean="0"/>
          </a:p>
          <a:p>
            <a:r>
              <a:rPr lang="ru-RU" dirty="0" smtClean="0"/>
              <a:t>управление </a:t>
            </a:r>
            <a:r>
              <a:rPr lang="ru-RU" dirty="0"/>
              <a:t>и развитие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7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132764"/>
            <a:ext cx="9956800" cy="5341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Концепция МКДО предусматривает </a:t>
            </a:r>
            <a:r>
              <a:rPr lang="ru-RU" sz="2800" b="1" dirty="0"/>
              <a:t>пятиуровневую оценку качества образования в ДОО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При </a:t>
            </a:r>
            <a:r>
              <a:rPr lang="ru-RU" sz="2800" dirty="0"/>
              <a:t>этом </a:t>
            </a:r>
            <a:r>
              <a:rPr lang="ru-RU" sz="2800" u="sng" dirty="0"/>
              <a:t>третий уровень </a:t>
            </a:r>
            <a:r>
              <a:rPr lang="ru-RU" sz="2800" dirty="0"/>
              <a:t>соответствует </a:t>
            </a:r>
            <a:r>
              <a:rPr lang="ru-RU" sz="2800" u="sng" dirty="0"/>
              <a:t>базовому уровню </a:t>
            </a:r>
            <a:r>
              <a:rPr lang="ru-RU" sz="2800" dirty="0"/>
              <a:t>качества – полному соответствию требованиям ФГОС ДО и положениям Примерной основной образовательной программы дошкольного образования.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u="sng" dirty="0" smtClean="0"/>
              <a:t>Четвертый </a:t>
            </a:r>
            <a:r>
              <a:rPr lang="ru-RU" sz="2800" u="sng" dirty="0"/>
              <a:t>и пятый уровни </a:t>
            </a:r>
            <a:r>
              <a:rPr lang="ru-RU" sz="2800" dirty="0"/>
              <a:t>указывают на </a:t>
            </a:r>
            <a:r>
              <a:rPr lang="ru-RU" sz="2800" u="sng" dirty="0"/>
              <a:t>превышение</a:t>
            </a:r>
            <a:r>
              <a:rPr lang="ru-RU" sz="2800" dirty="0"/>
              <a:t> нормативных требований и достижения лучших показателей в регионе.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95099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МКДО (2019)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1103194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/>
              <a:t>Мониторинг, который будет осуществляться </a:t>
            </a:r>
            <a:r>
              <a:rPr lang="ru-RU" sz="3600" i="1" dirty="0"/>
              <a:t>во всех регионах </a:t>
            </a:r>
            <a:r>
              <a:rPr lang="ru-RU" sz="3600" dirty="0"/>
              <a:t>в соответствии с единой Концепций, поможет создать условия для формирования </a:t>
            </a:r>
            <a:r>
              <a:rPr lang="ru-RU" sz="3600" i="1" dirty="0"/>
              <a:t>единого образовательного пространства</a:t>
            </a:r>
            <a:r>
              <a:rPr lang="ru-RU" sz="3600" dirty="0"/>
              <a:t> РФ в сфере дошкольного образования.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8829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Независимая оценка качества </a:t>
            </a:r>
            <a:r>
              <a:rPr lang="ru-RU" b="1" dirty="0" smtClean="0">
                <a:solidFill>
                  <a:srgbClr val="FF0000"/>
                </a:solidFill>
              </a:rPr>
              <a:t>образования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Независимая система оценки качества работы организации, оказывающей образовательные услуги, формируется в целях:</a:t>
            </a:r>
          </a:p>
          <a:p>
            <a:pPr lvl="0"/>
            <a:r>
              <a:rPr lang="ru-RU" dirty="0"/>
              <a:t>повышения качества и доступности образовательных услуг для населения;</a:t>
            </a:r>
          </a:p>
          <a:p>
            <a:pPr lvl="0"/>
            <a:r>
              <a:rPr lang="ru-RU" dirty="0"/>
              <a:t>улучшения информированности потребителей о качестве работы организации, оказывающей образовательные услуги;</a:t>
            </a:r>
          </a:p>
          <a:p>
            <a:pPr lvl="0"/>
            <a:r>
              <a:rPr lang="ru-RU" dirty="0"/>
              <a:t>стимулирования повышения качества работы организации.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3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7147" y="0"/>
            <a:ext cx="995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Порядок проведения независимой оценки качества работы образовательных </a:t>
            </a:r>
            <a:r>
              <a:rPr lang="ru-RU" b="1" dirty="0" smtClean="0">
                <a:solidFill>
                  <a:srgbClr val="0070C0"/>
                </a:solidFill>
              </a:rPr>
              <a:t>организаций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51084"/>
              </p:ext>
            </p:extLst>
          </p:nvPr>
        </p:nvGraphicFramePr>
        <p:xfrm>
          <a:off x="136478" y="1228300"/>
          <a:ext cx="11723425" cy="5544013"/>
        </p:xfrm>
        <a:graphic>
          <a:graphicData uri="http://schemas.openxmlformats.org/drawingml/2006/table">
            <a:tbl>
              <a:tblPr firstRow="1" firstCol="1" bandRow="1"/>
              <a:tblGrid>
                <a:gridCol w="4599295"/>
                <a:gridCol w="3862317"/>
                <a:gridCol w="3261813"/>
              </a:tblGrid>
              <a:tr h="644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Направления оценки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Источники получения информации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Открытость и доступность информации об образовательной организации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Сайт образовательной организации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Рейтинг ДОУ среди ОО региона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Удовлетворенность населения качеством предоставления услуг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Анкетирование родителей (законных представителей) на официальном сайте Департамента образования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Рейтинг ДОУ среди ОО региона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Комфортность условий и доступность получения услуг, в том числе для граждан с ограниченными возможностями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здоровья.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Оснащенность современным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оборудованием.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 образовательных организаций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 проверки готовности ДОУ к началу учебного года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80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599" y="1364776"/>
            <a:ext cx="10963701" cy="510917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/>
              <a:t>Проблема качества образования находится в постоянной динамике.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Разрабатываются </a:t>
            </a:r>
            <a:r>
              <a:rPr lang="ru-RU" sz="2800" dirty="0"/>
              <a:t>и апробируются методики, определяющие качество образования на разных уровнях.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Система </a:t>
            </a:r>
            <a:r>
              <a:rPr lang="ru-RU" sz="2800" b="1" dirty="0"/>
              <a:t>оценки качества образования</a:t>
            </a:r>
            <a:r>
              <a:rPr lang="ru-RU" sz="2800" dirty="0"/>
              <a:t> призвана обеспечить единство требований и объективность оценки на всем образовательном пространстве страны</a:t>
            </a:r>
            <a:r>
              <a:rPr lang="ru-RU" sz="2800" b="1" dirty="0"/>
              <a:t>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7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24000" y="2493577"/>
            <a:ext cx="928047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Качество дошкольного образования определяется как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комплексная характеристика образовательной деятельности и подготовки обучающегося,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выражающая степень их соответствия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стандартам,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0" y="734503"/>
            <a:ext cx="90011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Статья 2 Федерального закона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23043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59958" y="1015361"/>
            <a:ext cx="7466012" cy="239658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800" dirty="0" smtClean="0">
                <a:solidFill>
                  <a:srgbClr val="C00000"/>
                </a:solidFill>
              </a:rPr>
              <a:t>Благодарю </a:t>
            </a:r>
            <a:r>
              <a:rPr lang="ru-RU" altLang="ru-RU" sz="4800" dirty="0">
                <a:solidFill>
                  <a:srgbClr val="C00000"/>
                </a:solidFill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964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501" y="2593074"/>
            <a:ext cx="11068335" cy="72804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Уровни оценочных процедур качества образования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9433" y="3698542"/>
            <a:ext cx="11177517" cy="28607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Внутренняя </a:t>
            </a:r>
            <a:r>
              <a:rPr lang="ru-RU" b="1" dirty="0" smtClean="0"/>
              <a:t>оценка                                        </a:t>
            </a:r>
            <a:r>
              <a:rPr lang="ru-RU" b="1" dirty="0" smtClean="0"/>
              <a:t>Внешняя оценка</a:t>
            </a:r>
          </a:p>
          <a:p>
            <a:pPr marL="0" indent="0" algn="ctr">
              <a:buNone/>
            </a:pPr>
            <a:r>
              <a:rPr lang="ru-RU" dirty="0" smtClean="0"/>
              <a:t>       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	             Федеральная               </a:t>
            </a:r>
            <a:r>
              <a:rPr lang="ru-RU" dirty="0" smtClean="0"/>
              <a:t>Независимая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	             Региональная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7983940" y="4113209"/>
            <a:ext cx="881127" cy="1059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964495" y="4113209"/>
            <a:ext cx="875541" cy="1059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572487" y="3317208"/>
            <a:ext cx="440565" cy="529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383435" y="3296230"/>
            <a:ext cx="440565" cy="529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979" y="682388"/>
            <a:ext cx="102904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Оценка качества </a:t>
            </a:r>
            <a:r>
              <a:rPr lang="ru-RU" sz="2800" dirty="0"/>
              <a:t>в системе дошкольного образования осуществляется на основе </a:t>
            </a:r>
            <a:r>
              <a:rPr lang="ru-RU" sz="2800" b="1" i="1" dirty="0"/>
              <a:t>сравнения ее фактического состояния с состоянием </a:t>
            </a:r>
            <a:r>
              <a:rPr lang="ru-RU" sz="2800" b="1" i="1" dirty="0" smtClean="0"/>
              <a:t>необходимым.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6229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Внутренняя система оценки качества образования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10799928" cy="487375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нацелена на оценку </a:t>
            </a:r>
            <a:r>
              <a:rPr lang="ru-RU" sz="2800" dirty="0"/>
              <a:t>условий и содержания образовательного </a:t>
            </a:r>
            <a:r>
              <a:rPr lang="ru-RU" sz="2800" dirty="0" smtClean="0"/>
              <a:t>процесса.</a:t>
            </a:r>
          </a:p>
          <a:p>
            <a:r>
              <a:rPr lang="ru-RU" sz="2800" dirty="0" smtClean="0"/>
              <a:t>ВСОКО </a:t>
            </a:r>
            <a:r>
              <a:rPr lang="ru-RU" sz="2800" dirty="0"/>
              <a:t>в </a:t>
            </a:r>
            <a:r>
              <a:rPr lang="ru-RU" sz="2800" dirty="0" smtClean="0"/>
              <a:t>ДОУ: 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динамичная </a:t>
            </a:r>
            <a:r>
              <a:rPr lang="ru-RU" sz="2800" dirty="0"/>
              <a:t>целостная </a:t>
            </a:r>
            <a:r>
              <a:rPr lang="ru-RU" sz="2800" i="1" dirty="0"/>
              <a:t>система диагностических и оценочных процедур</a:t>
            </a:r>
            <a:r>
              <a:rPr lang="ru-RU" sz="2800" dirty="0"/>
              <a:t>, совокупность организационных структур и нормативных материалов, обеспечивающих управление качеством образования; </a:t>
            </a:r>
            <a:endParaRPr lang="ru-RU" sz="2800" dirty="0" smtClean="0"/>
          </a:p>
          <a:p>
            <a:pPr marL="514350" indent="-514350">
              <a:buAutoNum type="arabicParenR"/>
            </a:pPr>
            <a:r>
              <a:rPr lang="ru-RU" sz="2800" dirty="0" smtClean="0"/>
              <a:t>констатирующий </a:t>
            </a:r>
            <a:r>
              <a:rPr lang="ru-RU" sz="2800" i="1" dirty="0"/>
              <a:t>непрерывный контроль качества образования</a:t>
            </a:r>
            <a:r>
              <a:rPr lang="ru-RU" sz="2800" dirty="0"/>
              <a:t>, необходимый для определения его соответствия установленным нормам и принятия управленческих </a:t>
            </a:r>
            <a:r>
              <a:rPr lang="ru-RU" sz="2800" dirty="0" smtClean="0"/>
              <a:t>решений.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3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495" y="163774"/>
            <a:ext cx="10639568" cy="110546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Р</a:t>
            </a:r>
            <a:r>
              <a:rPr lang="ru-RU" sz="2800" b="1" dirty="0" smtClean="0">
                <a:solidFill>
                  <a:srgbClr val="FF0000"/>
                </a:solidFill>
              </a:rPr>
              <a:t>егиональная система </a:t>
            </a:r>
            <a:r>
              <a:rPr lang="ru-RU" sz="2800" b="1" dirty="0">
                <a:solidFill>
                  <a:srgbClr val="FF0000"/>
                </a:solidFill>
              </a:rPr>
              <a:t>оценки </a:t>
            </a:r>
            <a:r>
              <a:rPr lang="ru-RU" sz="2800" b="1" dirty="0" smtClean="0">
                <a:solidFill>
                  <a:srgbClr val="FF0000"/>
                </a:solidFill>
              </a:rPr>
              <a:t>качества образования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95951" y="1555845"/>
            <a:ext cx="10895463" cy="51042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b="1" dirty="0"/>
              <a:t>Направления разработки модели </a:t>
            </a:r>
            <a:r>
              <a:rPr lang="ru-RU" sz="2800" dirty="0"/>
              <a:t>региональной системы оценки качества и научно-методическое сопровождение её функционирования: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1</a:t>
            </a:r>
            <a:r>
              <a:rPr lang="ru-RU" sz="2800" dirty="0" smtClean="0"/>
              <a:t>. Содействие в организации и функционировании внутренней оценки к</a:t>
            </a:r>
            <a:r>
              <a:rPr lang="ru-RU" sz="2800" dirty="0"/>
              <a:t>а</a:t>
            </a:r>
            <a:r>
              <a:rPr lang="ru-RU" sz="2800" dirty="0" smtClean="0"/>
              <a:t>чества дошкольного </a:t>
            </a:r>
            <a:r>
              <a:rPr lang="ru-RU" sz="2800" dirty="0" smtClean="0"/>
              <a:t>образования </a:t>
            </a:r>
            <a:r>
              <a:rPr lang="ru-RU" sz="2800" dirty="0" smtClean="0"/>
              <a:t>в ДОО Кировской области (2014-2015 год)</a:t>
            </a:r>
          </a:p>
          <a:p>
            <a:pPr marL="0" indent="0" algn="just">
              <a:buNone/>
            </a:pPr>
            <a:r>
              <a:rPr lang="ru-RU" sz="2800" dirty="0" smtClean="0"/>
              <a:t>2. Разработка инструментария и технологии внешней оценки качества дошкольного образования в рамках РСОКО и их  апробация </a:t>
            </a:r>
            <a:r>
              <a:rPr lang="ru-RU" sz="2800" dirty="0"/>
              <a:t>(</a:t>
            </a:r>
            <a:r>
              <a:rPr lang="ru-RU" sz="2800" dirty="0" smtClean="0"/>
              <a:t>2014-2018)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dirty="0" smtClean="0"/>
              <a:t>3. Изучение </a:t>
            </a:r>
            <a:r>
              <a:rPr lang="ru-RU" sz="2800" dirty="0"/>
              <a:t>шкал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ECERS-R</a:t>
            </a:r>
            <a:r>
              <a:rPr lang="ru-RU" sz="2800" dirty="0" smtClean="0"/>
              <a:t>, апробация шкал через ВСОКО на уровне ДОО (2015-2016)</a:t>
            </a:r>
          </a:p>
          <a:p>
            <a:pPr marL="0" indent="0" algn="just">
              <a:buNone/>
            </a:pPr>
            <a:r>
              <a:rPr lang="ru-RU" sz="2800" dirty="0" smtClean="0"/>
              <a:t>4. Вступление в реализацию проекта «</a:t>
            </a:r>
            <a:r>
              <a:rPr lang="ru-RU" sz="2800" dirty="0" err="1" smtClean="0"/>
              <a:t>Лонгитюдное</a:t>
            </a:r>
            <a:r>
              <a:rPr lang="ru-RU" sz="2800" dirty="0" smtClean="0"/>
              <a:t> исследование качества дошкольного образования с использованием шкал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ECERS-R</a:t>
            </a:r>
            <a:r>
              <a:rPr lang="ru-RU" sz="2800" dirty="0" smtClean="0"/>
              <a:t> (май 2017 г.)</a:t>
            </a:r>
          </a:p>
          <a:p>
            <a:endParaRPr lang="ru-RU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12516"/>
            <a:ext cx="10058400" cy="51999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апробационного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периода РСОК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3899" y="1214651"/>
            <a:ext cx="11039901" cy="529533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апробации технологи и инструментария оценки качества дошкольного образования является разработка методик, технологий (включая инструментарий) для проведения процедур оценки качества дошкольного образования на региональном уровне.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подхода к понимаю качества дошкольного образования для обеспечения согласованности деятельности элементов системы внутренней и внешней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оценки, что гарантирует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граждан на получение качественного дошкольного образования;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механизмов измерения параметров, характеризующих качество дошкольного образования, принципов обработки результатов измерений, разработка необходимого инструментария;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объективных данных о состоянии качества образования в ДОО Кировской области, формирование информационного банка качества.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0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87829"/>
            <a:ext cx="10515600" cy="181417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Апробация отдельных шкал прошла в опорных ДОО по введению ФГОС ДО в рамках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внешней оценки качества образования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6314" y="2528248"/>
            <a:ext cx="10515600" cy="40499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стороны, отмеченные практиками: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Четкость индикаторов, минимизация субъективных оценок.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Широкий охват различных сторон образовательного процесса.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выявления конкретных проблем в образовательной деятельности на основе оценки её качества.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стороны, отмеченные практиками: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экспертов. Необходимо специальная качественная подготовка экспертов к работе по данным шкалам.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с обменом данными, бумажные варианты бланков.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7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9268" y="0"/>
            <a:ext cx="9875293" cy="1514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Технология оценки качества дошкольного образования включала ряд последовательных этапов</a:t>
            </a:r>
            <a:r>
              <a:rPr lang="ru-RU" sz="3600" b="1" dirty="0" smtClean="0"/>
              <a:t>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82137" y="1513114"/>
            <a:ext cx="10971663" cy="5010516"/>
          </a:xfrm>
        </p:spPr>
        <p:txBody>
          <a:bodyPr>
            <a:noAutofit/>
          </a:bodyPr>
          <a:lstStyle/>
          <a:p>
            <a:r>
              <a:rPr lang="ru-RU" sz="2300" dirty="0" smtClean="0"/>
              <a:t>Подготовительный этап: определение </a:t>
            </a:r>
            <a:r>
              <a:rPr lang="ru-RU" sz="2300" dirty="0"/>
              <a:t>оценочных процедур, разработку/корректировку системы оценочных критериев, </a:t>
            </a:r>
            <a:r>
              <a:rPr lang="ru-RU" sz="2300" dirty="0" smtClean="0"/>
              <a:t>подготовка электронной версии оценочных листов и их обработки, формирование </a:t>
            </a:r>
            <a:r>
              <a:rPr lang="ru-RU" sz="2300" dirty="0"/>
              <a:t>перечня организаций и экспертов, которые будут осуществлять </a:t>
            </a:r>
            <a:r>
              <a:rPr lang="ru-RU" sz="2300" dirty="0" smtClean="0"/>
              <a:t>оценку. </a:t>
            </a:r>
          </a:p>
          <a:p>
            <a:r>
              <a:rPr lang="ru-RU" sz="2300" dirty="0" smtClean="0"/>
              <a:t>Основной этап: </a:t>
            </a:r>
            <a:r>
              <a:rPr lang="ru-RU" sz="2300" dirty="0"/>
              <a:t>организована процедура оценки качества дошкольного образования, которая включала </a:t>
            </a:r>
            <a:r>
              <a:rPr lang="ru-RU" sz="2300" dirty="0" err="1"/>
              <a:t>самообследование</a:t>
            </a:r>
            <a:r>
              <a:rPr lang="ru-RU" sz="2300" dirty="0"/>
              <a:t> образовательной организацией по определенным критериям и показателям, экспертную оценку и предоставление данных в КОГАУ «Центр оценки качества образования». </a:t>
            </a:r>
            <a:endParaRPr lang="ru-RU" sz="2300" dirty="0" smtClean="0"/>
          </a:p>
          <a:p>
            <a:r>
              <a:rPr lang="ru-RU" sz="2300" dirty="0" smtClean="0"/>
              <a:t>Заключительный этап: </a:t>
            </a:r>
            <a:r>
              <a:rPr lang="ru-RU" sz="2300" dirty="0"/>
              <a:t>анализ качества образования в </a:t>
            </a:r>
            <a:r>
              <a:rPr lang="ru-RU" sz="2300" dirty="0" smtClean="0"/>
              <a:t>ДОО, формирование кластеров, подготовка выводов, заключений, разработка </a:t>
            </a:r>
            <a:r>
              <a:rPr lang="ru-RU" sz="2300" dirty="0"/>
              <a:t>рекомендации по улучшению качества дошкольного </a:t>
            </a:r>
            <a:r>
              <a:rPr lang="ru-RU" sz="2300" dirty="0" smtClean="0"/>
              <a:t>образования.</a:t>
            </a: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2309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Кластеры: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/>
              <a:t>Городские ДОО, имеющие группы комбинированной и компенсирующей направленности.</a:t>
            </a:r>
          </a:p>
          <a:p>
            <a:pPr lvl="0" algn="just"/>
            <a:r>
              <a:rPr lang="ru-RU" dirty="0"/>
              <a:t>Сельские ДОО, имеющие группы комбинированной и компенсирующей направленности.</a:t>
            </a:r>
          </a:p>
          <a:p>
            <a:pPr lvl="0" algn="just"/>
            <a:r>
              <a:rPr lang="ru-RU" dirty="0"/>
              <a:t>Городские ДОО, не имеющие групп комбинированной и компенсирующей направленности.</a:t>
            </a:r>
          </a:p>
          <a:p>
            <a:pPr lvl="0" algn="just"/>
            <a:r>
              <a:rPr lang="ru-RU" dirty="0"/>
              <a:t>Сельские ДОО, не имеющие групп комбинированной и компенсирующей направленности.</a:t>
            </a:r>
          </a:p>
          <a:p>
            <a:pPr lvl="0" algn="just"/>
            <a:r>
              <a:rPr lang="ru-RU" dirty="0"/>
              <a:t>Дошкольные группы при ОО.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4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880</TotalTime>
  <Words>1019</Words>
  <Application>Microsoft Office PowerPoint</Application>
  <PresentationFormat>Произвольный</PresentationFormat>
  <Paragraphs>105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Современные технологии оценки качества дошкольного образования</vt:lpstr>
      <vt:lpstr>Презентация PowerPoint</vt:lpstr>
      <vt:lpstr>Уровни оценочных процедур качества образования</vt:lpstr>
      <vt:lpstr>Внутренняя система оценки качества образования</vt:lpstr>
      <vt:lpstr>Региональная система оценки качества образования </vt:lpstr>
      <vt:lpstr>Цели и задачи апробационного периода РСОК ДО</vt:lpstr>
      <vt:lpstr>Апробация отдельных шкал прошла в опорных ДОО по введению ФГОС ДО в рамках внешней оценки качества образования</vt:lpstr>
      <vt:lpstr>Технология оценки качества дошкольного образования включала ряд последовательных этапов:</vt:lpstr>
      <vt:lpstr>Кластеры:</vt:lpstr>
      <vt:lpstr>Процедура оценки качества  включает две части:</vt:lpstr>
      <vt:lpstr>Оценка качества дошкольного образования проводится по следующим параметрам: </vt:lpstr>
      <vt:lpstr>Виды шкал для оценки критериев по параметрам:</vt:lpstr>
      <vt:lpstr>Федеральная система оценки качества образования </vt:lpstr>
      <vt:lpstr>Многоуровневый, комплексный и разносторонний мониторинг качества дошкольного образования на основе системы показателей качества, сгруппированных в девять областей: </vt:lpstr>
      <vt:lpstr>Презентация PowerPoint</vt:lpstr>
      <vt:lpstr>МКДО (2019)</vt:lpstr>
      <vt:lpstr>Независимая оценка качества образования</vt:lpstr>
      <vt:lpstr>Порядок проведения независимой оценки качества работы образовательных организаций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Научно-методическое сопровождение качества дошкольного и начального образования</dc:title>
  <dc:creator>Арасланова</dc:creator>
  <cp:lastModifiedBy>Психолог</cp:lastModifiedBy>
  <cp:revision>66</cp:revision>
  <cp:lastPrinted>2020-03-04T05:00:48Z</cp:lastPrinted>
  <dcterms:created xsi:type="dcterms:W3CDTF">2017-06-09T10:34:37Z</dcterms:created>
  <dcterms:modified xsi:type="dcterms:W3CDTF">2021-04-12T14:37:21Z</dcterms:modified>
</cp:coreProperties>
</file>