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94" r:id="rId16"/>
    <p:sldId id="271" r:id="rId17"/>
    <p:sldId id="275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2859-132E-4156-B2C8-2E2E753FBDE6}" type="datetimeFigureOut">
              <a:rPr lang="ru-RU" smtClean="0"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B0AEF-7D77-40CE-AACD-DBDB995F43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38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3C66-D5A8-4F61-8112-0F35F0F91AB1}" type="datetime1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03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3FAE-4045-4896-AFB3-88ED4D4EFF9E}" type="datetime1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6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F1E9D-18DB-4F5F-BAA3-E9847521B126}" type="datetime1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4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D820-BE82-44E2-A9E2-C95547E899AD}" type="datetime1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8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64FC-E278-42E1-9B15-9E40666016FA}" type="datetime1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8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FA8E-159F-40DB-AFB9-1FF8F4C58A8E}" type="datetime1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51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AF2-49D8-4F16-881E-62B657EF5542}" type="datetime1">
              <a:rPr lang="ru-RU" smtClean="0"/>
              <a:t>14.04.2021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53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F0F7-5DC2-428D-9875-8AF86218DEC1}" type="datetime1">
              <a:rPr lang="ru-RU" smtClean="0"/>
              <a:t>14.04.2021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21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70295-F13A-431B-8D06-4960F706D8B0}" type="datetime1">
              <a:rPr lang="ru-RU" smtClean="0"/>
              <a:t>14.04.2021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5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CED-2DF0-4821-B4DE-807FBF9813BE}" type="datetime1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1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BB3F-0F41-4A48-939B-49E20A0FC7C8}" type="datetime1">
              <a:rPr lang="ru-RU" smtClean="0"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61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87B25-4722-4718-8373-4CA295D3BCD6}" type="datetime1">
              <a:rPr lang="ru-RU" smtClean="0"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4930-FE7E-4C29-81C8-882615FEF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6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yaroslavcevvl" TargetMode="External"/><Relationship Id="rId2" Type="http://schemas.openxmlformats.org/officeDocument/2006/relationships/hyperlink" Target="mailto:yaro-vik@yandex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s://vk.com/club19869178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A18237-42B8-44F7-84AC-C289DA253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52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1329BC-AE60-49E6-9B3D-EF845CF9F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560" y="2380298"/>
            <a:ext cx="7772400" cy="2014687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«Развитие новых актуальных компетенций педагога </a:t>
            </a:r>
            <a:br>
              <a:rPr lang="ru-RU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условиях цифровой образовательной среды»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07B301-F2D9-4D87-BCA6-B8DE2E20F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40971" y="5063706"/>
            <a:ext cx="6858000" cy="1528854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Ярославцев Виктор Леонидович,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руководитель областного методического объединения 	учителей математики, информатики и технологии,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заместитель директора по УВР, учитель информатики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МКОУ СОШ № 7 г. Слободского</a:t>
            </a:r>
            <a:endParaRPr lang="ru-RU" sz="21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4A502853-A238-4E1F-B993-AE5C585261FB}"/>
              </a:ext>
            </a:extLst>
          </p:cNvPr>
          <p:cNvGrpSpPr/>
          <p:nvPr/>
        </p:nvGrpSpPr>
        <p:grpSpPr>
          <a:xfrm>
            <a:off x="188597" y="5572664"/>
            <a:ext cx="1663778" cy="1019896"/>
            <a:chOff x="269290" y="5686549"/>
            <a:chExt cx="1663778" cy="1019896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562159D-59E2-4A31-946E-65FB43C385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D675990-37B7-4246-934E-0573C7B02013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9791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3347" y="1362973"/>
            <a:ext cx="7223001" cy="503351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цифровые технологии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информационно-коммуникационные, теле-коммуникационные, виртуальные, мультимедийные технологии, позволяющие обеспечить сбор и представление информации о различных объектах с целью обеспечения удаленного взаимодействия между ними и (или) управления ими. Часто такие технологии называют «умные» (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(например, дополненная и виртуальная реальность, Интернет вещей, искусственный интеллект, 3D печать и т.д.). «Умные» технологии позволяют автоматизировать большинство рутинных операций. При позитивном сценарии развития цифрового общества именно такие технологии обеспечат снятие физических, административных и социальных барьеров для самореализации человека.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390782C-14ED-485D-84B3-EC5ABBCA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319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93363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Модель </a:t>
            </a:r>
            <a:r>
              <a:rPr lang="en-US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SAMR</a:t>
            </a:r>
            <a:endParaRPr lang="ru-RU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130060"/>
            <a:ext cx="7223001" cy="5529533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Подмена (</a:t>
            </a: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Substitution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цифровые технологии про­сто заменяют традиционные (например, набор текстов в программе 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0"/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Накопление (</a:t>
            </a: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Augmentation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цифровые технологии становятся инструментом оптимизации в решении учебных задач (например, текущее или диагностиру­ющее, или итоговое оценивание с использованием </a:t>
            </a:r>
            <a:r>
              <a:rPr lang="en-US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yandex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-форм, мобильных приложений 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Kahoot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!; </a:t>
            </a:r>
            <a:r>
              <a:rPr lang="en-US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Plikers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т.п.)</a:t>
            </a:r>
          </a:p>
          <a:p>
            <a:pPr lvl="0"/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Модификация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Modification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существенные функци­ональные изменения в образовательном процессе и взаимодействии его участников (например, использо­вание технологий смешанного обучения или перевер­нутого класса).</a:t>
            </a:r>
          </a:p>
          <a:p>
            <a:pPr lvl="0"/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Преобразование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Redefinition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постановка и реше­ние новых педагогических задач, которые не могли быть решены ранее.</a:t>
            </a:r>
          </a:p>
          <a:p>
            <a:pPr lvl="0"/>
            <a:endParaRPr lang="ru-RU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01CCE5-F8DF-4CE5-8260-3E7BF851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14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721" y="857041"/>
            <a:ext cx="7223001" cy="54661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Цифровое поколение </a:t>
            </a:r>
            <a:r>
              <a:rPr lang="ru-RU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обобщенное понятие, которое применяется к людям, рожденным примерно с 1995 года. Поколение людей, с рождения использующих цифровые технологии в быту. Это поколение обладает преимуществами и недостатками с точки зрения педагогики и психологии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54948FE-98F4-4A50-8721-6F5EE314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15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представителей цифрового поколения («поколение Z», «дети процессора», «дети-планшетники», «дети-чипы», </a:t>
            </a:r>
            <a:r>
              <a:rPr lang="ru-RU" sz="20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</a:t>
            </a:r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natives</a:t>
            </a:r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«цифровые туземцы») характерны: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483744"/>
            <a:ext cx="7223001" cy="5175850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плане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когнитивного развития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мозаичность («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клиповость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») мышления, рассеянность внимания (по данным исследований, способны фиксировать своё внимание на одном предмете не более 8 секунд), неспособность читать и понимать большие по объёму тексты, ограни­ченность лексики, смешение реального и виртуально­го пространств («плавающая картина мира»), слабо раз­витое творческое воображение, иллюзия «обратимости жизни»;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плане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эмоционально-волевого развития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бедность сенсорного опыта, упрощённая картина реальности, восприятие реальной жизни как «слишком скучной» и «слишком медленной», нетерпеливость и потреб­ность в немедленном вознаграждении, неспособность к систематическому упорному труду;</a:t>
            </a:r>
          </a:p>
          <a:p>
            <a:pPr lvl="0"/>
            <a:endParaRPr lang="ru-RU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DF8357-B57C-4453-A6D9-FFBF73CF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274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представителей цифрового поколения («поколение Z», «дети процессора», «дети-планшетники», «дети-чипы», </a:t>
            </a:r>
            <a:r>
              <a:rPr lang="ru-RU" sz="20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</a:t>
            </a:r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natives</a:t>
            </a:r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«цифровые туземцы») характерны: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716656"/>
            <a:ext cx="7223001" cy="4942937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плане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социального развития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инфантилизм (дис­баланс между продвинутым интеллектуальным и от­стающим социальным и личностным развитием), ин­дивидуализм, уверенность в своей неповторимости и уникальности, сниженная потребность в живом общении, неготовность к кооперации, сосредоточен­ность на своём внутреннем мире,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гиперпрагматизм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гедонизм, смутные и неустойчивые морально-этиче­ские представления;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целом - ведущая роль сетевой социализации в про­цессе становления личности; онлайн как «референт­ная группа» на всех этапах взросления, задающая ро­левые модели и формирующая тренды социального поведения.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8CC797-49AB-4DA7-9DA4-A0B404A1C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91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представителей цифрового поколения («поколение Z», «дети процессора», «дети-планшетники», «дети-чипы», </a:t>
            </a:r>
            <a:r>
              <a:rPr lang="ru-RU" sz="20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</a:t>
            </a:r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natives</a:t>
            </a:r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«цифровые туземцы») характерны: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716656"/>
            <a:ext cx="7223001" cy="4942937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плане </a:t>
            </a:r>
            <a:r>
              <a:rPr lang="ru-RU" sz="2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когнитивного развития 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постоянное стрем­ление к новизне и самосовершенствованию, креатив­ность, способность к синтезу различных типов мыш­ления, нелинейность, способность к параллельной обработке разных потоков информации (многозадач­ность), склонность к использованию разных источни­ков информации, высокая скорость переработки ин­формации и принятия решений;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плане социального развития - стремление к самовыра­жению, предпочтение «горизонтального» (партнёрско­го) типа отношений «вертикальному» (иерархическо­му), открытость к межкультурному и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межстрановому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общению; кроме того (с некоторыми оговорками) оп­тимизм и уверенность в своих силах.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8CC797-49AB-4DA7-9DA4-A0B404A1C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92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Тенденции в развитии общего образования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483744"/>
            <a:ext cx="7223001" cy="5175850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распространение и развитие различных корпоратив­ных форм цифрового образования 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0"/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новых требований к содержанию обра­зования в части его 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практикоориентированности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сни­жение роли академического («</a:t>
            </a:r>
            <a:r>
              <a:rPr lang="ru-RU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знаниевого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») компонен­та содержания образования в условиях доступности образовательной и образовательно значимой информа­ции и повышение роли деятельностного содержания образования;</a:t>
            </a:r>
          </a:p>
          <a:p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горизонтальная (межпредметная) и вертикаль­ная (межуровневая) конвергенция программ общего образования; размывание границ меж­ду общим, средним профессиональным и высшим образованием, а также традиционных возрастных градаций в образовании («классы» в школе, «курсы» в профессиональных образовательных организациях и вузах). Значение будет иметь не документ об образова­нии определенного типа и профиля, а профессиональ­но-образовательное портфолио, фиксирующие набор образовательных программ и компетенций, освоен­ных человеком, и его «цифровой след».</a:t>
            </a:r>
            <a:r>
              <a:rPr lang="ru-RU" sz="1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Конвергенция (от лат. </a:t>
            </a:r>
            <a:r>
              <a:rPr lang="en-US" sz="16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convergo</a:t>
            </a:r>
            <a:r>
              <a:rPr lang="en-US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«сближаю») - процесс сближения, сли­яния чего-то разного, непохожего. В образовании конвергенция рассматривается как процесс взаимовлияния различных предметных областей.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515B8A-7BF4-4C8F-8685-01A5FD65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26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 расширения цифровой дидактики: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708030"/>
            <a:ext cx="7223001" cy="4830794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обучения, ограниченного рамками классно-урочно­го процесса - к обучению в различных средах и про­странствах, включая сетевое, а также дополненную и виртуальную реальность;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учебного процесса образовательной организации - к распределённому обучению в образовательной сети и самообучению в образовательной среде;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организации деятельности преподавания и учения - к организации процессов проектирования, формиро­вания и освоения индивидуальных образовательных маршрутов;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преподавания как ведущей деятельности педагога - к многообразию педагогических функций педагога в цифровом образовательном процессе.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D9833D-06C3-41F7-BE0A-3D7CEDD28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9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Средства цифровой дидактики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509621"/>
            <a:ext cx="7223001" cy="5348379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3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персонализованный</a:t>
            </a:r>
            <a:r>
              <a:rPr lang="ru-RU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образовательный процесс;</a:t>
            </a:r>
          </a:p>
          <a:p>
            <a:pPr lvl="0"/>
            <a:r>
              <a:rPr lang="ru-RU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цифровые педагогические технологии</a:t>
            </a:r>
          </a:p>
          <a:p>
            <a:r>
              <a:rPr lang="ru-RU" sz="32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метацифровые</a:t>
            </a:r>
            <a:r>
              <a:rPr lang="ru-RU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образовательные комплексы.</a:t>
            </a: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893583-0B2E-42AE-AFAD-687F5263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7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Персонализованный</a:t>
            </a:r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образовательный процесс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509621"/>
            <a:ext cx="7223001" cy="5348379"/>
          </a:xfr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Персонализация обучения достигается путём: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построения индивидуальных образовательных марш­рутов;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использования распределённых форм образовательно­го процесса в образовательной сети;</a:t>
            </a:r>
          </a:p>
          <a:p>
            <a:pPr lvl="0"/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использования адаптивных технологий обучения;</a:t>
            </a:r>
          </a:p>
          <a:p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создания насыщенной образовательной среды для са­мостоятельной работы, самообразования и саморазви­тия обучающихся</a:t>
            </a:r>
            <a:endParaRPr lang="ru-RU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92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76738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Нормативные документы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074" y="1034063"/>
            <a:ext cx="7223001" cy="5327008"/>
          </a:xfrm>
        </p:spPr>
        <p:txBody>
          <a:bodyPr>
            <a:normAutofit fontScale="70000" lnSpcReduction="20000"/>
          </a:bodyPr>
          <a:lstStyle/>
          <a:p>
            <a:pPr marL="0" indent="26670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Указ Президента Российской Федерации от 09.05.2017 № 203 «О Стратегии развития информационного общества в Российской Федерации на 2017 - 2030 годы»;</a:t>
            </a:r>
          </a:p>
          <a:p>
            <a:pPr marL="0" indent="26670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Постановление Правительства Российской Федерации от 18.04.2016 г. № 317 «О реализации национальной технологической инициативы»;</a:t>
            </a:r>
          </a:p>
          <a:p>
            <a:pPr marL="0" indent="26670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Распоряжение Правительства Российской Федерации от 28.07.2017 № 1632-р «Об утверждении программы «Цифровая экономика Российской Федерации» (раздел 2 - «Кадры и образование»);</a:t>
            </a:r>
          </a:p>
          <a:p>
            <a:pPr marL="0" indent="26670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Приоритетный проект в сфере «Образование» «Современная цифровая образовательная среда в Российской Федерации» (утверждён президиумом Совета при Президенте Российской Федерации по стратегическому развитию и приоритетным проектам, протокол от 25.10.2016 № 9).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10ED3F-1B0C-41C1-AB59-EF075425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64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Цифровые педагогические технологии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664898"/>
            <a:ext cx="7223001" cy="5056578"/>
          </a:xfrm>
        </p:spPr>
        <p:txBody>
          <a:bodyPr vert="horz" lIns="91440" tIns="45720" rIns="91440" bIns="45720" rtlCol="0">
            <a:normAutofit/>
          </a:bodyPr>
          <a:lstStyle/>
          <a:p>
            <a:pPr marL="0" lvl="0" indent="0">
              <a:buNone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Направления индивидуализации обучения: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содержанию,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темпу освоения учебного материала,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уровню сложности,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способу подачи учебного материала,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форме организации учебной деятельности,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составу учебной группы,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количеству повторений,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степени внешней помощи,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степени открытости и прозрачности для других участников образовательного процесса и т.д. 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77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Метацифровые</a:t>
            </a:r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(программно-аппаратные) комплексы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863306"/>
            <a:ext cx="7223001" cy="485817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симуляторы, </a:t>
            </a:r>
          </a:p>
          <a:p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тренажёры, </a:t>
            </a:r>
          </a:p>
          <a:p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средства дополненной реальности, </a:t>
            </a:r>
          </a:p>
          <a:p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датчики</a:t>
            </a:r>
            <a:endParaRPr lang="ru-RU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33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Дидактические принципы цифрового образовательного процесса основного образования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509621"/>
            <a:ext cx="7351860" cy="49504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персонализации.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доминирования процесса учения.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целесообразности.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гибкости и адаптивности.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успешности в обучении.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обучения в сотрудничестве и взаимодей­ствии (принцип интерактивности).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практикоориентированности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нарастания сложности.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избыточности образовательной среды.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полимодальности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(мультимедийности).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включённого оценивания.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01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Технологии цифровой дидактики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509621"/>
            <a:ext cx="7351860" cy="49504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информационно-коммуникационные технологии (ИКТ) универсального назначения, </a:t>
            </a:r>
          </a:p>
          <a:p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педагогические технологии (технологии обучения),</a:t>
            </a:r>
          </a:p>
          <a:p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специализированные цифровые образовательные технологии (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edtech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63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Педагогические технологии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509621"/>
            <a:ext cx="7351860" cy="49504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40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Традиционные</a:t>
            </a:r>
            <a:r>
              <a:rPr lang="ru-RU" sz="4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(доцифровые)</a:t>
            </a:r>
            <a:r>
              <a:rPr lang="ru-RU" sz="4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педагогические технологии.</a:t>
            </a:r>
          </a:p>
          <a:p>
            <a:r>
              <a:rPr lang="ru-RU" sz="4000" b="1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Цифророждённые</a:t>
            </a:r>
            <a:r>
              <a:rPr lang="ru-RU" sz="4000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педагогические технологии</a:t>
            </a:r>
            <a:endParaRPr lang="ru-RU" sz="32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87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Базовый минимум педагогических технологий, необходимый для построения цифрового образовательного процесса общего образования: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716657"/>
            <a:ext cx="7351860" cy="4743437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 сетевой коммуникации, выступающая для педагога базой для реализации других педагогических технологий цифрового образования;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 дистанционного обучения, в том числе с использованием адаптивных систем обучения и ком­плексной кейс-технологии;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 «смешанного обучения» (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blended learning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в том числе «перевёрнутое обучение» (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flipped learning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мобильное обучение;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 организации проектной деятельности обу­чающихся, в том числе сетевые проекты.</a:t>
            </a:r>
            <a:endParaRPr lang="ru-RU" sz="16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99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Роли и функции педагога в цифровом образовательном процессе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716657"/>
            <a:ext cx="7351860" cy="4743437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↔ </a:t>
            </a:r>
            <a:r>
              <a:rPr lang="ru-RU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обучающийся (группа обуча­ющихся)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организатор и мотиватор учения, тренер,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игротехник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специалист по проектной деятельности, разработчик образовательных траекторий, менеджер индивидуальных образовательных маршрутов (меж­дисциплинарный тьютор) и др.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протяжении длительного периода курирует персональную траекто­рию ученика, участвует в решении частных образовательных проблем, координирует деятельность педагогов, работающих в рамках данного индивидуального учебного плана; на основе лонгитюдного наблюдения за учеником и анализа его учебной успешности выдаёт рекомендации по дальнейшему построению образовательной траектории.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040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Роли и функции педагога в цифровом образовательном процессе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716657"/>
            <a:ext cx="7351860" cy="4743437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 ↔ цифровые технологии и средства </a:t>
            </a: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↔</a:t>
            </a:r>
            <a:r>
              <a:rPr lang="ru-RU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обучающийся (группа обучающихся)</a:t>
            </a:r>
            <a:r>
              <a:rPr lang="ru-RU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методист-разра­ботчик сценария онлайн-курсов,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метаметодист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онлайн курсов, специалист по методической поддержке онлайн-курсов, сетевой педагог-куратор (куратор или ад­министратор онлайн-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плафтормы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разработчик сред для командной проектной работы, модератор соци­ально-образовательных сетей, инструктор по Интернет-навигации, аналитик-корректор цифрового следа, веб-психолог и др.; Обеспечивает единство подходов и преемственность </a:t>
            </a:r>
            <a:r>
              <a:rPr lang="ru-RU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контентов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онлайн-курсов, созданных разными авторами. Администрирует работу образовательной онлайн-платформы, органи­зует доступ обучающихся на портал, составляет расписание вебинаров и других онлайн-мероприятий, поддерживает пользователей платформы по техническим вопросам.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54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Роли и функции педагога в цифровом образовательном процессе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716657"/>
            <a:ext cx="7351860" cy="4743437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специалист ↔ цифровые технологии и средства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опе­ратор-монтажёр обучающих видеороликов, куратор контента, методист-архитектор цифровых средств обучения, разработчик образовательных платформ и цифровых сред, специалист по экспертизе электрон­ных образовательных ресурсов и т.д. Отвечает за поддержание актуального состояния учебного содержания электронных образовательных ресурсов.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78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Ведущие функции педагога в условиях цифровизации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716657"/>
            <a:ext cx="7351860" cy="4743437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проектирование форм, методов обучения, рабочих ма­териалов, а также средств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диагностико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-формирующего оценивания, и на этой основе создание локальной об­разовательной среды конкретного учебного курса, на­сыщенной развивающими возможностями;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проектирование сценариев учебных занятий на ос­нове многообразных, динамических форм организа­ции учебной деятельности и оптимальной последова­тельности использования цифровых и нецифровых технологий;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индивидуальной и командной (в т. ч. са­мостоятельной, проектной,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распределенно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-сетевой) де­ятельности обучающихся в цифровой образовательной среде;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проектирование и организация ситуаций образова­тельно значимой коммуникации, в т. ч. сетевой;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76738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Цели: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074" y="1133086"/>
            <a:ext cx="7223001" cy="5327008"/>
          </a:xfrm>
        </p:spPr>
        <p:txBody>
          <a:bodyPr>
            <a:normAutofit/>
          </a:bodyPr>
          <a:lstStyle/>
          <a:p>
            <a:pPr lvl="0"/>
            <a:r>
              <a:rPr lang="ru-RU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цифровой образовательной среды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как совокупности цифровых средств обучения, онлайн-курсов, электронных образовательных ресурсов;</a:t>
            </a:r>
          </a:p>
          <a:p>
            <a:pPr lvl="0"/>
            <a:r>
              <a:rPr lang="ru-RU" b="1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Глубокая модернизация образовательного процесса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призванного обеспечить подготовку человека к жизни в условиях цифрового общества и профессио­нальной деятельности в условиях цифровой экономики.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AF58B2-A453-4E54-B954-592DFA453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3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Ведущие функции педагога в условиях цифровизации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311215"/>
            <a:ext cx="7351860" cy="5410261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организация рефлексивных обсуждений личностно значимого опыта;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и развитие критического мышления в процессе поиска и отбора информации в цифровой среде;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управление учебной мотивацией обучающихся, в том числе, при работе с группой, с использованием ин­струментов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фасилитации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также в качестве носителя ролевых образов «успешного взрослого» и «успешного профессионала»;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интеграция различных жизненных пространств циф­рового поколения - виртуального и реального, сопро­вождение развития обучающегося в реальном социаль­ном и профессиональном мире;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постоянное конструктивное взаимодействие с други­ми педагогами, работающими с тем же обучающимся (учебной группой, проектной командой и т. п.).</a:t>
            </a:r>
            <a:endParaRPr lang="ru-RU" sz="1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98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119242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181819"/>
            <a:ext cx="7351860" cy="5539657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Цифровая образовательная среда требуют развития у учителя следующих умений: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разрабатывать учебные цели, ориентированные на достижение результатов в технологически расширенной информационной среде, которые позволяют обучающим устанавливать собственные цели обучения, контроля и оценки прогресса в учении;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проектировать содержание образования в виде интерактивного контента и соответствующих практических упражнений путем выбора и проектирования задач, проектов и мероприятий с использованием цифровых ресурсов и ИКТ для формирования учебного опыта и развития исследовательских, проектировочных и творческих умений обучающихся; 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разрабатывать систему контроля и оценки в соответствии с целями обучения и содержанием для комплексной объективной диагностики учебных результатов, улучшения качества преподавания и мотивации обучающихся к учению.</a:t>
            </a:r>
            <a:endParaRPr lang="ru-RU" sz="1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78C4B3-FE2D-4803-8640-AE8B92FA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fld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332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365126"/>
            <a:ext cx="6896275" cy="99784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95886"/>
            <a:ext cx="8161668" cy="47704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Ярославцев Виктор Леонидович,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заместитель директора по УВР,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учитель информатики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МКОУ СОШ № 7 г. Слободского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ru-RU" sz="1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Т. 89229262119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  <a:r>
              <a:rPr lang="en-US" sz="1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yaro-vik@yandex.ru</a:t>
            </a:r>
            <a:endParaRPr lang="en-US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ru-RU" sz="1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Персональная страница «</a:t>
            </a:r>
            <a:r>
              <a:rPr lang="ru-RU" sz="18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ВКонтакте</a:t>
            </a:r>
            <a:r>
              <a:rPr lang="ru-RU" sz="1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»: </a:t>
            </a:r>
            <a:r>
              <a:rPr lang="en-US" sz="1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https://vk.com/yaroslavcevvl</a:t>
            </a:r>
            <a:endParaRPr lang="ru-RU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Группа областного методического объединения учителей математики, информатики и технологии «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ВКонтакте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»: </a:t>
            </a:r>
            <a:r>
              <a:rPr lang="en-US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https://vk.com/club198691788</a:t>
            </a:r>
            <a:endParaRPr lang="ru-RU" sz="2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Tx/>
              <a:buChar char="-"/>
            </a:pPr>
            <a:endParaRPr lang="en-US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FAD65F7B-7E24-4B45-9C18-4A8B31AECE7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22EEA98C-3662-4B14-8001-F56566418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1C81468-0252-47D8-83EF-7062BDCDD155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350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93363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Ожидаемые образовательные и образовательно значимые результаты цифровизации: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193471"/>
            <a:ext cx="7223001" cy="5466122"/>
          </a:xfrm>
        </p:spPr>
        <p:txBody>
          <a:bodyPr>
            <a:normAutofit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полноценная персонализация образовательного процесса, основанная на построении индивидуальных образовательных траекторий и непрерывном </a:t>
            </a:r>
            <a:r>
              <a:rPr lang="ru-RU" sz="2000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персонализованном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мониторинге учебных достижений обучающихся, их личностного развития;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расширение возможностей для использования различных индивидуальных и командных форм организации учебной деятельности;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вовлечение каждого обучающегося в активную деятельность на протяжении всего занятия, повышение темпа учебной деятельности, обеспечение рационального использования времени учебных занятий;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поддержание устойчивой учебной мотивации у различных групп обучающихся на всех этапах образовательного процесса, в том числе, за счёт создания повторяющихся ситуаций успеха в обучении;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691A0B-EBCF-4BC6-9F38-777800D8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7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93363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Ожидаемые образовательные и образовательно значимые результаты цифровизации: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449237"/>
            <a:ext cx="7223001" cy="52103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полного усвоения заданных образовательных результатов - личностных качеств;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учебных навыков, умений, компетенций при работе с опасными, удалёнными, дорогостоящими, невидимыми объектами;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и развитие устойчивого интереса к избранному виду профессиональной деятельности;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проектного характера учебной деятельности, интеграция теоретического и практического обучения;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одновременности разных видов деятельности обучающихся класса;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7632B2-A849-44E6-9A0D-AAA056E2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86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93363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Ожидаемые образовательные и образовательно значимые результаты цифровизации: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193471"/>
            <a:ext cx="7223001" cy="546612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новых и расширение существующих возмож­ностей для педагогически результативной социализа­ции, профессионального образования и обучения лиц с ОВЗ;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оперативной обратной связи с учеником, быстрого и объективного оценивания учебных резуль­татов непосредственно в ходе выполнения учебных за­даний;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фиксация и мониторинг образовательных результатов на основе технологий накопительного оценивания (рейтинг, портфолио);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обеспечение доступности образовательных программ для лиц, проживающих в удаленных и труднодоступ­ных территориях;</a:t>
            </a:r>
          </a:p>
          <a:p>
            <a:pPr lvl="0"/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освобождение педагога от рутинных операций, общая экономия рабочего времени педагога;</a:t>
            </a:r>
          </a:p>
          <a:p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повышение информационной открытости и прозрач­ности системы образования, обе­спечение родителей информационными инструмента­ми для участия в образовательном процессе.</a:t>
            </a:r>
            <a:endParaRPr lang="ru-RU" sz="18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847060-07CD-4C79-8E69-BDBAF55EF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6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721" y="1052423"/>
            <a:ext cx="7223001" cy="52707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Цифровая дидактика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трансфер-интегративная область научного знания, характеризующаяся взаимным переносом научных идей дидактики, информатики и иных наук, изучающих цифровые технологии Наука об организации процесса обучения в условиях цифрового общества</a:t>
            </a:r>
          </a:p>
          <a:p>
            <a:pPr marL="0" indent="0">
              <a:buNone/>
            </a:pPr>
            <a:r>
              <a:rPr lang="ru-RU" sz="2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Примечание:</a:t>
            </a:r>
            <a:r>
              <a:rPr lang="ru-RU" sz="2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Понятие носит условный характер и не должно восприниматься буквально, поскольку предметом цифровой дидактики выступает деятельность человека (обучаемого, обучающего), а не функционирование цифровых образовательных средств</a:t>
            </a:r>
          </a:p>
          <a:p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C2F0E9-4813-4DA1-AA3B-C9179F297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98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90238A-BC1D-46A3-92B7-A0762C7C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4" y="118791"/>
            <a:ext cx="6896275" cy="93363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Факторы, порождающие потребность в построении цифрового образовательного процесса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710" y="1811547"/>
            <a:ext cx="7223001" cy="4848046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цифровая экономика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порождаемые ею новые требо­вания к кадрам;</a:t>
            </a:r>
          </a:p>
          <a:p>
            <a:pPr lvl="0"/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новые цифровые технологии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формирующие цифро­вую среду и развивающиеся в ней;</a:t>
            </a:r>
          </a:p>
          <a:p>
            <a:r>
              <a:rPr lang="ru-RU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цифровое поколение </a:t>
            </a:r>
            <a:r>
              <a:rPr lang="ru-RU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(новое поколения обучающихся, имеющее особые социально-психологические характе­ристики).</a:t>
            </a:r>
            <a:endParaRPr lang="ru-RU" sz="2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43746A-3EB0-4FA3-9AFE-80BB79588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1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FD04328-0CD6-4FBE-ADAC-DE5F5EBBA08C}"/>
              </a:ext>
            </a:extLst>
          </p:cNvPr>
          <p:cNvGrpSpPr/>
          <p:nvPr/>
        </p:nvGrpSpPr>
        <p:grpSpPr>
          <a:xfrm>
            <a:off x="85080" y="5719313"/>
            <a:ext cx="1663778" cy="1019896"/>
            <a:chOff x="269290" y="5686549"/>
            <a:chExt cx="1663778" cy="1019896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F16B702A-8710-44F5-93A4-E6DE4C8C0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290" y="5686549"/>
              <a:ext cx="1663778" cy="101989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4B81A91-B6C3-4296-B77D-3F483505A688}"/>
                </a:ext>
              </a:extLst>
            </p:cNvPr>
            <p:cNvSpPr txBox="1"/>
            <p:nvPr/>
          </p:nvSpPr>
          <p:spPr>
            <a:xfrm>
              <a:off x="269290" y="6027220"/>
              <a:ext cx="11540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Областное методическое объединение учителей математики, информатики </a:t>
              </a:r>
            </a:p>
            <a:p>
              <a:r>
                <a:rPr lang="ru-RU" sz="5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технологии</a:t>
              </a:r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ADCF05-8CE7-4947-872E-523AD7EB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721" y="1863305"/>
            <a:ext cx="7223001" cy="445985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Цифровая экономика </a:t>
            </a:r>
            <a:r>
              <a:rPr lang="ru-RU" sz="32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экономическая деятельность, основанная на цифровых технологиях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61E4A42B-D5A1-4214-AC8B-5686B981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4930-FE7E-4C29-81C8-882615FEF55C}" type="slidenum">
              <a:rPr lang="ru-RU" b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fld>
            <a:endParaRPr lang="ru-RU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42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2847</Words>
  <Application>Microsoft Office PowerPoint</Application>
  <PresentationFormat>Экран (4:3)</PresentationFormat>
  <Paragraphs>240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Tahoma</vt:lpstr>
      <vt:lpstr>Тема Office</vt:lpstr>
      <vt:lpstr>«Развитие новых актуальных компетенций педагога  в условиях цифровой образовательной среды»</vt:lpstr>
      <vt:lpstr>Нормативные документы</vt:lpstr>
      <vt:lpstr>Цели:</vt:lpstr>
      <vt:lpstr>Ожидаемые образовательные и образовательно значимые результаты цифровизации: </vt:lpstr>
      <vt:lpstr>Ожидаемые образовательные и образовательно значимые результаты цифровизации: </vt:lpstr>
      <vt:lpstr>Ожидаемые образовательные и образовательно значимые результаты цифровизации: </vt:lpstr>
      <vt:lpstr>Презентация PowerPoint</vt:lpstr>
      <vt:lpstr>Факторы, порождающие потребность в построении цифрового образовательного процесса </vt:lpstr>
      <vt:lpstr>Презентация PowerPoint</vt:lpstr>
      <vt:lpstr>Презентация PowerPoint</vt:lpstr>
      <vt:lpstr>Модель SAMR</vt:lpstr>
      <vt:lpstr>Презентация PowerPoint</vt:lpstr>
      <vt:lpstr>Для представителей цифрового поколения («поколение Z», «дети процессора», «дети-планшетники», «дети-чипы», digital natives - «цифровые туземцы») характерны:</vt:lpstr>
      <vt:lpstr>Для представителей цифрового поколения («поколение Z», «дети процессора», «дети-планшетники», «дети-чипы», digital natives - «цифровые туземцы») характерны:</vt:lpstr>
      <vt:lpstr>Для представителей цифрового поколения («поколение Z», «дети процессора», «дети-планшетники», «дети-чипы», digital natives - «цифровые туземцы») характерны:</vt:lpstr>
      <vt:lpstr>Тенденции в развитии общего образования</vt:lpstr>
      <vt:lpstr>Направления расширения цифровой дидактики:</vt:lpstr>
      <vt:lpstr>Средства цифровой дидактики</vt:lpstr>
      <vt:lpstr>Персонализованный образовательный процесс</vt:lpstr>
      <vt:lpstr>Цифровые педагогические технологии </vt:lpstr>
      <vt:lpstr>Метацифровые (программно-аппаратные) комплексы</vt:lpstr>
      <vt:lpstr>Дидактические принципы цифрового образовательного процесса основного образования</vt:lpstr>
      <vt:lpstr>Технологии цифровой дидактики</vt:lpstr>
      <vt:lpstr>Педагогические технологии</vt:lpstr>
      <vt:lpstr>Базовый минимум педагогических технологий, необходимый для построения цифрового образовательного процесса общего образования:</vt:lpstr>
      <vt:lpstr>Роли и функции педагога в цифровом образовательном процессе </vt:lpstr>
      <vt:lpstr>Роли и функции педагога в цифровом образовательном процессе </vt:lpstr>
      <vt:lpstr>Роли и функции педагога в цифровом образовательном процессе </vt:lpstr>
      <vt:lpstr>Ведущие функции педагога в условиях цифровизации</vt:lpstr>
      <vt:lpstr>Ведущие функции педагога в условиях цифровизации</vt:lpstr>
      <vt:lpstr>Заключение</vt:lpstr>
      <vt:lpstr>Контактная информация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</dc:creator>
  <cp:lastModifiedBy>Ярославцев Виктор Леонидович (МКОУ СОШ №7 г. Слободской)</cp:lastModifiedBy>
  <cp:revision>41</cp:revision>
  <dcterms:created xsi:type="dcterms:W3CDTF">2020-09-21T15:32:01Z</dcterms:created>
  <dcterms:modified xsi:type="dcterms:W3CDTF">2021-04-14T11:30:55Z</dcterms:modified>
</cp:coreProperties>
</file>