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9" r:id="rId13"/>
    <p:sldId id="302" r:id="rId14"/>
    <p:sldId id="301" r:id="rId15"/>
    <p:sldId id="305" r:id="rId16"/>
    <p:sldId id="304" r:id="rId17"/>
    <p:sldId id="303" r:id="rId18"/>
    <p:sldId id="306" r:id="rId19"/>
    <p:sldId id="307" r:id="rId20"/>
    <p:sldId id="276" r:id="rId21"/>
    <p:sldId id="284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06105-BFBF-46FB-98F3-E2268CC8D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A25C3-7685-4A62-8D66-ABC3528B1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592F6-D5FF-4B62-A270-25AC85663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F58BC-312F-41FF-8EA9-ED857420E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9EB4-0206-4EF9-AAAD-D140FDBB7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902D2-3C5A-44BB-9A75-4075AB677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A482-7D41-405A-9641-3AC11D058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32ED5-9C59-4DC9-B696-F863CD2A3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647F-7BA8-4C00-B8AB-0700882AA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7B70-8C7F-4A07-9993-3F4C30EEC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4B632-1314-46F5-A65E-656872219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05992D0-C347-4CAA-AC36-82EC11738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357298"/>
            <a:ext cx="7786742" cy="3168352"/>
          </a:xfrm>
        </p:spPr>
        <p:txBody>
          <a:bodyPr/>
          <a:lstStyle/>
          <a:p>
            <a:pPr algn="just"/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>Цель: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u="sng" dirty="0" smtClean="0"/>
              <a:t>создание единого образовательного пространства для повышения профессиональной компетентности педагогических работников</a:t>
            </a:r>
            <a:r>
              <a:rPr lang="ru-RU" sz="2800" dirty="0" smtClean="0"/>
              <a:t> образовательных организаций Кировской области в соответствии с требованиями федеральных государственных образовательных стандартов и профессиональных стандартов, устранение индивидуального дефицита компетенций педагогов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 flipV="1">
            <a:off x="428625" y="6858000"/>
            <a:ext cx="8229600" cy="171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  <p:pic>
        <p:nvPicPr>
          <p:cNvPr id="5" name="Рисунок 4" descr="kisspng-geographic-information-system-information-technolo-internet-5ab91e2dc96d81.88161735152208132582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506" y="5157192"/>
            <a:ext cx="1442670" cy="1346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1071546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План работы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ОМО на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2021-2022 </a:t>
            </a:r>
            <a:r>
              <a:rPr lang="ru-RU" sz="28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уч.год</a:t>
            </a:r>
            <a:endParaRPr lang="ru-RU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6922143"/>
        </p:xfrm>
        <a:graphic>
          <a:graphicData uri="http://schemas.openxmlformats.org/drawingml/2006/table">
            <a:tbl>
              <a:tblPr/>
              <a:tblGrid>
                <a:gridCol w="2857488"/>
                <a:gridCol w="1357322"/>
                <a:gridCol w="2071702"/>
                <a:gridCol w="2857487"/>
              </a:tblGrid>
              <a:tr h="487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проведения, форма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8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180">
                <a:tc>
                  <a:txBody>
                    <a:bodyPr/>
                    <a:lstStyle/>
                    <a:p>
                      <a:pPr marL="90488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рассмотрение вопросов подготовки обучающихся к муниципальному этапу ВОШ по иностранному языку; </a:t>
                      </a:r>
                    </a:p>
                    <a:p>
                      <a:pPr marL="90488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-информирование педагогов о критериях оценки олимпиадных заданий, особенностях организации и проведения муниципального этапа ВОШ в 2021-2022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году;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консультация по подготовке муниципального этапа ВОШ по иностранному языку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подготовки обучающихся к муниципальному этапу ВОШ по иностранному языку;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-проведения муниципального этапа олимпиады по иностранному языку;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проверки олимпиадных заданий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18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педагогов об особенностях проведения ВПР по иностранному в 2021-2022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году;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-информирование педагогов о критериях оценки письменных и устных ответов обучающихся</a:t>
                      </a:r>
                    </a:p>
                    <a:p>
                      <a:pPr marL="90488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Обучающий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вебинар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«Подготовка обучающихся к ВПР по иностранному языку»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подготовки обучающихся к сдаче ВПР по иностранному языку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57166"/>
          <a:ext cx="9143999" cy="5040653"/>
        </p:xfrm>
        <a:graphic>
          <a:graphicData uri="http://schemas.openxmlformats.org/drawingml/2006/table">
            <a:tbl>
              <a:tblPr/>
              <a:tblGrid>
                <a:gridCol w="2857488"/>
                <a:gridCol w="1357322"/>
                <a:gridCol w="2071702"/>
                <a:gridCol w="2857487"/>
              </a:tblGrid>
              <a:tr h="3333773">
                <a:tc>
                  <a:txBody>
                    <a:bodyPr/>
                    <a:lstStyle/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-информирование педагогов об особенностях проведения итоговой аттестации в 2021-2022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году;</a:t>
                      </a: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-информирование педагогов о критериях оценки письменных и устных ответов обучающихся;</a:t>
                      </a: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анализ трудных и спорных случаев оценки устных и письменных ответов обучающихся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курсовая подготовка, индивидуальные консультации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</a:t>
                      </a: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подготовки обучающихся к государственной итоговой аттестации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6887">
                <a:tc>
                  <a:txBody>
                    <a:bodyPr/>
                    <a:lstStyle/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-информирование педагогов о проведении  семинаров, конкурсов и фестивалей по иностранному языку и информационным технологиям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(через социальные сети)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активное участие учителей и обучающихся в семинарах, конкурсах  и фестивалях по иностранному языку и информационным технологиям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3999" cy="6857999"/>
        </p:xfrm>
        <a:graphic>
          <a:graphicData uri="http://schemas.openxmlformats.org/drawingml/2006/table">
            <a:tbl>
              <a:tblPr/>
              <a:tblGrid>
                <a:gridCol w="3500430"/>
                <a:gridCol w="1285884"/>
                <a:gridCol w="1928826"/>
                <a:gridCol w="2428859"/>
              </a:tblGrid>
              <a:tr h="557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проведения, форма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55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Организационно-координирующая и информационная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67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-планирование и организация работы ОМО;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рассмотрение вопроса об участии образовательных организаций Кировской области в проектах Министерства просвещения РФ по научно-методическому сопровождению педагогических работников и управленческих кадров;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-информирование педагогов о внедрении рабочих программ воспитания в общеобразовательных организациях Кировской области;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анализ деятельности ОМО учителей иностранного языка за 2020-2021 </a:t>
                      </a:r>
                      <a:r>
                        <a:rPr lang="ru-RU" sz="1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год;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-планирование августовских заседаний окружных объединений учителей иностранного языка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29.06.2021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Заседание областного методического объединения (утверждение плана работы на 2021-2022 учебный год)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единых подходов и требований при планировании и организации работы областного, окружных и районных методических объединений;</a:t>
                      </a:r>
                      <a:endParaRPr lang="ru-RU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0"/>
          <a:ext cx="9143999" cy="7047412"/>
        </p:xfrm>
        <a:graphic>
          <a:graphicData uri="http://schemas.openxmlformats.org/drawingml/2006/table">
            <a:tbl>
              <a:tblPr/>
              <a:tblGrid>
                <a:gridCol w="2857488"/>
                <a:gridCol w="1357322"/>
                <a:gridCol w="2071702"/>
                <a:gridCol w="2857487"/>
              </a:tblGrid>
              <a:tr h="512717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и организация работы окружных, районных методических объединений;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рассмотрение вопросов оценивания  ответов участников ВПР по иностранному языку в соответствии с установленными критериями;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рассмотрение содержания образовательной программы и УМК по иностранному языку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Заседание областного методического объединения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единых подходов при планировании и организации работы областного, окружных и районных методических объединений;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объективности оценивания ответов участников ВПР по иностранному языку в соответствии с установленными критериями;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качества подготовки обучающихся к ВПР по иностранному языку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языку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0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анализ результаты ГИА по иностранному языку в муниципалитете за предыдущий учебный год и  выявление затруднений. 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Заседания окружных, районных методических объединений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качества подготовки выпускников к итоговой государственной аттестации по иностранному языку в 2021-2022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году;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3999" cy="6922838"/>
        </p:xfrm>
        <a:graphic>
          <a:graphicData uri="http://schemas.openxmlformats.org/drawingml/2006/table">
            <a:tbl>
              <a:tblPr/>
              <a:tblGrid>
                <a:gridCol w="2214546"/>
                <a:gridCol w="1785950"/>
                <a:gridCol w="1857388"/>
                <a:gridCol w="3286115"/>
              </a:tblGrid>
              <a:tr h="485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проведения, форма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1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Научно-методическая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8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педагогов в областном научно-практическом  семинаре;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презентация личного педагогического опыта;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публикации докладов педагогов в сборнике областного научно-практического семинара.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областной научно-практический семинар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мотивация учителей иностранного языка к  повышению профессионального роста и качества профессиональной деятельности;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условий для обмена опытом успешной педагогической деятельности;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развитие творческого потенциала педагогов;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выявление новых подходов к организации обучения и воспитания обучающихся;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89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педагогов  и их обучающихся в областном фестивале «Мы живем на одной планете»; конкурсах по иностранному языку - презентация личного педагогического опыта;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Фестиваль «Мы живем на одной планете»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«Родная земля талантами славится»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мотивация педагогов к повышению профессионального роста и качества профессиональной деятельности;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развитие творческого потенциала педагогов;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-обобщение и тиражирование лучших педагогических практик</a:t>
                      </a: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4290"/>
          <a:ext cx="9143999" cy="5175270"/>
        </p:xfrm>
        <a:graphic>
          <a:graphicData uri="http://schemas.openxmlformats.org/drawingml/2006/table">
            <a:tbl>
              <a:tblPr/>
              <a:tblGrid>
                <a:gridCol w="2074688"/>
                <a:gridCol w="1690487"/>
                <a:gridCol w="1997849"/>
                <a:gridCol w="3380975"/>
              </a:tblGrid>
              <a:tr h="30868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региональных инновационных площадок в фестивале;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презентация опыта работы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Фестиваль региональных инновационных площадок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мотивация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педагогов к повышению профессионального роста и качества профессиональной деятельности;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развитие творческого потенциала педагогов;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-обобщение и тиражирование лучших педагогических практик	</a:t>
                      </a:r>
                    </a:p>
                    <a:p>
                      <a:endParaRPr lang="ru-RU" dirty="0"/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4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анализ, планирование и организация работы ОМО в 2021-2022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июнь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работы ОМО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качества деятельности областного методического объединения учителей иностранного языка</a:t>
                      </a:r>
                    </a:p>
                    <a:p>
                      <a:endParaRPr lang="ru-RU" dirty="0"/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3999" cy="6572271"/>
        </p:xfrm>
        <a:graphic>
          <a:graphicData uri="http://schemas.openxmlformats.org/drawingml/2006/table">
            <a:tbl>
              <a:tblPr/>
              <a:tblGrid>
                <a:gridCol w="2643174"/>
                <a:gridCol w="1357322"/>
                <a:gridCol w="1857388"/>
                <a:gridCol w="3286115"/>
              </a:tblGrid>
              <a:tr h="648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проведения, форма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69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Экспертная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7910">
                <a:tc>
                  <a:txBody>
                    <a:bodyPr/>
                    <a:lstStyle/>
                    <a:p>
                      <a:pPr marL="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профессиональных отзывов, заключений о деятельности педагогических работников;</a:t>
                      </a:r>
                    </a:p>
                    <a:p>
                      <a:pPr marL="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экспертиза методических и дидактических материалов и разработок;</a:t>
                      </a:r>
                    </a:p>
                    <a:p>
                      <a:pPr marL="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ходатайств о поощрении педагогических работников своего профиля;</a:t>
                      </a:r>
                    </a:p>
                    <a:p>
                      <a:pPr marL="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рецензирование образовательных программ повышения квалификации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Профессиональные отзывы, заключения,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ходатайства,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рецензии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знаний и способов результативной профессиональной деятельности;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обобщения и тиражирования лучших педагогических практик;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оказание методического сопровождения и практической помощи специалистам;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оказание методического сопровождения окружных методических объединений на основе изучения и анализа их деятельности.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14290"/>
          <a:ext cx="9143999" cy="4348843"/>
        </p:xfrm>
        <a:graphic>
          <a:graphicData uri="http://schemas.openxmlformats.org/drawingml/2006/table">
            <a:tbl>
              <a:tblPr/>
              <a:tblGrid>
                <a:gridCol w="2643174"/>
                <a:gridCol w="1357322"/>
                <a:gridCol w="1857388"/>
                <a:gridCol w="3286115"/>
              </a:tblGrid>
              <a:tr h="44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проведения, форма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81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Диагностическая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20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выявление профессиональных дефицитов педагогов;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заявок на курсы повышения квалификации;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потребностей в курсах повышения квалификации на основе мониторинга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анкетирование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мотивация учителей иностранного языка  к повышению профессионального роста и качества профессиональной деятельности;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непрерывного образования педагогических кадров на основе их профессиональных потребностей и интересов</a:t>
                      </a: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428604"/>
          <a:ext cx="9143999" cy="4000528"/>
        </p:xfrm>
        <a:graphic>
          <a:graphicData uri="http://schemas.openxmlformats.org/drawingml/2006/table">
            <a:tbl>
              <a:tblPr/>
              <a:tblGrid>
                <a:gridCol w="2643174"/>
                <a:gridCol w="1357322"/>
                <a:gridCol w="1857388"/>
                <a:gridCol w="3286115"/>
              </a:tblGrid>
              <a:tr h="564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проведения, форма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Публикационная активность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6479">
                <a:tc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размещение материалов участников ОМО в региональном банке передового опыта;</a:t>
                      </a: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публикации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КОГОАУ ДПО «ИРО Кировской области»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4310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областной научно-практический семинар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обмена опытом успешной педагогической деятельности;</a:t>
                      </a: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431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обобщение и тиражирование лучших педагогических практик</a:t>
                      </a:r>
                    </a:p>
                  </a:txBody>
                  <a:tcPr marL="28482" marR="2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u="sng" dirty="0" smtClean="0"/>
              <a:t>Направления деятельности ОМО учителей иностранного языка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 lvl="0"/>
            <a:r>
              <a:rPr lang="ru-RU" sz="2600" b="1" dirty="0" smtClean="0"/>
              <a:t>Информационная деятельность</a:t>
            </a:r>
            <a:endParaRPr lang="ru-RU" sz="2600" dirty="0" smtClean="0"/>
          </a:p>
          <a:p>
            <a:pPr lvl="0"/>
            <a:r>
              <a:rPr lang="ru-RU" sz="2600" b="1" dirty="0" smtClean="0"/>
              <a:t>Организационно-координирующая деятельность</a:t>
            </a:r>
            <a:endParaRPr lang="ru-RU" sz="2600" dirty="0" smtClean="0"/>
          </a:p>
          <a:p>
            <a:pPr lvl="0"/>
            <a:r>
              <a:rPr lang="ru-RU" sz="2600" b="1" dirty="0" smtClean="0"/>
              <a:t>Научно-методическая деятельность</a:t>
            </a:r>
          </a:p>
          <a:p>
            <a:r>
              <a:rPr lang="ru-RU" sz="2600" b="1" dirty="0" smtClean="0"/>
              <a:t> Экспертная деятельность</a:t>
            </a:r>
          </a:p>
          <a:p>
            <a:pPr lvl="0"/>
            <a:r>
              <a:rPr lang="ru-RU" sz="2600" b="1" dirty="0" smtClean="0"/>
              <a:t>Диагностическая деятельность</a:t>
            </a:r>
          </a:p>
          <a:p>
            <a:r>
              <a:rPr lang="ru-RU" sz="2600" b="1" dirty="0" smtClean="0"/>
              <a:t> Публицистическая деятельность</a:t>
            </a:r>
          </a:p>
          <a:p>
            <a:pPr lvl="0"/>
            <a:r>
              <a:rPr lang="ru-RU" sz="2600" b="1" dirty="0" smtClean="0"/>
              <a:t>Анализ заседаний МО</a:t>
            </a:r>
          </a:p>
          <a:p>
            <a:r>
              <a:rPr lang="ru-RU" sz="2600" b="1" dirty="0" smtClean="0"/>
              <a:t>МО, положительный опыт, пути решения проблем, перспективы деятельности на следующий учебный год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sz="3200" dirty="0">
                <a:solidFill>
                  <a:schemeClr val="accent2"/>
                </a:solidFill>
              </a:rPr>
              <a:t>Перспективы деятельности на следующий учебный год: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sz="2400" dirty="0"/>
              <a:t>1 Мониторинг профессиональных потребностей и дефицитов учителей области.</a:t>
            </a:r>
          </a:p>
          <a:p>
            <a:pPr>
              <a:buNone/>
            </a:pPr>
            <a:r>
              <a:rPr lang="ru-RU" sz="2400" dirty="0"/>
              <a:t>2. Решение проблемы мотивации педагогических работников в повышении профессионального роста и качества профессиональной деятельности, профессиональной самореализации.</a:t>
            </a:r>
          </a:p>
          <a:p>
            <a:pPr>
              <a:buNone/>
            </a:pPr>
            <a:r>
              <a:rPr lang="ru-RU" sz="2400" dirty="0"/>
              <a:t>3. Развитие творческого потенциала развития педагогических работников.</a:t>
            </a:r>
          </a:p>
          <a:p>
            <a:pPr>
              <a:buNone/>
            </a:pPr>
            <a:r>
              <a:rPr lang="ru-RU" sz="2400" dirty="0"/>
              <a:t>4. Совершенствование знаний и способов результативной профессиональной деятельности.</a:t>
            </a:r>
          </a:p>
          <a:p>
            <a:pPr>
              <a:buNone/>
            </a:pPr>
            <a:r>
              <a:rPr lang="ru-RU" sz="2400" dirty="0"/>
              <a:t>5. Оказание методического сопровождения и практической помощи молодым специалистам.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77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Решения ОМО: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1.	</a:t>
            </a:r>
            <a:r>
              <a:rPr lang="ru-RU" sz="2400" b="1" u="sng" dirty="0"/>
              <a:t>Принять актуальную информацию к </a:t>
            </a:r>
            <a:r>
              <a:rPr lang="ru-RU" sz="2400" b="1" u="sng" dirty="0" smtClean="0"/>
              <a:t>сведению</a:t>
            </a:r>
            <a:endParaRPr lang="ru-RU" sz="2400" b="1" u="sng" dirty="0"/>
          </a:p>
          <a:p>
            <a:pPr marL="0" indent="0" algn="just">
              <a:buNone/>
            </a:pPr>
            <a:r>
              <a:rPr lang="ru-RU" sz="2400" dirty="0"/>
              <a:t>2.	Продолжить работу по подготовке обучающихся к </a:t>
            </a:r>
            <a:r>
              <a:rPr lang="ru-RU" sz="2400" b="1" u="sng" dirty="0"/>
              <a:t>ВПР</a:t>
            </a:r>
            <a:r>
              <a:rPr lang="ru-RU" sz="2400" dirty="0"/>
              <a:t> по иностранному языку, при проверке работ строго соблюдать требования, рекомендации и критерии оценивания ответов </a:t>
            </a:r>
            <a:r>
              <a:rPr lang="ru-RU" sz="2400" dirty="0" smtClean="0"/>
              <a:t>обучающихся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3.	В 2002-2021 уч. году не допускать отмеченных недостатков при проведении </a:t>
            </a:r>
            <a:r>
              <a:rPr lang="ru-RU" sz="2400" b="1" u="sng" dirty="0"/>
              <a:t>Всероссийской олимпиады школьников</a:t>
            </a:r>
            <a:r>
              <a:rPr lang="ru-RU" sz="2400" dirty="0"/>
              <a:t> по иностранному языку и проверке олимпиадных </a:t>
            </a:r>
            <a:r>
              <a:rPr lang="ru-RU" sz="2400" dirty="0" smtClean="0"/>
              <a:t>заданий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4.	Учесть особенности конструирования заданий </a:t>
            </a:r>
            <a:r>
              <a:rPr lang="ru-RU" sz="2400" b="1" u="sng" dirty="0"/>
              <a:t>ЕГЭ</a:t>
            </a:r>
            <a:r>
              <a:rPr lang="ru-RU" sz="2400" dirty="0"/>
              <a:t> по иностранному языку, обеспечить эффективную подготовку обучающихся к </a:t>
            </a:r>
            <a:r>
              <a:rPr lang="ru-RU" sz="2400" dirty="0" smtClean="0"/>
              <a:t>экзамену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5.	Совершенствовать </a:t>
            </a:r>
            <a:r>
              <a:rPr lang="ru-RU" sz="2400" b="1" u="sng" dirty="0"/>
              <a:t>методы и приемы работы на уроках </a:t>
            </a:r>
            <a:r>
              <a:rPr lang="ru-RU" sz="2400" dirty="0"/>
              <a:t>иностранного языка для повышения качества </a:t>
            </a:r>
            <a:r>
              <a:rPr lang="ru-RU" sz="2400" dirty="0" smtClean="0"/>
              <a:t>образования</a:t>
            </a:r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03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96908"/>
          </a:xfrm>
        </p:spPr>
        <p:txBody>
          <a:bodyPr/>
          <a:lstStyle/>
          <a:p>
            <a:pPr lvl="0"/>
            <a:r>
              <a:rPr lang="ru-RU" sz="2800" b="1" dirty="0" smtClean="0"/>
              <a:t>Анализ информационной деятельности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358246" cy="5572164"/>
          </a:xfrm>
          <a:solidFill>
            <a:schemeClr val="bg1"/>
          </a:solidFill>
        </p:spPr>
        <p:txBody>
          <a:bodyPr/>
          <a:lstStyle/>
          <a:p>
            <a:pPr lvl="0" algn="just"/>
            <a:r>
              <a:rPr lang="ru-RU" sz="2000" dirty="0" smtClean="0"/>
              <a:t>Насколько пополнился региональный банк педагогического опыта педагогов по данному направлению деятельности;</a:t>
            </a:r>
          </a:p>
          <a:p>
            <a:pPr lvl="0" algn="just"/>
            <a:r>
              <a:rPr lang="ru-RU" sz="2000" dirty="0" smtClean="0"/>
              <a:t>Какие вопросы о новых направлениях в развитии общего и дополнительного образования детей освещены на заседаниях МО (дистанционное обучение, формирование функциональной грамотности, применение современных педагогических технологий ...);</a:t>
            </a:r>
          </a:p>
          <a:p>
            <a:pPr lvl="0" algn="just"/>
            <a:r>
              <a:rPr lang="ru-RU" sz="2000" dirty="0" smtClean="0"/>
              <a:t>Содержание каких образовательных программ, новых учебников (ФПУ), учебно-методических комплектов, видеоматериалов, рекомендаций, нормативных, локальных актов, цифровых образовательных ресурсов рассмотрено на заседаниях МО;</a:t>
            </a:r>
          </a:p>
          <a:p>
            <a:pPr lvl="0" algn="just"/>
            <a:r>
              <a:rPr lang="ru-RU" sz="2000" dirty="0" smtClean="0"/>
              <a:t>Имеется ли группа МО в социальных сетях (количество участников, материалов (постов), консультаций);</a:t>
            </a:r>
          </a:p>
          <a:p>
            <a:pPr lvl="0" algn="just"/>
            <a:r>
              <a:rPr lang="ru-RU" sz="2000" dirty="0" smtClean="0"/>
              <a:t>Как часто и посредством чего проводилось информирование педагогов о новых процессах в системе образования по данному направлению деятельности	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pPr lvl="0"/>
            <a:r>
              <a:rPr lang="ru-RU" sz="2800" b="1" dirty="0" smtClean="0"/>
              <a:t>Анализ организационно-координирующей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571612"/>
            <a:ext cx="8215370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Когда, кем разработаны и утверждены планы (какие), циклограммы деятельности педагогов, программы индивидуального развития;</a:t>
            </a:r>
          </a:p>
          <a:p>
            <a:pPr marL="342900" marR="0" indent="-342900" algn="just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Анализ выполнения плана по месяцам (таблица)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428604"/>
            <a:ext cx="8429684" cy="1143000"/>
          </a:xfrm>
        </p:spPr>
        <p:txBody>
          <a:bodyPr/>
          <a:lstStyle/>
          <a:p>
            <a:pPr lvl="0"/>
            <a:r>
              <a:rPr lang="ru-RU" sz="2800" b="1" dirty="0" smtClean="0"/>
              <a:t>Анализ научно-методической деятельности участников МО</a:t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571612"/>
            <a:ext cx="8286808" cy="16312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 Семинары (в том числе – в </a:t>
            </a:r>
            <a:r>
              <a:rPr lang="ru-RU" sz="2000" dirty="0" err="1" smtClean="0">
                <a:latin typeface="+mn-lt"/>
                <a:cs typeface="+mn-cs"/>
              </a:rPr>
              <a:t>онлайн-режиме</a:t>
            </a:r>
            <a:r>
              <a:rPr lang="ru-RU" sz="2000" dirty="0" smtClean="0">
                <a:latin typeface="+mn-lt"/>
                <a:cs typeface="+mn-cs"/>
              </a:rPr>
              <a:t>), </a:t>
            </a:r>
            <a:r>
              <a:rPr lang="ru-RU" sz="2000" dirty="0" err="1" smtClean="0">
                <a:latin typeface="+mn-lt"/>
                <a:cs typeface="+mn-cs"/>
              </a:rPr>
              <a:t>вебинары</a:t>
            </a:r>
            <a:r>
              <a:rPr lang="ru-RU" sz="2000" dirty="0" smtClean="0">
                <a:latin typeface="+mn-lt"/>
                <a:cs typeface="+mn-cs"/>
              </a:rPr>
              <a:t>, научно-практические конференции, педагогические чтения, творческие группы учителей, школы передового опыта, групповое наставничество, методические выставки, выступления на курсах ПК в регионе и вне его и др.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571876"/>
          <a:ext cx="8644000" cy="22787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153841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Ф.И.О. участника МО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форма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проведения и название 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уровень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(школьный, районный, окружной, региональный)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форма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участия (выступление с докладом, другая форма представления опыта)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3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14414" y="428604"/>
            <a:ext cx="5722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Анализ экспертной деятельности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71472" y="1285860"/>
            <a:ext cx="8072494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Подготовка профессиональных отзывов, заключений о деятельности педагогических работников;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Экспертиза методических и дидактических материалов и разработок;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Подготовка ходатайств о поощрении педагогических работников своего профиля;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Рецензирование образовательных программ повышения квалификации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00100" y="1214422"/>
            <a:ext cx="7429552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+mn-lt"/>
                <a:cs typeface="+mn-cs"/>
              </a:rPr>
              <a:t>Выявление профессиональных дефицитов педагогов;</a:t>
            </a:r>
          </a:p>
          <a:p>
            <a:pPr algn="just">
              <a:buFontTx/>
              <a:buChar char="•"/>
            </a:pPr>
            <a:r>
              <a:rPr lang="ru-RU" sz="2000" dirty="0" smtClean="0">
                <a:latin typeface="+mn-lt"/>
                <a:cs typeface="+mn-cs"/>
              </a:rPr>
              <a:t>Формирование заявок на курсы повышения квалификации;</a:t>
            </a:r>
          </a:p>
          <a:p>
            <a:pPr algn="just">
              <a:buFontTx/>
              <a:buChar char="•"/>
            </a:pPr>
            <a:r>
              <a:rPr lang="ru-RU" sz="2000" dirty="0" smtClean="0">
                <a:latin typeface="+mn-lt"/>
                <a:cs typeface="+mn-cs"/>
              </a:rPr>
              <a:t>Анализ потребностей в курсах повышения квалификации на основе мониторинга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428604"/>
            <a:ext cx="64960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Анализ диагностической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42910" y="1357298"/>
            <a:ext cx="7929618" cy="16312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latinLnBrk="0">
              <a:lnSpc>
                <a:spcPct val="100000"/>
              </a:lnSpc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Наличие материалов участников МО в региональном банке передового опыта;</a:t>
            </a:r>
          </a:p>
          <a:p>
            <a:pPr marL="0" marR="0" lvl="0" indent="0" algn="just" defTabSz="914400" latinLnBrk="0">
              <a:lnSpc>
                <a:spcPct val="100000"/>
              </a:lnSpc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+mn-lt"/>
                <a:cs typeface="+mn-cs"/>
              </a:rPr>
              <a:t>Публикации (в том числе – электронные) в журналах, сборниках материалов международных, всероссийских, областных научно-практических конференций (название, автор, издательство, год)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7500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Анализ публикационной активности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71472" y="785794"/>
            <a:ext cx="800105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Анализ заседаний МО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+mn-lt"/>
                <a:cs typeface="+mn-cs"/>
              </a:rPr>
              <a:t>какие вопросы рассматривались, проблемы, их решение.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Общие выводы о деятельности МО, положительный опыт, пути решения проблем, перспективы деятельности на следующий учебный год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+mn-lt"/>
                <a:cs typeface="+mn-cs"/>
              </a:rPr>
              <a:t>оценивается выполнение каждой из поставленных задач, цели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формление по умолчанию 13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A5002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1412</Words>
  <Application>Microsoft Office PowerPoint</Application>
  <PresentationFormat>Экран (4:3)</PresentationFormat>
  <Paragraphs>242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 Цель: создание единого образовательного пространства для повышения профессиональной компетентности педагогических работников образовательных организаций Кировской области в соответствии с требованиями федеральных государственных образовательных стандартов и профессиональных стандартов, устранение индивидуального дефицита компетенций педагогов   </vt:lpstr>
      <vt:lpstr>Направления деятельности ОМО учителей иностранного языка</vt:lpstr>
      <vt:lpstr>Анализ информационной деятельности </vt:lpstr>
      <vt:lpstr>Анализ организационно-координирующей деятельности </vt:lpstr>
      <vt:lpstr>Анализ научно-методической деятельности участников МО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Перспективы деятельности на следующий учебный год:</vt:lpstr>
      <vt:lpstr>Решения ОМО: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76</cp:revision>
  <dcterms:created xsi:type="dcterms:W3CDTF">2012-09-18T19:05:21Z</dcterms:created>
  <dcterms:modified xsi:type="dcterms:W3CDTF">2021-06-28T22:56:28Z</dcterms:modified>
</cp:coreProperties>
</file>