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3" r:id="rId1"/>
  </p:sldMasterIdLst>
  <p:notesMasterIdLst>
    <p:notesMasterId r:id="rId12"/>
  </p:notesMasterIdLst>
  <p:sldIdLst>
    <p:sldId id="280" r:id="rId2"/>
    <p:sldId id="305" r:id="rId3"/>
    <p:sldId id="311" r:id="rId4"/>
    <p:sldId id="319" r:id="rId5"/>
    <p:sldId id="317" r:id="rId6"/>
    <p:sldId id="321" r:id="rId7"/>
    <p:sldId id="322" r:id="rId8"/>
    <p:sldId id="323" r:id="rId9"/>
    <p:sldId id="316" r:id="rId10"/>
    <p:sldId id="324" r:id="rId11"/>
  </p:sldIdLst>
  <p:sldSz cx="9144000" cy="6858000" type="screen4x3"/>
  <p:notesSz cx="6858000" cy="9144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Vollkorn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A"/>
    <a:srgbClr val="FF9999"/>
    <a:srgbClr val="FF7C80"/>
    <a:srgbClr val="663300"/>
    <a:srgbClr val="FFE18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6279" autoAdjust="0"/>
  </p:normalViewPr>
  <p:slideViewPr>
    <p:cSldViewPr snapToGrid="0" showGuides="1">
      <p:cViewPr>
        <p:scale>
          <a:sx n="92" d="100"/>
          <a:sy n="92" d="100"/>
        </p:scale>
        <p:origin x="-122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3CA7E-035F-4E86-BA35-EF767011669F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DEE3-74C7-46DE-AAFD-53FB19AF2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0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DEE3-74C7-46DE-AAFD-53FB19AF27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8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AAA"/>
                </a:solidFill>
                <a:latin typeface="Vollkorn" panose="00000500000000000000" pitchFamily="2" charset="0"/>
                <a:ea typeface="Vollkorn" panose="000005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8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47B1BF-4039-460D-A637-65428CBD720E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  <a:lvl2pPr>
              <a:defRPr>
                <a:solidFill>
                  <a:srgbClr val="005AAA"/>
                </a:solidFill>
              </a:defRPr>
            </a:lvl2pPr>
            <a:lvl3pPr>
              <a:defRPr>
                <a:solidFill>
                  <a:srgbClr val="005AAA"/>
                </a:solidFill>
              </a:defRPr>
            </a:lvl3pPr>
            <a:lvl4pPr>
              <a:defRPr>
                <a:solidFill>
                  <a:srgbClr val="005AAA"/>
                </a:solidFill>
              </a:defRPr>
            </a:lvl4pPr>
            <a:lvl5pPr>
              <a:defRPr>
                <a:solidFill>
                  <a:srgbClr val="005AA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AA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4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98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56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4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644973" y="6388340"/>
            <a:ext cx="172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www.kirovipk.ru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kirovipk@kirovipk.ru</a:t>
            </a:r>
            <a:endParaRPr lang="ru-RU" sz="16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58" y="6400800"/>
            <a:ext cx="400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ИНСТИТУТ РАЗВИТИЯ ОБРАЗОВАНИЯ </a:t>
            </a:r>
            <a:r>
              <a:rPr lang="ru-RU" sz="1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КИРОВСКОЙ ОБЛАСТИ</a:t>
            </a:r>
            <a:endParaRPr lang="ru-RU" sz="8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nimo@kirovip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irovipk.ru/novosti/allnews/releases/v-iro-proshlo-oblastnoe-soveshhanie-s-mm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94" y="3720179"/>
            <a:ext cx="8906106" cy="11497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  <a:ea typeface="Verdana" panose="020B0604030504040204" pitchFamily="34" charset="0"/>
              </a:rPr>
              <a:t>Областное методическое объединение </a:t>
            </a:r>
            <a:r>
              <a:rPr lang="ru-RU" sz="3200" b="1" dirty="0" smtClean="0">
                <a:latin typeface="+mn-lt"/>
                <a:ea typeface="Verdana" panose="020B0604030504040204" pitchFamily="34" charset="0"/>
              </a:rPr>
              <a:t>учителей естественно-научного и географического цикла  </a:t>
            </a:r>
            <a:r>
              <a:rPr lang="ru-RU" sz="3200" b="1" dirty="0">
                <a:latin typeface="+mn-lt"/>
                <a:ea typeface="Verdana" panose="020B0604030504040204" pitchFamily="34" charset="0"/>
              </a:rPr>
              <a:t/>
            </a:r>
            <a:br>
              <a:rPr lang="ru-RU" sz="3200" b="1" dirty="0">
                <a:latin typeface="+mn-lt"/>
                <a:ea typeface="Verdana" panose="020B0604030504040204" pitchFamily="34" charset="0"/>
              </a:rPr>
            </a:br>
            <a:r>
              <a:rPr lang="ru-RU" sz="3200" b="1" dirty="0">
                <a:latin typeface="+mn-lt"/>
                <a:ea typeface="Verdana" panose="020B0604030504040204" pitchFamily="34" charset="0"/>
              </a:rPr>
              <a:t>Кировской </a:t>
            </a:r>
            <a:r>
              <a:rPr lang="ru-RU" sz="3200" b="1" dirty="0" smtClean="0">
                <a:latin typeface="+mn-lt"/>
                <a:ea typeface="Verdana" panose="020B0604030504040204" pitchFamily="34" charset="0"/>
              </a:rPr>
              <a:t>области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28 июня 2021 г.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6" y="224745"/>
            <a:ext cx="2577985" cy="135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022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ea typeface="Verdana" panose="020B0604030504040204" pitchFamily="34" charset="0"/>
              </a:rPr>
              <a:t>Разное</a:t>
            </a:r>
            <a:endParaRPr lang="ru-RU" sz="28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>
              <a:latin typeface="+mn-lt"/>
              <a:ea typeface="Verdana" panose="020B0604030504040204" pitchFamily="34" charset="0"/>
            </a:endParaRPr>
          </a:p>
          <a:p>
            <a:r>
              <a:rPr lang="ru-RU" sz="2400" dirty="0">
                <a:latin typeface="+mn-lt"/>
                <a:ea typeface="Verdana" panose="020B0604030504040204" pitchFamily="34" charset="0"/>
              </a:rPr>
              <a:t>1</a:t>
            </a:r>
            <a:r>
              <a:rPr lang="ru-RU" sz="2400" dirty="0" smtClean="0">
                <a:latin typeface="+mn-lt"/>
                <a:ea typeface="Verdana" panose="020B0604030504040204" pitchFamily="34" charset="0"/>
              </a:rPr>
              <a:t>. Для получения оперативной информации регистрируйтесь в группе в ВК учителей естественно-научного и географического цикла Кировской области </a:t>
            </a:r>
            <a:r>
              <a:rPr lang="en-US" sz="2400" b="1" dirty="0">
                <a:latin typeface="+mn-lt"/>
                <a:ea typeface="Verdana" panose="020B0604030504040204" pitchFamily="34" charset="0"/>
              </a:rPr>
              <a:t>https://vk.com/club173475083</a:t>
            </a:r>
            <a:endParaRPr lang="ru-RU" sz="2400" b="1" dirty="0" smtClean="0">
              <a:latin typeface="+mn-lt"/>
              <a:ea typeface="Verdana" panose="020B0604030504040204" pitchFamily="34" charset="0"/>
            </a:endParaRPr>
          </a:p>
          <a:p>
            <a:r>
              <a:rPr lang="ru-RU" sz="2400" dirty="0">
                <a:latin typeface="+mn-lt"/>
                <a:ea typeface="Verdana" panose="020B0604030504040204" pitchFamily="34" charset="0"/>
              </a:rPr>
              <a:t>2</a:t>
            </a:r>
            <a:r>
              <a:rPr lang="ru-RU" sz="2400" dirty="0" smtClean="0">
                <a:latin typeface="+mn-lt"/>
                <a:ea typeface="Verdana" panose="020B0604030504040204" pitchFamily="34" charset="0"/>
              </a:rPr>
              <a:t>. Размещать анонсы и пост-релизы о мероприятиях округа на сайте ИРО и группе ВК (ИРО, ОМО).</a:t>
            </a:r>
          </a:p>
          <a:p>
            <a:pPr lvl="1"/>
            <a:r>
              <a:rPr lang="ru-RU" sz="2400" dirty="0" smtClean="0">
                <a:latin typeface="+mn-lt"/>
                <a:ea typeface="Verdana" panose="020B0604030504040204" pitchFamily="34" charset="0"/>
              </a:rPr>
              <a:t>Информацию отправлять Носовой Надежде Валерьевне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hlinkClick r:id="rId2"/>
              </a:rPr>
              <a:t>enimo@kirovipk.ru</a:t>
            </a:r>
            <a:r>
              <a:rPr lang="ru-RU" sz="2400" dirty="0" smtClean="0">
                <a:latin typeface="+mn-lt"/>
                <a:ea typeface="Verdana" panose="020B0604030504040204" pitchFamily="34" charset="0"/>
              </a:rPr>
              <a:t>, тел. 8-912-717-40-77</a:t>
            </a:r>
            <a:endParaRPr lang="en-US" sz="2400" dirty="0">
              <a:latin typeface="+mn-lt"/>
              <a:ea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370935"/>
            <a:ext cx="7934498" cy="5952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ea typeface="Verdana" panose="020B0604030504040204" pitchFamily="34" charset="0"/>
              </a:rPr>
              <a:t>Повестка заседания</a:t>
            </a:r>
            <a:endParaRPr lang="ru-RU" sz="28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304" y="1978738"/>
            <a:ext cx="7543801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smtClean="0">
                <a:latin typeface="+mn-lt"/>
                <a:ea typeface="Verdana" panose="020B0604030504040204" pitchFamily="34" charset="0"/>
              </a:rPr>
              <a:t>1. О готовности аналитических отчетов по результатам работы окружных методических объединений и планировании на 2021 -2022 учебный год.</a:t>
            </a:r>
          </a:p>
          <a:p>
            <a:pPr marL="0" indent="0">
              <a:buNone/>
            </a:pPr>
            <a:r>
              <a:rPr lang="ru-RU" sz="1900" dirty="0" smtClean="0">
                <a:latin typeface="+mn-lt"/>
                <a:ea typeface="Verdana" panose="020B0604030504040204" pitchFamily="34" charset="0"/>
              </a:rPr>
              <a:t>2. </a:t>
            </a:r>
            <a:r>
              <a:rPr lang="ru-RU" sz="1900" dirty="0" smtClean="0">
                <a:latin typeface="+mn-lt"/>
              </a:rPr>
              <a:t>Актуальные </a:t>
            </a:r>
            <a:r>
              <a:rPr lang="ru-RU" sz="1900" dirty="0">
                <a:latin typeface="+mn-lt"/>
              </a:rPr>
              <a:t>направления работы МО учителей </a:t>
            </a:r>
            <a:r>
              <a:rPr lang="ru-RU" sz="1900" dirty="0" smtClean="0">
                <a:latin typeface="+mn-lt"/>
              </a:rPr>
              <a:t>естественно-научного и географического цикла  на 2021 -2022 учебный год.</a:t>
            </a:r>
          </a:p>
          <a:p>
            <a:pPr marL="0" indent="0">
              <a:buNone/>
            </a:pPr>
            <a:r>
              <a:rPr lang="ru-RU" sz="1900" dirty="0" smtClean="0">
                <a:latin typeface="+mn-lt"/>
              </a:rPr>
              <a:t>2.1. </a:t>
            </a:r>
            <a:r>
              <a:rPr lang="ru-RU" sz="1900" dirty="0">
                <a:latin typeface="+mn-lt"/>
              </a:rPr>
              <a:t>Мотивация педагогов на реализацию практико-ориентированного обучения:</a:t>
            </a:r>
          </a:p>
          <a:p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- Интегральные </a:t>
            </a:r>
            <a:r>
              <a:rPr lang="ru-RU" sz="1900" dirty="0">
                <a:latin typeface="+mn-lt"/>
              </a:rPr>
              <a:t>познавательные задания;</a:t>
            </a:r>
          </a:p>
          <a:p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- Лабораторный </a:t>
            </a:r>
            <a:r>
              <a:rPr lang="ru-RU" sz="1900" dirty="0">
                <a:latin typeface="+mn-lt"/>
              </a:rPr>
              <a:t>эксперимент.</a:t>
            </a:r>
          </a:p>
          <a:p>
            <a:pPr marL="0" indent="0">
              <a:buNone/>
            </a:pPr>
            <a:r>
              <a:rPr lang="ru-RU" sz="1900" dirty="0" smtClean="0">
                <a:latin typeface="+mn-lt"/>
              </a:rPr>
              <a:t>2.2. </a:t>
            </a:r>
            <a:r>
              <a:rPr lang="ru-RU" sz="1900" dirty="0">
                <a:latin typeface="+mn-lt"/>
              </a:rPr>
              <a:t>Естественнонаучная грамотность школьника:</a:t>
            </a:r>
          </a:p>
          <a:p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- Задания </a:t>
            </a:r>
            <a:r>
              <a:rPr lang="ru-RU" sz="1900" dirty="0">
                <a:latin typeface="+mn-lt"/>
              </a:rPr>
              <a:t>TIMS и PISA.</a:t>
            </a:r>
          </a:p>
          <a:p>
            <a:pPr marL="0" indent="0">
              <a:buNone/>
            </a:pPr>
            <a:r>
              <a:rPr lang="ru-RU" sz="1900" dirty="0" smtClean="0">
                <a:latin typeface="+mn-lt"/>
              </a:rPr>
              <a:t>2.3</a:t>
            </a:r>
            <a:r>
              <a:rPr lang="ru-RU" sz="1900" dirty="0">
                <a:latin typeface="+mn-lt"/>
              </a:rPr>
              <a:t>. Федеральный проект точки роста: биология, физика, химия</a:t>
            </a:r>
            <a:r>
              <a:rPr lang="ru-RU" sz="1900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sz="1900" dirty="0" smtClean="0">
                <a:latin typeface="+mn-lt"/>
              </a:rPr>
              <a:t>3.  Ответы на вопросы.</a:t>
            </a:r>
          </a:p>
          <a:p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198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78539"/>
            <a:ext cx="7934498" cy="1450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ea typeface="Verdana" panose="020B0604030504040204" pitchFamily="34" charset="0"/>
              </a:rPr>
              <a:t>Цель областного методического объединения</a:t>
            </a:r>
            <a:endParaRPr lang="ru-RU" sz="28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978738"/>
            <a:ext cx="7543801" cy="4023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  <a:ea typeface="Verdana" panose="020B0604030504040204" pitchFamily="34" charset="0"/>
              </a:rPr>
              <a:t>создание </a:t>
            </a:r>
            <a:r>
              <a:rPr lang="ru-RU" sz="2400" dirty="0">
                <a:latin typeface="+mn-lt"/>
                <a:ea typeface="Verdana" panose="020B0604030504040204" pitchFamily="34" charset="0"/>
              </a:rPr>
              <a:t>единого образовательного пространства для повышения профессиональной </a:t>
            </a:r>
            <a:r>
              <a:rPr lang="ru-RU" sz="2400" dirty="0" smtClean="0">
                <a:latin typeface="+mn-lt"/>
                <a:ea typeface="Verdana" panose="020B0604030504040204" pitchFamily="34" charset="0"/>
              </a:rPr>
              <a:t>компетентности учителей географии, биологии, химии и физики образовательных </a:t>
            </a:r>
            <a:r>
              <a:rPr lang="ru-RU" sz="2400" dirty="0">
                <a:latin typeface="+mn-lt"/>
                <a:ea typeface="Verdana" panose="020B0604030504040204" pitchFamily="34" charset="0"/>
              </a:rPr>
              <a:t>организаций </a:t>
            </a:r>
            <a:r>
              <a:rPr lang="ru-RU" sz="2400" dirty="0" smtClean="0">
                <a:latin typeface="+mn-lt"/>
                <a:ea typeface="Verdana" panose="020B0604030504040204" pitchFamily="34" charset="0"/>
              </a:rPr>
              <a:t>региона.</a:t>
            </a:r>
            <a:endParaRPr lang="ru-RU" sz="24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1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03849"/>
            <a:ext cx="7543800" cy="607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Руководители ОМО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5748"/>
              </p:ext>
            </p:extLst>
          </p:nvPr>
        </p:nvGraphicFramePr>
        <p:xfrm>
          <a:off x="905774" y="2122100"/>
          <a:ext cx="7418717" cy="3812877"/>
        </p:xfrm>
        <a:graphic>
          <a:graphicData uri="http://schemas.openxmlformats.org/drawingml/2006/table">
            <a:tbl>
              <a:tblPr firstRow="1" firstCol="1" bandRow="1"/>
              <a:tblGrid>
                <a:gridCol w="1883459">
                  <a:extLst>
                    <a:ext uri="{9D8B030D-6E8A-4147-A177-3AD203B41FA5}">
                      <a16:colId xmlns:a16="http://schemas.microsoft.com/office/drawing/2014/main" xmlns="" val="362886858"/>
                    </a:ext>
                  </a:extLst>
                </a:gridCol>
                <a:gridCol w="5535258">
                  <a:extLst>
                    <a:ext uri="{9D8B030D-6E8A-4147-A177-3AD203B41FA5}">
                      <a16:colId xmlns:a16="http://schemas.microsoft.com/office/drawing/2014/main" xmlns="" val="1188266788"/>
                    </a:ext>
                  </a:extLst>
                </a:gridCol>
              </a:tblGrid>
              <a:tr h="423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округ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ОМО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240973"/>
                  </a:ext>
                </a:extLst>
              </a:tr>
              <a:tr h="423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Гостюхина Светлана Николаевна, учитель географии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КОГОБУ СШ с УИОП г. Кирс Верхнекамского района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979396"/>
                  </a:ext>
                </a:extLst>
              </a:tr>
              <a:tr h="423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Сергеева Ольга Николаевна, учитель биологии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КОГОБУ СШ пгт Оричи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55519"/>
                  </a:ext>
                </a:extLst>
              </a:tr>
              <a:tr h="423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Ангелина Николаевна, методист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МКОУ ДПО ЦПКРО г. Кирова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250315"/>
                  </a:ext>
                </a:extLst>
              </a:tr>
              <a:tr h="423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Черенева Надежда Владимировна, учитель химии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СОШ д. Денисовы Слободского района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3502218"/>
                  </a:ext>
                </a:extLst>
              </a:tr>
              <a:tr h="423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Забродина Татьяна Николаевна, учитель географии и биологии  МКОУ СОШ п. Заря Опаринского района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1270183"/>
                  </a:ext>
                </a:extLst>
              </a:tr>
              <a:tr h="847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Юго-Восточный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Медведева Наталья Михайловна, заместитель директора, учитель химии МКОУ СОШ №3 г. Уржума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Буторина Ирина Викторовна,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 КОГОАУ Гимназия г. Уржума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6486439"/>
                  </a:ext>
                </a:extLst>
              </a:tr>
              <a:tr h="423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Юго-Западный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Ветлугаева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Николаевна, учитель биологии и географии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КОГОБУ СШ с УИОП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Тужа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09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5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b="1" dirty="0" smtClean="0">
                <a:latin typeface="+mn-lt"/>
              </a:rPr>
              <a:t>О деятельности окружных методических объединений в 2020 -2021 учебном году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636676"/>
              </p:ext>
            </p:extLst>
          </p:nvPr>
        </p:nvGraphicFramePr>
        <p:xfrm>
          <a:off x="992037" y="2018585"/>
          <a:ext cx="7358333" cy="3214148"/>
        </p:xfrm>
        <a:graphic>
          <a:graphicData uri="http://schemas.openxmlformats.org/drawingml/2006/table">
            <a:tbl>
              <a:tblPr firstRow="1" firstCol="1" bandRow="1"/>
              <a:tblGrid>
                <a:gridCol w="2316942">
                  <a:extLst>
                    <a:ext uri="{9D8B030D-6E8A-4147-A177-3AD203B41FA5}">
                      <a16:colId xmlns:a16="http://schemas.microsoft.com/office/drawing/2014/main" xmlns="" val="2492403307"/>
                    </a:ext>
                  </a:extLst>
                </a:gridCol>
                <a:gridCol w="1632936">
                  <a:extLst>
                    <a:ext uri="{9D8B030D-6E8A-4147-A177-3AD203B41FA5}">
                      <a16:colId xmlns:a16="http://schemas.microsoft.com/office/drawing/2014/main" xmlns="" val="3013177671"/>
                    </a:ext>
                  </a:extLst>
                </a:gridCol>
                <a:gridCol w="1775519">
                  <a:extLst>
                    <a:ext uri="{9D8B030D-6E8A-4147-A177-3AD203B41FA5}">
                      <a16:colId xmlns:a16="http://schemas.microsoft.com/office/drawing/2014/main" xmlns="" val="393720713"/>
                    </a:ext>
                  </a:extLst>
                </a:gridCol>
                <a:gridCol w="1632936">
                  <a:extLst>
                    <a:ext uri="{9D8B030D-6E8A-4147-A177-3AD203B41FA5}">
                      <a16:colId xmlns:a16="http://schemas.microsoft.com/office/drawing/2014/main" xmlns="" val="741716767"/>
                    </a:ext>
                  </a:extLst>
                </a:gridCol>
              </a:tblGrid>
              <a:tr h="575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округ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План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Отчет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Примечание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4969663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Восточный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500077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Западный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2147704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293436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8375608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Западный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722749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Восточный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(нет ОМО, отчеты РМО)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031416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Западный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7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83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30" y="441880"/>
            <a:ext cx="7543800" cy="9383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latin typeface="+mn-lt"/>
              </a:rPr>
              <a:t>Структура аналитического отчета окружного МО</a:t>
            </a:r>
            <a:endParaRPr lang="ru-RU" sz="31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1. </a:t>
            </a:r>
            <a:r>
              <a:rPr lang="ru-RU" b="1" dirty="0" smtClean="0">
                <a:latin typeface="+mn-lt"/>
              </a:rPr>
              <a:t>Общая часть </a:t>
            </a:r>
            <a:r>
              <a:rPr lang="ru-RU" dirty="0" smtClean="0">
                <a:latin typeface="+mn-lt"/>
              </a:rPr>
              <a:t>(цель , задачи, состав участников ОМО).</a:t>
            </a:r>
          </a:p>
          <a:p>
            <a:r>
              <a:rPr lang="ru-RU" dirty="0" smtClean="0">
                <a:latin typeface="+mn-lt"/>
              </a:rPr>
              <a:t>2. </a:t>
            </a:r>
            <a:r>
              <a:rPr lang="ru-RU" b="1" dirty="0" smtClean="0">
                <a:latin typeface="+mn-lt"/>
              </a:rPr>
              <a:t>Анализ информационной деятельности </a:t>
            </a:r>
            <a:r>
              <a:rPr lang="ru-RU" dirty="0" smtClean="0">
                <a:latin typeface="+mn-lt"/>
              </a:rPr>
              <a:t>(какие вопросы рассматривали, сколько материалов размещено в Банке педагогического опыта, как происходит информирование педагогов).</a:t>
            </a:r>
          </a:p>
          <a:p>
            <a:r>
              <a:rPr lang="ru-RU" dirty="0" smtClean="0">
                <a:latin typeface="+mn-lt"/>
              </a:rPr>
              <a:t>3. </a:t>
            </a:r>
            <a:r>
              <a:rPr lang="ru-RU" b="1" dirty="0" smtClean="0">
                <a:latin typeface="+mn-lt"/>
              </a:rPr>
              <a:t>Анализ организационно-координирующей деятельности </a:t>
            </a:r>
            <a:r>
              <a:rPr lang="ru-RU" dirty="0" smtClean="0">
                <a:latin typeface="+mn-lt"/>
              </a:rPr>
              <a:t>(планы работы)</a:t>
            </a:r>
          </a:p>
          <a:p>
            <a:r>
              <a:rPr lang="ru-RU" dirty="0" smtClean="0">
                <a:latin typeface="+mn-lt"/>
              </a:rPr>
              <a:t>4. </a:t>
            </a:r>
            <a:r>
              <a:rPr lang="ru-RU" b="1" dirty="0" smtClean="0">
                <a:latin typeface="+mn-lt"/>
              </a:rPr>
              <a:t>Анализ научно-методической деятельности </a:t>
            </a:r>
            <a:r>
              <a:rPr lang="ru-RU" dirty="0" smtClean="0">
                <a:latin typeface="+mn-lt"/>
              </a:rPr>
              <a:t>(какие мероприятия проводили, где участвовали педагоги).</a:t>
            </a:r>
          </a:p>
          <a:p>
            <a:r>
              <a:rPr lang="ru-RU" dirty="0" smtClean="0">
                <a:latin typeface="+mn-lt"/>
              </a:rPr>
              <a:t>5. </a:t>
            </a:r>
            <a:r>
              <a:rPr lang="ru-RU" b="1" dirty="0" smtClean="0">
                <a:latin typeface="+mn-lt"/>
              </a:rPr>
              <a:t>Анализ экспертной деятельности </a:t>
            </a:r>
            <a:r>
              <a:rPr lang="ru-RU" dirty="0" smtClean="0">
                <a:latin typeface="+mn-lt"/>
              </a:rPr>
              <a:t>(отзывы, экспертные заключения).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65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626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+mn-lt"/>
              </a:rPr>
              <a:t>Структура аналитического отчета окружного МО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6. </a:t>
            </a:r>
            <a:r>
              <a:rPr lang="ru-RU" b="1" dirty="0" smtClean="0">
                <a:latin typeface="+mn-lt"/>
              </a:rPr>
              <a:t>Анализ диагностической деятельности </a:t>
            </a:r>
            <a:r>
              <a:rPr lang="ru-RU" dirty="0" smtClean="0">
                <a:latin typeface="+mn-lt"/>
              </a:rPr>
              <a:t>(построение индивидуальных маршрутов педагогов).</a:t>
            </a:r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7. </a:t>
            </a:r>
            <a:r>
              <a:rPr lang="ru-RU" b="1" dirty="0" smtClean="0">
                <a:latin typeface="+mn-lt"/>
              </a:rPr>
              <a:t>Анализ публикационной активности.</a:t>
            </a:r>
          </a:p>
          <a:p>
            <a:r>
              <a:rPr lang="ru-RU" dirty="0" smtClean="0">
                <a:latin typeface="+mn-lt"/>
              </a:rPr>
              <a:t>8. </a:t>
            </a:r>
            <a:r>
              <a:rPr lang="ru-RU" b="1" dirty="0" smtClean="0">
                <a:latin typeface="+mn-lt"/>
              </a:rPr>
              <a:t>Анализ заседаний ОМО </a:t>
            </a:r>
            <a:r>
              <a:rPr lang="ru-RU" dirty="0" smtClean="0">
                <a:latin typeface="+mn-lt"/>
              </a:rPr>
              <a:t>(протоколы).</a:t>
            </a:r>
          </a:p>
          <a:p>
            <a:r>
              <a:rPr lang="ru-RU" dirty="0" smtClean="0">
                <a:latin typeface="+mn-lt"/>
              </a:rPr>
              <a:t>9. </a:t>
            </a:r>
            <a:r>
              <a:rPr lang="ru-RU" b="1" dirty="0" smtClean="0">
                <a:latin typeface="+mn-lt"/>
              </a:rPr>
              <a:t>Общие выводы о деятельности ОМО </a:t>
            </a:r>
            <a:r>
              <a:rPr lang="ru-RU" dirty="0" smtClean="0">
                <a:latin typeface="+mn-lt"/>
              </a:rPr>
              <a:t>(проблемы, перспективы).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310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5" y="286605"/>
            <a:ext cx="7944929" cy="955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ea typeface="Verdana" panose="020B0604030504040204" pitchFamily="34" charset="0"/>
              </a:rPr>
              <a:t>Рекомендации по планированию работы окружных ОМО на 2021-2022 учебный год</a:t>
            </a:r>
            <a:endParaRPr lang="ru-RU" sz="2800" b="1" dirty="0">
              <a:latin typeface="+mn-lt"/>
              <a:ea typeface="Verdan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05308"/>
              </p:ext>
            </p:extLst>
          </p:nvPr>
        </p:nvGraphicFramePr>
        <p:xfrm>
          <a:off x="957534" y="1257155"/>
          <a:ext cx="7729267" cy="5562283"/>
        </p:xfrm>
        <a:graphic>
          <a:graphicData uri="http://schemas.openxmlformats.org/drawingml/2006/table">
            <a:tbl>
              <a:tblPr firstRow="1" firstCol="1" bandRow="1"/>
              <a:tblGrid>
                <a:gridCol w="2237051">
                  <a:extLst>
                    <a:ext uri="{9D8B030D-6E8A-4147-A177-3AD203B41FA5}">
                      <a16:colId xmlns:a16="http://schemas.microsoft.com/office/drawing/2014/main" xmlns="" val="2088644268"/>
                    </a:ext>
                  </a:extLst>
                </a:gridCol>
                <a:gridCol w="1614869">
                  <a:extLst>
                    <a:ext uri="{9D8B030D-6E8A-4147-A177-3AD203B41FA5}">
                      <a16:colId xmlns:a16="http://schemas.microsoft.com/office/drawing/2014/main" xmlns="" val="3334282245"/>
                    </a:ext>
                  </a:extLst>
                </a:gridCol>
                <a:gridCol w="1963582">
                  <a:extLst>
                    <a:ext uri="{9D8B030D-6E8A-4147-A177-3AD203B41FA5}">
                      <a16:colId xmlns:a16="http://schemas.microsoft.com/office/drawing/2014/main" xmlns="" val="2187780860"/>
                    </a:ext>
                  </a:extLst>
                </a:gridCol>
                <a:gridCol w="1913765">
                  <a:extLst>
                    <a:ext uri="{9D8B030D-6E8A-4147-A177-3AD203B41FA5}">
                      <a16:colId xmlns:a16="http://schemas.microsoft.com/office/drawing/2014/main" xmlns="" val="330293861"/>
                    </a:ext>
                  </a:extLst>
                </a:gridCol>
              </a:tblGrid>
              <a:tr h="195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 Июнь  (Август) 2021 г.</a:t>
                      </a:r>
                      <a:endParaRPr lang="ru-RU" sz="1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Октябрь - ноябрь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Январь 2022 г.</a:t>
                      </a:r>
                      <a:endParaRPr lang="ru-RU" sz="1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3931340"/>
                  </a:ext>
                </a:extLst>
              </a:tr>
              <a:tr h="1337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Заседание областного методического объединения 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Подготовка к участию 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49-й </a:t>
                      </a: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областной научно-практической конференции учителей естественнонаучного и географического цикла 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49-й </a:t>
                      </a: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областной научно-практической конференции 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5454113"/>
                  </a:ext>
                </a:extLst>
              </a:tr>
              <a:tr h="191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Июнь 2022 г.</a:t>
                      </a:r>
                      <a:endParaRPr lang="ru-RU" sz="1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8719174"/>
                  </a:ext>
                </a:extLst>
              </a:tr>
              <a:tr h="32475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1.Фестиваль методических служб, объединений и ассоциаций.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Презентация лучших практик методических служб, объединений и ассоциаций Кировской области.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2. Участие педагогов в предметно-методической олимпиаде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Заседание областного методического объединения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Заседание областного методического объединения 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(анализ деятельности ОМО, актуальные направления деятельности ОМО) </a:t>
                      </a:r>
                      <a:endParaRPr lang="ru-RU" sz="1400" dirty="0" smtClean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39" marR="47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73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2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022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ea typeface="Verdana" panose="020B0604030504040204" pitchFamily="34" charset="0"/>
              </a:rPr>
              <a:t>Материалы для проведения ОМО</a:t>
            </a:r>
            <a:endParaRPr lang="ru-RU" sz="28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en-US" sz="2400" dirty="0" smtClean="0">
                <a:latin typeface="+mn-lt"/>
                <a:hlinkClick r:id="rId2"/>
              </a:rPr>
              <a:t>https</a:t>
            </a:r>
            <a:r>
              <a:rPr lang="en-US" sz="2400" dirty="0">
                <a:latin typeface="+mn-lt"/>
                <a:hlinkClick r:id="rId2"/>
              </a:rPr>
              <a:t>://</a:t>
            </a:r>
            <a:r>
              <a:rPr lang="en-US" sz="2400" dirty="0" smtClean="0">
                <a:latin typeface="+mn-lt"/>
                <a:hlinkClick r:id="rId2"/>
              </a:rPr>
              <a:t>kirovipk.ru/novosti/allnews/releases/v-iro-proshlo-oblastnoe-soveshhanie-s-mms/</a:t>
            </a:r>
            <a:endParaRPr lang="ru-RU" sz="240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+mn-lt"/>
              </a:rPr>
              <a:t>В разделе Единая региональная методическая служба  - профессиональные объединения – формы планов и аналитических отчетов.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Calibri"/>
              </a:rPr>
              <a:t>В разделе Единая региональная методическая </a:t>
            </a:r>
            <a:r>
              <a:rPr lang="ru-RU" sz="2400" dirty="0" smtClean="0">
                <a:latin typeface="Calibri"/>
              </a:rPr>
              <a:t>служба – материалы к совещанию – рекомендации по организации деятельности МО по учебным предметам</a:t>
            </a: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2505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81C3FF"/>
      </a:accent1>
      <a:accent2>
        <a:srgbClr val="005AAA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v2" id="{C6E58697-1A7B-4FC1-AABB-4BD88D1A33FC}" vid="{45F38CEE-CA70-4F8A-B152-4C8E9E65DD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ИРО стандартный шаблон</Template>
  <TotalTime>2642</TotalTime>
  <Words>545</Words>
  <Application>Microsoft Office PowerPoint</Application>
  <PresentationFormat>Экран (4:3)</PresentationFormat>
  <Paragraphs>124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Verdana</vt:lpstr>
      <vt:lpstr>Vollkorn</vt:lpstr>
      <vt:lpstr>Calibri</vt:lpstr>
      <vt:lpstr>Calibri Light</vt:lpstr>
      <vt:lpstr>Ретро</vt:lpstr>
      <vt:lpstr>Областное методическое объединение учителей естественно-научного и географического цикла   Кировской области   28 июня 2021 г. </vt:lpstr>
      <vt:lpstr>Повестка заседания</vt:lpstr>
      <vt:lpstr>Цель областного методического объединения</vt:lpstr>
      <vt:lpstr>Руководители ОМО</vt:lpstr>
      <vt:lpstr>     О деятельности окружных методических объединений в 2020 -2021 учебном году  </vt:lpstr>
      <vt:lpstr> Структура аналитического отчета окружного МО</vt:lpstr>
      <vt:lpstr> Структура аналитического отчета окружного МО</vt:lpstr>
      <vt:lpstr>Рекомендации по планированию работы окружных ОМО на 2021-2022 учебный год</vt:lpstr>
      <vt:lpstr>Материалы для проведения ОМО</vt:lpstr>
      <vt:lpstr>Разное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стратегии воспитания в Кировской области</dc:title>
  <dc:creator>Измайлова Елена Васильевна</dc:creator>
  <cp:lastModifiedBy>NosovaNV</cp:lastModifiedBy>
  <cp:revision>129</cp:revision>
  <dcterms:created xsi:type="dcterms:W3CDTF">2018-08-20T10:43:45Z</dcterms:created>
  <dcterms:modified xsi:type="dcterms:W3CDTF">2021-06-29T13:47:14Z</dcterms:modified>
</cp:coreProperties>
</file>